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udio/unknown"/>
  <Default Extension="mp4" ContentType="video/mp4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m4v" ContentType="video/unknown"/>
  <Default Extension="mov" ContentType="video/quicktime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8" r:id="rId2"/>
    <p:sldMasterId id="2147483802" r:id="rId3"/>
    <p:sldMasterId id="2147483832" r:id="rId4"/>
    <p:sldMasterId id="2147483836" r:id="rId5"/>
  </p:sldMasterIdLst>
  <p:notesMasterIdLst>
    <p:notesMasterId r:id="rId165"/>
  </p:notesMasterIdLst>
  <p:handoutMasterIdLst>
    <p:handoutMasterId r:id="rId166"/>
  </p:handoutMasterIdLst>
  <p:sldIdLst>
    <p:sldId id="1734" r:id="rId6"/>
    <p:sldId id="1806" r:id="rId7"/>
    <p:sldId id="1866" r:id="rId8"/>
    <p:sldId id="1863" r:id="rId9"/>
    <p:sldId id="1738" r:id="rId10"/>
    <p:sldId id="1527" r:id="rId11"/>
    <p:sldId id="1528" r:id="rId12"/>
    <p:sldId id="1850" r:id="rId13"/>
    <p:sldId id="1851" r:id="rId14"/>
    <p:sldId id="1852" r:id="rId15"/>
    <p:sldId id="1853" r:id="rId16"/>
    <p:sldId id="1529" r:id="rId17"/>
    <p:sldId id="1530" r:id="rId18"/>
    <p:sldId id="1531" r:id="rId19"/>
    <p:sldId id="1532" r:id="rId20"/>
    <p:sldId id="1533" r:id="rId21"/>
    <p:sldId id="1534" r:id="rId22"/>
    <p:sldId id="1711" r:id="rId23"/>
    <p:sldId id="1536" r:id="rId24"/>
    <p:sldId id="1712" r:id="rId25"/>
    <p:sldId id="1538" r:id="rId26"/>
    <p:sldId id="1633" r:id="rId27"/>
    <p:sldId id="1540" r:id="rId28"/>
    <p:sldId id="1541" r:id="rId29"/>
    <p:sldId id="1542" r:id="rId30"/>
    <p:sldId id="1543" r:id="rId31"/>
    <p:sldId id="1660" r:id="rId32"/>
    <p:sldId id="1874" r:id="rId33"/>
    <p:sldId id="1875" r:id="rId34"/>
    <p:sldId id="1661" r:id="rId35"/>
    <p:sldId id="1547" r:id="rId36"/>
    <p:sldId id="1878" r:id="rId37"/>
    <p:sldId id="1879" r:id="rId38"/>
    <p:sldId id="1550" r:id="rId39"/>
    <p:sldId id="1551" r:id="rId40"/>
    <p:sldId id="1552" r:id="rId41"/>
    <p:sldId id="1553" r:id="rId42"/>
    <p:sldId id="1554" r:id="rId43"/>
    <p:sldId id="1555" r:id="rId44"/>
    <p:sldId id="1556" r:id="rId45"/>
    <p:sldId id="1557" r:id="rId46"/>
    <p:sldId id="1869" r:id="rId47"/>
    <p:sldId id="1872" r:id="rId48"/>
    <p:sldId id="1873" r:id="rId49"/>
    <p:sldId id="1559" r:id="rId50"/>
    <p:sldId id="1724" r:id="rId51"/>
    <p:sldId id="1562" r:id="rId52"/>
    <p:sldId id="1563" r:id="rId53"/>
    <p:sldId id="1714" r:id="rId54"/>
    <p:sldId id="1855" r:id="rId55"/>
    <p:sldId id="1715" r:id="rId56"/>
    <p:sldId id="1854" r:id="rId57"/>
    <p:sldId id="1808" r:id="rId58"/>
    <p:sldId id="1682" r:id="rId59"/>
    <p:sldId id="1810" r:id="rId60"/>
    <p:sldId id="1744" r:id="rId61"/>
    <p:sldId id="1716" r:id="rId62"/>
    <p:sldId id="1717" r:id="rId63"/>
    <p:sldId id="1718" r:id="rId64"/>
    <p:sldId id="1719" r:id="rId65"/>
    <p:sldId id="1857" r:id="rId66"/>
    <p:sldId id="1720" r:id="rId67"/>
    <p:sldId id="1856" r:id="rId68"/>
    <p:sldId id="1868" r:id="rId69"/>
    <p:sldId id="1849" r:id="rId70"/>
    <p:sldId id="1732" r:id="rId71"/>
    <p:sldId id="1820" r:id="rId72"/>
    <p:sldId id="1821" r:id="rId73"/>
    <p:sldId id="1583" r:id="rId74"/>
    <p:sldId id="1582" r:id="rId75"/>
    <p:sldId id="1585" r:id="rId76"/>
    <p:sldId id="1587" r:id="rId77"/>
    <p:sldId id="1864" r:id="rId78"/>
    <p:sldId id="1865" r:id="rId79"/>
    <p:sldId id="1590" r:id="rId80"/>
    <p:sldId id="1591" r:id="rId81"/>
    <p:sldId id="1592" r:id="rId82"/>
    <p:sldId id="1593" r:id="rId83"/>
    <p:sldId id="1594" r:id="rId84"/>
    <p:sldId id="1595" r:id="rId85"/>
    <p:sldId id="1596" r:id="rId86"/>
    <p:sldId id="1597" r:id="rId87"/>
    <p:sldId id="1598" r:id="rId88"/>
    <p:sldId id="1599" r:id="rId89"/>
    <p:sldId id="1600" r:id="rId90"/>
    <p:sldId id="1601" r:id="rId91"/>
    <p:sldId id="1602" r:id="rId92"/>
    <p:sldId id="1603" r:id="rId93"/>
    <p:sldId id="1604" r:id="rId94"/>
    <p:sldId id="1605" r:id="rId95"/>
    <p:sldId id="1607" r:id="rId96"/>
    <p:sldId id="1626" r:id="rId97"/>
    <p:sldId id="1628" r:id="rId98"/>
    <p:sldId id="1629" r:id="rId99"/>
    <p:sldId id="1630" r:id="rId100"/>
    <p:sldId id="1635" r:id="rId101"/>
    <p:sldId id="1636" r:id="rId102"/>
    <p:sldId id="1880" r:id="rId103"/>
    <p:sldId id="1881" r:id="rId104"/>
    <p:sldId id="1815" r:id="rId105"/>
    <p:sldId id="1824" r:id="rId106"/>
    <p:sldId id="1673" r:id="rId107"/>
    <p:sldId id="1867" r:id="rId108"/>
    <p:sldId id="1684" r:id="rId109"/>
    <p:sldId id="1835" r:id="rId110"/>
    <p:sldId id="1649" r:id="rId111"/>
    <p:sldId id="1650" r:id="rId112"/>
    <p:sldId id="1651" r:id="rId113"/>
    <p:sldId id="1616" r:id="rId114"/>
    <p:sldId id="1827" r:id="rId115"/>
    <p:sldId id="1617" r:id="rId116"/>
    <p:sldId id="1618" r:id="rId117"/>
    <p:sldId id="1816" r:id="rId118"/>
    <p:sldId id="1756" r:id="rId119"/>
    <p:sldId id="1757" r:id="rId120"/>
    <p:sldId id="1758" r:id="rId121"/>
    <p:sldId id="1759" r:id="rId122"/>
    <p:sldId id="1760" r:id="rId123"/>
    <p:sldId id="1761" r:id="rId124"/>
    <p:sldId id="1763" r:id="rId125"/>
    <p:sldId id="1764" r:id="rId126"/>
    <p:sldId id="1765" r:id="rId127"/>
    <p:sldId id="1766" r:id="rId128"/>
    <p:sldId id="1767" r:id="rId129"/>
    <p:sldId id="1768" r:id="rId130"/>
    <p:sldId id="1769" r:id="rId131"/>
    <p:sldId id="1770" r:id="rId132"/>
    <p:sldId id="1771" r:id="rId133"/>
    <p:sldId id="1772" r:id="rId134"/>
    <p:sldId id="1773" r:id="rId135"/>
    <p:sldId id="1774" r:id="rId136"/>
    <p:sldId id="1775" r:id="rId137"/>
    <p:sldId id="1776" r:id="rId138"/>
    <p:sldId id="1832" r:id="rId139"/>
    <p:sldId id="1778" r:id="rId140"/>
    <p:sldId id="1779" r:id="rId141"/>
    <p:sldId id="1780" r:id="rId142"/>
    <p:sldId id="1782" r:id="rId143"/>
    <p:sldId id="1784" r:id="rId144"/>
    <p:sldId id="1787" r:id="rId145"/>
    <p:sldId id="1788" r:id="rId146"/>
    <p:sldId id="1839" r:id="rId147"/>
    <p:sldId id="1841" r:id="rId148"/>
    <p:sldId id="1842" r:id="rId149"/>
    <p:sldId id="1846" r:id="rId150"/>
    <p:sldId id="1847" r:id="rId151"/>
    <p:sldId id="1848" r:id="rId152"/>
    <p:sldId id="1845" r:id="rId153"/>
    <p:sldId id="1794" r:id="rId154"/>
    <p:sldId id="1833" r:id="rId155"/>
    <p:sldId id="1797" r:id="rId156"/>
    <p:sldId id="1798" r:id="rId157"/>
    <p:sldId id="1799" r:id="rId158"/>
    <p:sldId id="1800" r:id="rId159"/>
    <p:sldId id="1801" r:id="rId160"/>
    <p:sldId id="1802" r:id="rId161"/>
    <p:sldId id="1803" r:id="rId162"/>
    <p:sldId id="1804" r:id="rId163"/>
    <p:sldId id="1805" r:id="rId164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D00CA1"/>
    <a:srgbClr val="00FFFF"/>
    <a:srgbClr val="D6FFFC"/>
    <a:srgbClr val="9B41E0"/>
    <a:srgbClr val="D4F6FF"/>
    <a:srgbClr val="FFFF99"/>
    <a:srgbClr val="FFFFB3"/>
    <a:srgbClr val="FFFCCE"/>
    <a:srgbClr val="FF99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9" autoAdjust="0"/>
    <p:restoredTop sz="95470" autoAdjust="0"/>
  </p:normalViewPr>
  <p:slideViewPr>
    <p:cSldViewPr snapToGrid="0">
      <p:cViewPr>
        <p:scale>
          <a:sx n="95" d="100"/>
          <a:sy n="95" d="100"/>
        </p:scale>
        <p:origin x="664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notesMaster" Target="notesMasters/notesMaster1.xml"/><Relationship Id="rId166" Type="http://schemas.openxmlformats.org/officeDocument/2006/relationships/handoutMaster" Target="handoutMasters/handoutMaster1.xml"/><Relationship Id="rId167" Type="http://schemas.openxmlformats.org/officeDocument/2006/relationships/presProps" Target="presProps.xml"/><Relationship Id="rId168" Type="http://schemas.openxmlformats.org/officeDocument/2006/relationships/viewProps" Target="viewProps.xml"/><Relationship Id="rId169" Type="http://schemas.openxmlformats.org/officeDocument/2006/relationships/theme" Target="theme/theme1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70" Type="http://schemas.openxmlformats.org/officeDocument/2006/relationships/tableStyles" Target="tableStyles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0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23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 smtClean="0"/>
              <a:t>gekombineed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</a:t>
            </a:r>
            <a:r>
              <a:rPr lang="en-US" dirty="0" smtClean="0"/>
              <a:t>Westminster </a:t>
            </a:r>
            <a:r>
              <a:rPr lang="en-US" dirty="0"/>
              <a:t>abbey in London.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61B37-26CC-46F1-B734-DD25940A9170}" type="slidenum">
              <a:rPr lang="en-US"/>
              <a:pPr/>
              <a:t>24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Hoewel</a:t>
            </a:r>
            <a:r>
              <a:rPr lang="en-US" dirty="0"/>
              <a:t> de </a:t>
            </a:r>
            <a:r>
              <a:rPr lang="en-US" dirty="0" err="1"/>
              <a:t>theorie</a:t>
            </a:r>
            <a:r>
              <a:rPr lang="en-US" dirty="0"/>
              <a:t> van Dirac </a:t>
            </a:r>
            <a:r>
              <a:rPr lang="en-US" dirty="0" err="1"/>
              <a:t>eerst</a:t>
            </a:r>
            <a:r>
              <a:rPr lang="en-US" dirty="0"/>
              <a:t> erg </a:t>
            </a:r>
            <a:r>
              <a:rPr lang="en-US" dirty="0" err="1"/>
              <a:t>skeptisch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, </a:t>
            </a:r>
            <a:r>
              <a:rPr lang="en-US" dirty="0" err="1"/>
              <a:t>niemand</a:t>
            </a:r>
            <a:r>
              <a:rPr lang="en-US" dirty="0"/>
              <a:t> </a:t>
            </a:r>
            <a:r>
              <a:rPr lang="en-US" dirty="0" err="1"/>
              <a:t>geloofde</a:t>
            </a:r>
            <a:r>
              <a:rPr lang="en-US" dirty="0"/>
              <a:t> in de anti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veranderde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toen</a:t>
            </a:r>
            <a:r>
              <a:rPr lang="en-US" dirty="0"/>
              <a:t> </a:t>
            </a:r>
            <a:r>
              <a:rPr lang="en-US" dirty="0" err="1"/>
              <a:t>meneer</a:t>
            </a:r>
            <a:r>
              <a:rPr lang="en-US" dirty="0"/>
              <a:t> Anderson in 1932 het anti </a:t>
            </a:r>
            <a:r>
              <a:rPr lang="en-US" dirty="0" err="1"/>
              <a:t>deeltje</a:t>
            </a:r>
            <a:r>
              <a:rPr lang="en-US" dirty="0"/>
              <a:t> van het electron </a:t>
            </a:r>
            <a:r>
              <a:rPr lang="en-US" dirty="0" err="1"/>
              <a:t>ontdekte</a:t>
            </a:r>
            <a:r>
              <a:rPr lang="en-US" dirty="0"/>
              <a:t>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 smtClean="0"/>
              <a:t>opnames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zogenaamd</a:t>
            </a:r>
            <a:r>
              <a:rPr lang="en-US" dirty="0" smtClean="0"/>
              <a:t> </a:t>
            </a:r>
            <a:r>
              <a:rPr lang="en-US" dirty="0" err="1" smtClean="0"/>
              <a:t>nevelvat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je </a:t>
            </a:r>
            <a:r>
              <a:rPr lang="en-US" dirty="0" err="1" smtClean="0"/>
              <a:t>passerende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zichtbaar</a:t>
            </a:r>
            <a:r>
              <a:rPr lang="en-US" dirty="0" smtClean="0"/>
              <a:t>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vergelijkbare</a:t>
            </a:r>
            <a:r>
              <a:rPr lang="en-US" dirty="0"/>
              <a:t> </a:t>
            </a:r>
            <a:r>
              <a:rPr lang="en-US" dirty="0" err="1"/>
              <a:t>techniek</a:t>
            </a:r>
            <a:r>
              <a:rPr lang="en-US" dirty="0"/>
              <a:t> die U </a:t>
            </a:r>
            <a:r>
              <a:rPr lang="en-US" dirty="0" err="1"/>
              <a:t>ook</a:t>
            </a:r>
            <a:r>
              <a:rPr lang="en-US" dirty="0"/>
              <a:t> in de Nikhef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25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26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31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</a:t>
            </a:r>
            <a:r>
              <a:rPr lang="en-US" dirty="0" smtClean="0"/>
              <a:t>(</a:t>
            </a:r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geheel</a:t>
            </a:r>
            <a:r>
              <a:rPr lang="en-US" dirty="0" smtClean="0"/>
              <a:t> </a:t>
            </a:r>
            <a:r>
              <a:rPr lang="en-US" dirty="0" err="1" smtClean="0"/>
              <a:t>volgens</a:t>
            </a:r>
            <a:r>
              <a:rPr lang="en-US" dirty="0" smtClean="0"/>
              <a:t> de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arbo</a:t>
            </a:r>
            <a:r>
              <a:rPr lang="en-US" dirty="0" smtClean="0"/>
              <a:t> </a:t>
            </a: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werkomstandigheden</a:t>
            </a:r>
            <a:r>
              <a:rPr lang="en-US" dirty="0" smtClean="0"/>
              <a:t>).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/>
              <a:t>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p</a:t>
            </a:r>
            <a:r>
              <a:rPr lang="en-US" dirty="0" smtClean="0"/>
              <a:t>+ </a:t>
            </a:r>
            <a:r>
              <a:rPr lang="en-US" dirty="0" err="1" smtClean="0"/>
              <a:t>p</a:t>
            </a:r>
            <a:r>
              <a:rPr lang="en-US" dirty="0" smtClean="0"/>
              <a:t>-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pi+pi-pi+pi</a:t>
            </a:r>
            <a:r>
              <a:rPr lang="en-US" dirty="0" smtClean="0">
                <a:sym typeface="Wingdings"/>
              </a:rPr>
              <a:t>- (</a:t>
            </a:r>
            <a:r>
              <a:rPr lang="en-US" dirty="0" err="1" smtClean="0">
                <a:sym typeface="Wingdings"/>
              </a:rPr>
              <a:t>geel</a:t>
            </a:r>
            <a:r>
              <a:rPr lang="en-US" dirty="0" smtClean="0">
                <a:sym typeface="Wingdings"/>
              </a:rPr>
              <a:t>)  en </a:t>
            </a:r>
            <a:r>
              <a:rPr lang="en-US" dirty="0" err="1" smtClean="0">
                <a:sym typeface="Wingdings"/>
              </a:rPr>
              <a:t>e+e</a:t>
            </a:r>
            <a:r>
              <a:rPr lang="en-US" dirty="0" smtClean="0">
                <a:sym typeface="Wingdings"/>
              </a:rPr>
              <a:t>- </a:t>
            </a:r>
            <a:r>
              <a:rPr lang="en-US" dirty="0" err="1" smtClean="0">
                <a:sym typeface="Wingdings"/>
              </a:rPr>
              <a:t>gamma</a:t>
            </a:r>
            <a:r>
              <a:rPr lang="en-US" dirty="0" smtClean="0">
                <a:sym typeface="Wingdings"/>
              </a:rPr>
              <a:t> gamma (rood)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34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35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March 2013 Sam Ting reported</a:t>
            </a:r>
            <a:r>
              <a:rPr lang="en-US" baseline="0" dirty="0" smtClean="0"/>
              <a:t> 400 000 positrons by AMS with a positron over electron ratio increasing between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and 250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36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4DB6-5E26-4254-8482-097E7CC1F587}" type="slidenum">
              <a:rPr lang="en-US"/>
              <a:pPr/>
              <a:t>37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38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6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Plant. Met </a:t>
            </a:r>
            <a:r>
              <a:rPr lang="en-US" dirty="0" err="1"/>
              <a:t>microscoop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we </a:t>
            </a:r>
            <a:r>
              <a:rPr lang="en-US" dirty="0" err="1" smtClean="0"/>
              <a:t>cellen</a:t>
            </a:r>
            <a:r>
              <a:rPr lang="en-US" dirty="0" smtClean="0"/>
              <a:t> (</a:t>
            </a:r>
            <a:r>
              <a:rPr lang="en-US" dirty="0" err="1" smtClean="0"/>
              <a:t>biologie</a:t>
            </a:r>
            <a:r>
              <a:rPr lang="en-US" dirty="0" smtClean="0"/>
              <a:t>). De </a:t>
            </a:r>
            <a:r>
              <a:rPr lang="en-US" dirty="0" err="1" smtClean="0"/>
              <a:t>cel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opgebouwd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onderdelen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scheikunde</a:t>
            </a:r>
            <a:r>
              <a:rPr lang="en-US" baseline="0" dirty="0" smtClean="0"/>
              <a:t>). </a:t>
            </a:r>
            <a:r>
              <a:rPr lang="en-US" dirty="0" err="1" smtClean="0"/>
              <a:t>Moleculen</a:t>
            </a:r>
            <a:r>
              <a:rPr lang="en-US" dirty="0" smtClean="0"/>
              <a:t> </a:t>
            </a:r>
            <a:r>
              <a:rPr lang="en-US" dirty="0" err="1"/>
              <a:t>bestaan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atomen</a:t>
            </a:r>
            <a:r>
              <a:rPr lang="en-US" dirty="0"/>
              <a:t>. </a:t>
            </a:r>
            <a:r>
              <a:rPr lang="en-US" dirty="0" err="1"/>
              <a:t>Atoomkernen</a:t>
            </a:r>
            <a:r>
              <a:rPr lang="en-US" dirty="0"/>
              <a:t> en </a:t>
            </a:r>
            <a:r>
              <a:rPr lang="en-US" dirty="0" err="1"/>
              <a:t>electronen</a:t>
            </a:r>
            <a:r>
              <a:rPr lang="en-US" dirty="0"/>
              <a:t> in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 smtClean="0"/>
              <a:t>eromheen</a:t>
            </a:r>
            <a:r>
              <a:rPr lang="en-US" dirty="0" smtClean="0"/>
              <a:t> (</a:t>
            </a:r>
            <a:r>
              <a:rPr lang="en-US" dirty="0" err="1" smtClean="0"/>
              <a:t>natuurkunde</a:t>
            </a:r>
            <a:r>
              <a:rPr lang="en-US" dirty="0" smtClean="0"/>
              <a:t>). </a:t>
            </a:r>
            <a:r>
              <a:rPr lang="en-US" dirty="0"/>
              <a:t>Kern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en </a:t>
            </a:r>
            <a:r>
              <a:rPr lang="en-US" dirty="0" err="1"/>
              <a:t>neutronen</a:t>
            </a:r>
            <a:r>
              <a:rPr lang="en-US" dirty="0"/>
              <a:t>. Lang </a:t>
            </a:r>
            <a:r>
              <a:rPr lang="en-US" dirty="0" err="1"/>
              <a:t>gedacht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die </a:t>
            </a:r>
            <a:r>
              <a:rPr lang="en-US" dirty="0" err="1"/>
              <a:t>elementair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1970 </a:t>
            </a:r>
            <a:r>
              <a:rPr lang="en-US" dirty="0" err="1"/>
              <a:t>weten</a:t>
            </a:r>
            <a:r>
              <a:rPr lang="en-US" dirty="0"/>
              <a:t> we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quarks </a:t>
            </a:r>
            <a:r>
              <a:rPr lang="en-US" dirty="0" err="1"/>
              <a:t>bestaan</a:t>
            </a:r>
            <a:r>
              <a:rPr lang="en-US" dirty="0"/>
              <a:t>. Up, down, electron is </a:t>
            </a:r>
            <a:r>
              <a:rPr lang="en-US" dirty="0" err="1"/>
              <a:t>elementair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21E77-E273-4262-A7AB-E9AB87BFD512}" type="slidenum">
              <a:rPr lang="en-US"/>
              <a:pPr/>
              <a:t>39</a:t>
            </a:fld>
            <a:endParaRPr lang="en-US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40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 smtClean="0"/>
              <a:t>zochten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radiosignalen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interstellaire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Doel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communicatie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satellieten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: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van big bang!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ruis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duivenstront</a:t>
            </a:r>
            <a:r>
              <a:rPr lang="en-US" baseline="0" dirty="0" smtClean="0"/>
              <a:t>!)</a:t>
            </a:r>
            <a:r>
              <a:rPr lang="en-US" dirty="0" smtClean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 smtClean="0"/>
              <a:t>oog</a:t>
            </a:r>
            <a:r>
              <a:rPr lang="en-US" dirty="0" smtClean="0"/>
              <a:t>. </a:t>
            </a:r>
            <a:r>
              <a:rPr lang="en-US" dirty="0"/>
              <a:t>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4EE72-16C0-4615-84A1-E0FF512AB7A2}" type="slidenum">
              <a:rPr lang="en-US"/>
              <a:pPr/>
              <a:t>41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</a:t>
            </a:r>
            <a:r>
              <a:rPr lang="en-US" dirty="0" smtClean="0"/>
              <a:t>Penzias </a:t>
            </a:r>
            <a:r>
              <a:rPr lang="en-US" dirty="0"/>
              <a:t>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/>
              <a:pPr/>
              <a:t>44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69800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05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47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Pijltjes</a:t>
            </a:r>
            <a:r>
              <a:rPr lang="en-US" dirty="0" smtClean="0"/>
              <a:t> </a:t>
            </a:r>
            <a:r>
              <a:rPr lang="en-US" dirty="0" err="1" smtClean="0"/>
              <a:t>verkeerd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18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Joseph Louis Lagrange: </a:t>
            </a:r>
            <a:r>
              <a:rPr lang="en-US" dirty="0" err="1" smtClean="0"/>
              <a:t>Italiaans</a:t>
            </a:r>
            <a:r>
              <a:rPr lang="en-US" dirty="0" smtClean="0"/>
              <a:t> </a:t>
            </a:r>
            <a:r>
              <a:rPr lang="en-US" dirty="0" err="1" smtClean="0"/>
              <a:t>mathematicus</a:t>
            </a:r>
            <a:r>
              <a:rPr lang="en-US" dirty="0" smtClean="0"/>
              <a:t> en </a:t>
            </a:r>
            <a:r>
              <a:rPr lang="en-US" dirty="0" err="1" smtClean="0"/>
              <a:t>astronoom</a:t>
            </a:r>
            <a:r>
              <a:rPr lang="en-US" dirty="0" smtClean="0"/>
              <a:t>. William </a:t>
            </a:r>
            <a:r>
              <a:rPr lang="en-US" dirty="0" err="1" smtClean="0"/>
              <a:t>Rowen</a:t>
            </a:r>
            <a:r>
              <a:rPr lang="en-US" dirty="0" smtClean="0"/>
              <a:t> Hamilton: </a:t>
            </a:r>
            <a:r>
              <a:rPr lang="en-US" dirty="0" err="1" smtClean="0"/>
              <a:t>fysicus</a:t>
            </a:r>
            <a:r>
              <a:rPr lang="en-US" dirty="0" smtClean="0"/>
              <a:t> en </a:t>
            </a:r>
            <a:r>
              <a:rPr lang="en-US" dirty="0" err="1" smtClean="0"/>
              <a:t>astronoom</a:t>
            </a:r>
            <a:r>
              <a:rPr lang="en-US" dirty="0" smtClean="0"/>
              <a:t>,</a:t>
            </a:r>
            <a:r>
              <a:rPr lang="en-US" baseline="0" dirty="0" smtClean="0"/>
              <a:t> inventor quaternions.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296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54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57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24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/>
              <a:pPr/>
              <a:t>7</a:t>
            </a:fld>
            <a:endParaRPr lang="en-US"/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Mendeleev </a:t>
            </a:r>
            <a:r>
              <a:rPr lang="en-US" dirty="0" smtClean="0"/>
              <a:t>1869  </a:t>
            </a:r>
            <a:r>
              <a:rPr lang="en-US" dirty="0" err="1" smtClean="0"/>
              <a:t>zag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overeenkomst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materialen</a:t>
            </a:r>
            <a:r>
              <a:rPr lang="en-US" baseline="0" dirty="0" smtClean="0"/>
              <a:t>. Nu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gevolg</a:t>
            </a:r>
            <a:r>
              <a:rPr lang="en-US" baseline="0" dirty="0" smtClean="0"/>
              <a:t> is van het </a:t>
            </a:r>
            <a:r>
              <a:rPr lang="en-US" baseline="0" dirty="0" err="1" smtClean="0"/>
              <a:t>feit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het </a:t>
            </a:r>
            <a:r>
              <a:rPr lang="en-US" baseline="0" dirty="0" err="1" smtClean="0"/>
              <a:t>aatntal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buitenste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schil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atoom</a:t>
            </a:r>
            <a:r>
              <a:rPr lang="en-US" baseline="0" dirty="0" smtClean="0"/>
              <a:t>.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/>
              <a:t>materie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“up” en “down” quark in </a:t>
            </a:r>
            <a:r>
              <a:rPr lang="en-US" dirty="0" err="1"/>
              <a:t>atoomkernen</a:t>
            </a:r>
            <a:r>
              <a:rPr lang="en-US" dirty="0"/>
              <a:t> en het electron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/>
              <a:t>eromheen</a:t>
            </a:r>
            <a:r>
              <a:rPr lang="en-US" dirty="0"/>
              <a:t>. We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 smtClean="0"/>
              <a:t>scheikundige</a:t>
            </a:r>
            <a:r>
              <a:rPr lang="en-US" dirty="0" smtClean="0"/>
              <a:t> </a:t>
            </a:r>
            <a:r>
              <a:rPr lang="en-US" dirty="0" err="1"/>
              <a:t>processen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behulp</a:t>
            </a:r>
            <a:r>
              <a:rPr lang="en-US" baseline="0" dirty="0" smtClean="0"/>
              <a:t> van het model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: up, down, electron.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58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7619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59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405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60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450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63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073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31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581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81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12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82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Hendrik</a:t>
            </a:r>
            <a:r>
              <a:rPr lang="en-US" dirty="0" smtClean="0"/>
              <a:t> </a:t>
            </a:r>
            <a:r>
              <a:rPr lang="en-US" dirty="0" err="1" smtClean="0"/>
              <a:t>Brugt</a:t>
            </a:r>
            <a:r>
              <a:rPr lang="en-US" dirty="0" smtClean="0"/>
              <a:t> Gerhard </a:t>
            </a:r>
            <a:r>
              <a:rPr lang="en-US" dirty="0" err="1" smtClean="0"/>
              <a:t>Casimir</a:t>
            </a:r>
            <a:r>
              <a:rPr lang="en-US" dirty="0" smtClean="0"/>
              <a:t>. </a:t>
            </a:r>
            <a:r>
              <a:rPr lang="en-US" dirty="0" err="1" smtClean="0"/>
              <a:t>Casimir</a:t>
            </a:r>
            <a:r>
              <a:rPr lang="en-US" dirty="0" smtClean="0"/>
              <a:t> studied physics under Paul </a:t>
            </a:r>
            <a:r>
              <a:rPr lang="en-US" dirty="0" err="1" smtClean="0"/>
              <a:t>Ehrenfest</a:t>
            </a:r>
            <a:r>
              <a:rPr lang="en-US" baseline="0" dirty="0" smtClean="0"/>
              <a:t>. Went to Copenhagen under </a:t>
            </a:r>
            <a:r>
              <a:rPr lang="en-US" baseline="0" dirty="0" err="1" smtClean="0"/>
              <a:t>Niels</a:t>
            </a:r>
            <a:r>
              <a:rPr lang="en-US" baseline="0" dirty="0" smtClean="0"/>
              <a:t> Bohr. Professor in Leiden in 1938. To Philips </a:t>
            </a:r>
            <a:r>
              <a:rPr lang="en-US" baseline="0" dirty="0" err="1" smtClean="0"/>
              <a:t>Natlab</a:t>
            </a:r>
            <a:r>
              <a:rPr lang="en-US" baseline="0" dirty="0" smtClean="0"/>
              <a:t> in 1942 (co-director). 1948: </a:t>
            </a:r>
            <a:r>
              <a:rPr lang="en-US" baseline="0" dirty="0" err="1" smtClean="0"/>
              <a:t>Casimir</a:t>
            </a:r>
            <a:r>
              <a:rPr lang="en-US" baseline="0" dirty="0" smtClean="0"/>
              <a:t> Effect. Quantum mechanical attraction between conducting plates. Vacuum polarization of virtual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100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0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101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944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55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109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111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984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69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17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193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235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653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139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316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Franklin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809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Big Bang Theory: Sheldon</a:t>
            </a:r>
            <a:r>
              <a:rPr lang="en-US" baseline="0" dirty="0" smtClean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20933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25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Demokritos</a:t>
            </a:r>
            <a:r>
              <a:rPr lang="en-US" dirty="0" smtClean="0">
                <a:latin typeface="Times New Roman" charset="0"/>
              </a:rPr>
              <a:t>: </a:t>
            </a:r>
            <a:r>
              <a:rPr lang="en-US" dirty="0" err="1" smtClean="0">
                <a:latin typeface="Times New Roman" charset="0"/>
              </a:rPr>
              <a:t>Vuur</a:t>
            </a:r>
            <a:r>
              <a:rPr lang="en-US" dirty="0" smtClean="0">
                <a:latin typeface="Times New Roman" charset="0"/>
              </a:rPr>
              <a:t>, </a:t>
            </a:r>
            <a:r>
              <a:rPr lang="en-US" dirty="0" err="1" smtClean="0">
                <a:latin typeface="Times New Roman" charset="0"/>
              </a:rPr>
              <a:t>Aarde</a:t>
            </a:r>
            <a:r>
              <a:rPr lang="en-US" dirty="0" smtClean="0">
                <a:latin typeface="Times New Roman" charset="0"/>
              </a:rPr>
              <a:t>, Water en </a:t>
            </a:r>
            <a:r>
              <a:rPr lang="en-US" dirty="0" err="1" smtClean="0">
                <a:latin typeface="Times New Roman" charset="0"/>
              </a:rPr>
              <a:t>Lucht</a:t>
            </a:r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Newton: </a:t>
            </a:r>
            <a:r>
              <a:rPr lang="en-US" dirty="0" err="1" smtClean="0">
                <a:latin typeface="Times New Roman" charset="0"/>
              </a:rPr>
              <a:t>wiskundige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beschrijving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krachten</a:t>
            </a:r>
            <a:r>
              <a:rPr lang="en-US" baseline="0" dirty="0" smtClean="0">
                <a:latin typeface="Times New Roman" charset="0"/>
              </a:rPr>
              <a:t> in Principia</a:t>
            </a:r>
          </a:p>
          <a:p>
            <a:r>
              <a:rPr lang="en-US" baseline="0" dirty="0" smtClean="0">
                <a:latin typeface="Times New Roman" charset="0"/>
              </a:rPr>
              <a:t>Maxwell; </a:t>
            </a:r>
            <a:r>
              <a:rPr lang="en-US" baseline="0" dirty="0" err="1" smtClean="0">
                <a:latin typeface="Times New Roman" charset="0"/>
              </a:rPr>
              <a:t>Wetten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electromagnetisme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Einstein: </a:t>
            </a:r>
            <a:r>
              <a:rPr lang="en-US" baseline="0" dirty="0" err="1" smtClean="0">
                <a:latin typeface="Times New Roman" charset="0"/>
              </a:rPr>
              <a:t>Relativiteits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theorie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fotoelectrisch</a:t>
            </a:r>
            <a:r>
              <a:rPr lang="en-US" baseline="0" dirty="0" smtClean="0">
                <a:latin typeface="Times New Roman" charset="0"/>
              </a:rPr>
              <a:t> effect, ….</a:t>
            </a:r>
            <a:endParaRPr lang="en-US" dirty="0">
              <a:latin typeface="Times New Roman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4BC12-3607-5A44-BE61-F1B36E4504A5}" type="slidenum">
              <a:rPr lang="en-US">
                <a:latin typeface="Times New Roman" charset="0"/>
              </a:rPr>
              <a:pPr/>
              <a:t>152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542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Spelen</a:t>
            </a:r>
            <a:r>
              <a:rPr lang="en-US" dirty="0" smtClean="0">
                <a:latin typeface="Times New Roman" charset="0"/>
              </a:rPr>
              <a:t> met </a:t>
            </a:r>
            <a:r>
              <a:rPr lang="en-US" dirty="0" err="1" smtClean="0">
                <a:latin typeface="Times New Roman" charset="0"/>
              </a:rPr>
              <a:t>gloeidraadjes</a:t>
            </a:r>
            <a:endParaRPr lang="en-US" dirty="0">
              <a:latin typeface="Times New Roman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A89C5-C04A-134B-AF5B-CE530730B730}" type="slidenum">
              <a:rPr lang="en-US">
                <a:latin typeface="Times New Roman" charset="0"/>
              </a:rPr>
              <a:pPr/>
              <a:t>153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860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Een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ander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is de </a:t>
            </a:r>
            <a:r>
              <a:rPr lang="en-US" dirty="0" err="1" smtClean="0">
                <a:latin typeface="Times New Roman" charset="0"/>
              </a:rPr>
              <a:t>ontwikkeling</a:t>
            </a:r>
            <a:r>
              <a:rPr lang="en-US" dirty="0" smtClean="0">
                <a:latin typeface="Times New Roman" charset="0"/>
              </a:rPr>
              <a:t> van de quantum </a:t>
            </a:r>
            <a:r>
              <a:rPr lang="en-US" dirty="0" err="1" smtClean="0">
                <a:latin typeface="Times New Roman" charset="0"/>
              </a:rPr>
              <a:t>mechanica</a:t>
            </a:r>
            <a:r>
              <a:rPr lang="en-US" dirty="0" smtClean="0">
                <a:latin typeface="Times New Roman" charset="0"/>
              </a:rPr>
              <a:t>,</a:t>
            </a:r>
            <a:r>
              <a:rPr lang="en-US" baseline="0" dirty="0" smtClean="0">
                <a:latin typeface="Times New Roman" charset="0"/>
              </a:rPr>
              <a:t> die nu </a:t>
            </a:r>
            <a:r>
              <a:rPr lang="en-US" baseline="0" dirty="0" err="1" smtClean="0">
                <a:latin typeface="Times New Roman" charset="0"/>
              </a:rPr>
              <a:t>een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rol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speelt</a:t>
            </a:r>
            <a:r>
              <a:rPr lang="en-US" baseline="0" dirty="0" smtClean="0">
                <a:latin typeface="Times New Roman" charset="0"/>
              </a:rPr>
              <a:t> in de </a:t>
            </a:r>
            <a:r>
              <a:rPr lang="en-US" baseline="0" dirty="0" err="1" smtClean="0">
                <a:latin typeface="Times New Roman" charset="0"/>
              </a:rPr>
              <a:t>kleinste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transistoren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55362-4696-384D-BBDA-80D3C277643A}" type="slidenum">
              <a:rPr lang="en-US">
                <a:latin typeface="Times New Roman" charset="0"/>
              </a:rPr>
              <a:pPr/>
              <a:t>154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925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18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82137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En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is het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van</a:t>
            </a:r>
            <a:r>
              <a:rPr lang="en-US" baseline="0" dirty="0" smtClean="0">
                <a:latin typeface="Times New Roman" charset="0"/>
              </a:rPr>
              <a:t> GPS, </a:t>
            </a:r>
            <a:r>
              <a:rPr lang="en-US" baseline="0" dirty="0" err="1" smtClean="0">
                <a:latin typeface="Times New Roman" charset="0"/>
              </a:rPr>
              <a:t>waar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correcties</a:t>
            </a:r>
            <a:r>
              <a:rPr lang="en-US" baseline="0" dirty="0" smtClean="0">
                <a:latin typeface="Times New Roman" charset="0"/>
              </a:rPr>
              <a:t> van de </a:t>
            </a:r>
            <a:r>
              <a:rPr lang="en-US" baseline="0" dirty="0" err="1" smtClean="0">
                <a:latin typeface="Times New Roman" charset="0"/>
              </a:rPr>
              <a:t>relativiteitstheorie</a:t>
            </a:r>
            <a:r>
              <a:rPr lang="en-US" baseline="0" dirty="0" smtClean="0">
                <a:latin typeface="Times New Roman" charset="0"/>
              </a:rPr>
              <a:t> van Einstein </a:t>
            </a:r>
            <a:r>
              <a:rPr lang="en-US" baseline="0" dirty="0" err="1" smtClean="0">
                <a:latin typeface="Times New Roman" charset="0"/>
              </a:rPr>
              <a:t>worden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toegepast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8DF6C-6AD0-6240-8674-DD37F2128517}" type="slidenum">
              <a:rPr lang="en-US">
                <a:latin typeface="Times New Roman" charset="0"/>
              </a:rPr>
              <a:pPr/>
              <a:t>155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77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Ook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zijn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de,</a:t>
            </a:r>
            <a:r>
              <a:rPr lang="en-US" baseline="0" dirty="0" smtClean="0">
                <a:latin typeface="Times New Roman" charset="0"/>
              </a:rPr>
              <a:t> al </a:t>
            </a:r>
            <a:r>
              <a:rPr lang="en-US" baseline="0" dirty="0" err="1" smtClean="0">
                <a:latin typeface="Times New Roman" charset="0"/>
              </a:rPr>
              <a:t>genoemde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medische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toepassingen,en</a:t>
            </a:r>
            <a:r>
              <a:rPr lang="en-US" baseline="0" dirty="0" smtClean="0">
                <a:latin typeface="Times New Roman" charset="0"/>
              </a:rPr>
              <a:t> is </a:t>
            </a:r>
            <a:r>
              <a:rPr lang="en-US" baseline="0" dirty="0" err="1" smtClean="0">
                <a:latin typeface="Times New Roman" charset="0"/>
              </a:rPr>
              <a:t>er</a:t>
            </a:r>
            <a:r>
              <a:rPr lang="en-US" baseline="0" dirty="0" smtClean="0">
                <a:latin typeface="Times New Roman" charset="0"/>
              </a:rPr>
              <a:t> op CERN door Tim </a:t>
            </a:r>
            <a:r>
              <a:rPr lang="en-US" baseline="0" dirty="0" err="1" smtClean="0">
                <a:latin typeface="Times New Roman" charset="0"/>
              </a:rPr>
              <a:t>Berners</a:t>
            </a:r>
            <a:r>
              <a:rPr lang="en-US" baseline="0" dirty="0" smtClean="0">
                <a:latin typeface="Times New Roman" charset="0"/>
              </a:rPr>
              <a:t> Lee het WWW </a:t>
            </a:r>
            <a:r>
              <a:rPr lang="en-US" baseline="0" dirty="0" err="1" smtClean="0">
                <a:latin typeface="Times New Roman" charset="0"/>
              </a:rPr>
              <a:t>uitgevonden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A3BD-4C8A-B841-89E3-940228136FF7}" type="slidenum">
              <a:rPr lang="en-US">
                <a:latin typeface="Times New Roman" charset="0"/>
              </a:rPr>
              <a:pPr/>
              <a:t>156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965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0E063-B9DA-0A4C-A9C7-B323CA59F9A9}" type="slidenum">
              <a:rPr lang="en-US">
                <a:latin typeface="Times New Roman" charset="0"/>
              </a:rPr>
              <a:pPr/>
              <a:t>157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294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Stichting</a:t>
            </a:r>
            <a:r>
              <a:rPr lang="en-US" dirty="0" smtClean="0">
                <a:latin typeface="Times New Roman" charset="0"/>
              </a:rPr>
              <a:t> AAP: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Europese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stichting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voor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opvang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uitheemse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dieren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TNO: </a:t>
            </a:r>
            <a:r>
              <a:rPr lang="en-US" baseline="0" dirty="0" err="1" smtClean="0">
                <a:latin typeface="Times New Roman" charset="0"/>
              </a:rPr>
              <a:t>Toegespast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Natuurwetenschappelijk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Onderzoek</a:t>
            </a:r>
            <a:r>
              <a:rPr lang="en-US" baseline="0" dirty="0" smtClean="0">
                <a:latin typeface="Times New Roman" charset="0"/>
              </a:rPr>
              <a:t>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31EC58-FD55-104A-9D9A-166D7E8AD0AD}" type="slidenum">
              <a:rPr lang="en-US">
                <a:latin typeface="Times New Roman" charset="0"/>
              </a:rPr>
              <a:pPr/>
              <a:t>158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94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19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21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vraag</a:t>
            </a:r>
            <a:r>
              <a:rPr lang="en-US" dirty="0"/>
              <a:t> is nu of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is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Willem de Sitter: </a:t>
            </a:r>
            <a:r>
              <a:rPr lang="en-US" dirty="0" err="1" smtClean="0"/>
              <a:t>cosmologie</a:t>
            </a:r>
            <a:r>
              <a:rPr lang="en-US" baseline="0" dirty="0" smtClean="0"/>
              <a:t> Leiden. De Sitter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oplossing</a:t>
            </a:r>
            <a:r>
              <a:rPr lang="en-US" baseline="0" dirty="0" smtClean="0"/>
              <a:t> van Einstein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positive </a:t>
            </a:r>
            <a:r>
              <a:rPr lang="en-US" baseline="0" dirty="0" err="1" smtClean="0"/>
              <a:t>cosmologische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constante</a:t>
            </a:r>
            <a:r>
              <a:rPr lang="en-US" baseline="0" dirty="0" smtClean="0"/>
              <a:t> (“dark energy”). </a:t>
            </a:r>
            <a:r>
              <a:rPr lang="en-US" baseline="0" dirty="0" err="1" smtClean="0"/>
              <a:t>Schreef</a:t>
            </a:r>
            <a:r>
              <a:rPr lang="en-US" baseline="0" dirty="0" smtClean="0"/>
              <a:t> in 1932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paper </a:t>
            </a:r>
            <a:r>
              <a:rPr lang="en-US" baseline="0" dirty="0" err="1" smtClean="0"/>
              <a:t>samen</a:t>
            </a:r>
            <a:r>
              <a:rPr lang="en-US" baseline="0" dirty="0" smtClean="0"/>
              <a:t> met Einstein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gerefereeerd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uitzendt</a:t>
            </a:r>
            <a:r>
              <a:rPr lang="en-US" baseline="0" dirty="0" smtClean="0"/>
              <a:t>, nu “dark matter”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37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71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9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978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5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0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13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78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80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316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04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10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0304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4290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6025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6884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531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4649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7008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0462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19 </a:t>
            </a:r>
            <a:r>
              <a:rPr lang="en-US" dirty="0" err="1" smtClean="0"/>
              <a:t>Maart</a:t>
            </a:r>
            <a:r>
              <a:rPr lang="en-US" dirty="0" smtClean="0"/>
              <a:t>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8701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7464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5940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3693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4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01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056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98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62.jpeg"/><Relationship Id="rId5" Type="http://schemas.openxmlformats.org/officeDocument/2006/relationships/image" Target="../media/image105.jpeg"/><Relationship Id="rId6" Type="http://schemas.openxmlformats.org/officeDocument/2006/relationships/image" Target="../media/image107.jpeg"/><Relationship Id="rId7" Type="http://schemas.openxmlformats.org/officeDocument/2006/relationships/image" Target="../media/image109.jpeg"/><Relationship Id="rId8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4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162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6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4" Type="http://schemas.openxmlformats.org/officeDocument/2006/relationships/image" Target="../media/image167.jpe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7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Relationship Id="rId3" Type="http://schemas.openxmlformats.org/officeDocument/2006/relationships/image" Target="../media/image17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3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174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4" Type="http://schemas.openxmlformats.org/officeDocument/2006/relationships/image" Target="../media/image82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77.png"/><Relationship Id="rId5" Type="http://schemas.microsoft.com/office/2007/relationships/hdphoto" Target="../media/hdphoto5.wdp"/><Relationship Id="rId6" Type="http://schemas.openxmlformats.org/officeDocument/2006/relationships/image" Target="../media/image17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4" Type="http://schemas.openxmlformats.org/officeDocument/2006/relationships/image" Target="../media/image181.png"/><Relationship Id="rId5" Type="http://schemas.openxmlformats.org/officeDocument/2006/relationships/image" Target="../media/image182.jpg"/><Relationship Id="rId6" Type="http://schemas.openxmlformats.org/officeDocument/2006/relationships/image" Target="../media/image183.png"/><Relationship Id="rId7" Type="http://schemas.openxmlformats.org/officeDocument/2006/relationships/image" Target="../media/image82.png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Relationship Id="rId3" Type="http://schemas.openxmlformats.org/officeDocument/2006/relationships/image" Target="../media/image1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jpeg"/><Relationship Id="rId3" Type="http://schemas.openxmlformats.org/officeDocument/2006/relationships/image" Target="../media/image190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jpeg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92.png"/><Relationship Id="rId5" Type="http://schemas.openxmlformats.org/officeDocument/2006/relationships/image" Target="../media/image82.png"/><Relationship Id="rId6" Type="http://schemas.microsoft.com/office/2007/relationships/hdphoto" Target="../media/hdphoto3.wdp"/><Relationship Id="rId7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4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Relationship Id="rId3" Type="http://schemas.openxmlformats.org/officeDocument/2006/relationships/image" Target="../media/image196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Relationship Id="rId3" Type="http://schemas.openxmlformats.org/officeDocument/2006/relationships/image" Target="../media/image201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Relationship Id="rId3" Type="http://schemas.openxmlformats.org/officeDocument/2006/relationships/image" Target="../media/image202.emf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0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4" Type="http://schemas.openxmlformats.org/officeDocument/2006/relationships/image" Target="../media/image167.jpeg"/><Relationship Id="rId5" Type="http://schemas.openxmlformats.org/officeDocument/2006/relationships/image" Target="../media/image168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210.jpg"/><Relationship Id="rId5" Type="http://schemas.openxmlformats.org/officeDocument/2006/relationships/image" Target="../media/image211.tiff"/><Relationship Id="rId6" Type="http://schemas.openxmlformats.org/officeDocument/2006/relationships/image" Target="../media/image212.jpg"/><Relationship Id="rId7" Type="http://schemas.openxmlformats.org/officeDocument/2006/relationships/image" Target="../media/image2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14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4" Type="http://schemas.openxmlformats.org/officeDocument/2006/relationships/image" Target="../media/image216.emf"/><Relationship Id="rId5" Type="http://schemas.openxmlformats.org/officeDocument/2006/relationships/image" Target="../media/image219.emf"/><Relationship Id="rId6" Type="http://schemas.openxmlformats.org/officeDocument/2006/relationships/image" Target="../media/image220.emf"/><Relationship Id="rId7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em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4" Type="http://schemas.openxmlformats.org/officeDocument/2006/relationships/image" Target="../media/image216.emf"/><Relationship Id="rId5" Type="http://schemas.openxmlformats.org/officeDocument/2006/relationships/image" Target="../media/image219.emf"/><Relationship Id="rId6" Type="http://schemas.openxmlformats.org/officeDocument/2006/relationships/image" Target="../media/image220.emf"/><Relationship Id="rId7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emf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png"/><Relationship Id="rId3" Type="http://schemas.openxmlformats.org/officeDocument/2006/relationships/image" Target="../media/image8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4" Type="http://schemas.openxmlformats.org/officeDocument/2006/relationships/image" Target="../media/image82.png"/><Relationship Id="rId5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jp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4" Type="http://schemas.openxmlformats.org/officeDocument/2006/relationships/image" Target="../media/image231.jpeg"/><Relationship Id="rId5" Type="http://schemas.openxmlformats.org/officeDocument/2006/relationships/image" Target="../media/image232.png"/><Relationship Id="rId6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4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4" Type="http://schemas.openxmlformats.org/officeDocument/2006/relationships/image" Target="../media/image237.png"/><Relationship Id="rId5" Type="http://schemas.openxmlformats.org/officeDocument/2006/relationships/image" Target="../media/image238.jpeg"/><Relationship Id="rId6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4" Type="http://schemas.openxmlformats.org/officeDocument/2006/relationships/image" Target="../media/image241.png"/><Relationship Id="rId5" Type="http://schemas.openxmlformats.org/officeDocument/2006/relationships/image" Target="../media/image242.jpeg"/><Relationship Id="rId6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4" Type="http://schemas.openxmlformats.org/officeDocument/2006/relationships/image" Target="../media/image245.jpeg"/><Relationship Id="rId5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4" Type="http://schemas.openxmlformats.org/officeDocument/2006/relationships/image" Target="../media/image248.jpeg"/><Relationship Id="rId5" Type="http://schemas.openxmlformats.org/officeDocument/2006/relationships/image" Target="../media/image2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50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6.wmf"/><Relationship Id="rId5" Type="http://schemas.openxmlformats.org/officeDocument/2006/relationships/image" Target="../media/image17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2" Type="http://schemas.openxmlformats.org/officeDocument/2006/relationships/audio" Target="../media/audio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9" Type="http://schemas.openxmlformats.org/officeDocument/2006/relationships/image" Target="../media/image61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72.png"/><Relationship Id="rId5" Type="http://schemas.openxmlformats.org/officeDocument/2006/relationships/image" Target="../media/image73.jpe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78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microsoft.com/office/2007/relationships/hdphoto" Target="../media/hdphoto2.wdp"/><Relationship Id="rId7" Type="http://schemas.openxmlformats.org/officeDocument/2006/relationships/image" Target="../media/image83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jpeg"/><Relationship Id="rId3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jpeg"/><Relationship Id="rId3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00.png"/><Relationship Id="rId5" Type="http://schemas.openxmlformats.org/officeDocument/2006/relationships/image" Target="../media/image101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02.gif"/><Relationship Id="rId5" Type="http://schemas.openxmlformats.org/officeDocument/2006/relationships/image" Target="../media/image10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jpeg"/><Relationship Id="rId3" Type="http://schemas.openxmlformats.org/officeDocument/2006/relationships/image" Target="../media/image10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microsoft.com/office/2007/relationships/hdphoto" Target="../media/hdphoto3.wdp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05.jpeg"/><Relationship Id="rId5" Type="http://schemas.openxmlformats.org/officeDocument/2006/relationships/image" Target="../media/image106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05.jpeg"/><Relationship Id="rId5" Type="http://schemas.openxmlformats.org/officeDocument/2006/relationships/image" Target="../media/image107.jpeg"/><Relationship Id="rId6" Type="http://schemas.openxmlformats.org/officeDocument/2006/relationships/image" Target="../media/image108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05.jpeg"/><Relationship Id="rId5" Type="http://schemas.openxmlformats.org/officeDocument/2006/relationships/image" Target="../media/image107.jpeg"/><Relationship Id="rId6" Type="http://schemas.openxmlformats.org/officeDocument/2006/relationships/image" Target="../media/image109.jpeg"/><Relationship Id="rId7" Type="http://schemas.openxmlformats.org/officeDocument/2006/relationships/image" Target="../media/image110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wmf"/><Relationship Id="rId12" Type="http://schemas.openxmlformats.org/officeDocument/2006/relationships/image" Target="../media/image18.wmf"/><Relationship Id="rId13" Type="http://schemas.openxmlformats.org/officeDocument/2006/relationships/image" Target="../media/image19.wmf"/><Relationship Id="rId14" Type="http://schemas.openxmlformats.org/officeDocument/2006/relationships/image" Target="../media/image20.w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wmf"/><Relationship Id="rId7" Type="http://schemas.openxmlformats.org/officeDocument/2006/relationships/image" Target="../media/image13.wmf"/><Relationship Id="rId8" Type="http://schemas.openxmlformats.org/officeDocument/2006/relationships/image" Target="../media/image14.wmf"/><Relationship Id="rId9" Type="http://schemas.openxmlformats.org/officeDocument/2006/relationships/image" Target="../media/image15.wmf"/><Relationship Id="rId10" Type="http://schemas.openxmlformats.org/officeDocument/2006/relationships/image" Target="../media/image16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05.jpeg"/><Relationship Id="rId5" Type="http://schemas.openxmlformats.org/officeDocument/2006/relationships/image" Target="../media/image107.jpeg"/><Relationship Id="rId6" Type="http://schemas.openxmlformats.org/officeDocument/2006/relationships/image" Target="../media/image109.jpeg"/><Relationship Id="rId7" Type="http://schemas.openxmlformats.org/officeDocument/2006/relationships/image" Target="../media/image110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image" Target="../media/image114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jpeg"/><Relationship Id="rId3" Type="http://schemas.openxmlformats.org/officeDocument/2006/relationships/image" Target="../media/image11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10.emf"/><Relationship Id="rId5" Type="http://schemas.openxmlformats.org/officeDocument/2006/relationships/image" Target="../media/image105.jpeg"/><Relationship Id="rId6" Type="http://schemas.openxmlformats.org/officeDocument/2006/relationships/image" Target="../media/image107.jpeg"/><Relationship Id="rId7" Type="http://schemas.openxmlformats.org/officeDocument/2006/relationships/image" Target="../media/image109.jpeg"/><Relationship Id="rId8" Type="http://schemas.openxmlformats.org/officeDocument/2006/relationships/image" Target="../media/image116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0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microsoft.com/office/2007/relationships/hdphoto" Target="../media/hdphoto4.wdp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6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wmf"/><Relationship Id="rId12" Type="http://schemas.openxmlformats.org/officeDocument/2006/relationships/image" Target="../media/image14.wmf"/><Relationship Id="rId13" Type="http://schemas.openxmlformats.org/officeDocument/2006/relationships/image" Target="../media/image12.wmf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19.wmf"/><Relationship Id="rId6" Type="http://schemas.openxmlformats.org/officeDocument/2006/relationships/image" Target="../media/image9.wmf"/><Relationship Id="rId7" Type="http://schemas.openxmlformats.org/officeDocument/2006/relationships/image" Target="../media/image15.wmf"/><Relationship Id="rId8" Type="http://schemas.openxmlformats.org/officeDocument/2006/relationships/image" Target="../media/image16.wmf"/><Relationship Id="rId9" Type="http://schemas.openxmlformats.org/officeDocument/2006/relationships/image" Target="../media/image17.wmf"/><Relationship Id="rId10" Type="http://schemas.openxmlformats.org/officeDocument/2006/relationships/image" Target="../media/image18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8.png"/><Relationship Id="rId3" Type="http://schemas.openxmlformats.org/officeDocument/2006/relationships/image" Target="../media/image12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1.jpeg"/><Relationship Id="rId3" Type="http://schemas.openxmlformats.org/officeDocument/2006/relationships/image" Target="../media/image13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png"/><Relationship Id="rId5" Type="http://schemas.openxmlformats.org/officeDocument/2006/relationships/image" Target="../media/image13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4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6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7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4" Type="http://schemas.openxmlformats.org/officeDocument/2006/relationships/image" Target="../media/image140.png"/><Relationship Id="rId5" Type="http://schemas.openxmlformats.org/officeDocument/2006/relationships/image" Target="../media/image141.jpeg"/><Relationship Id="rId6" Type="http://schemas.openxmlformats.org/officeDocument/2006/relationships/image" Target="../media/image14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14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5.wmf"/><Relationship Id="rId5" Type="http://schemas.openxmlformats.org/officeDocument/2006/relationships/image" Target="../media/image16.wmf"/><Relationship Id="rId6" Type="http://schemas.openxmlformats.org/officeDocument/2006/relationships/image" Target="../media/image17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44.png"/><Relationship Id="rId5" Type="http://schemas.openxmlformats.org/officeDocument/2006/relationships/image" Target="../media/image3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5.tiff"/><Relationship Id="rId3" Type="http://schemas.openxmlformats.org/officeDocument/2006/relationships/image" Target="../media/image14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7.png"/><Relationship Id="rId3" Type="http://schemas.openxmlformats.org/officeDocument/2006/relationships/image" Target="../media/image148.tif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50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1.jpeg"/><Relationship Id="rId3" Type="http://schemas.openxmlformats.org/officeDocument/2006/relationships/image" Target="../media/image15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microsoft.com/office/2007/relationships/hdphoto" Target="../media/hdphoto1.wdp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3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5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6.jpeg"/><Relationship Id="rId3" Type="http://schemas.openxmlformats.org/officeDocument/2006/relationships/image" Target="../media/image157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gB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" y="453529"/>
            <a:ext cx="9144617" cy="6401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032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Higgs </a:t>
            </a:r>
            <a:r>
              <a:rPr lang="en-US" dirty="0" err="1" smtClean="0">
                <a:solidFill>
                  <a:schemeClr val="bg1"/>
                </a:solidFill>
              </a:rPr>
              <a:t>en</a:t>
            </a:r>
            <a:r>
              <a:rPr lang="en-US" dirty="0" smtClean="0">
                <a:solidFill>
                  <a:schemeClr val="bg1"/>
                </a:solidFill>
              </a:rPr>
              <a:t> het </a:t>
            </a:r>
            <a:r>
              <a:rPr lang="en-US" dirty="0" err="1">
                <a:solidFill>
                  <a:schemeClr val="bg1"/>
                </a:solidFill>
              </a:rPr>
              <a:t>m</a:t>
            </a:r>
            <a:r>
              <a:rPr lang="en-US" dirty="0" err="1" smtClean="0">
                <a:solidFill>
                  <a:schemeClr val="bg1"/>
                </a:solidFill>
              </a:rPr>
              <a:t>ysterie</a:t>
            </a:r>
            <a:r>
              <a:rPr lang="en-US" dirty="0" smtClean="0">
                <a:solidFill>
                  <a:schemeClr val="bg1"/>
                </a:solidFill>
              </a:rPr>
              <a:t> van de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ontbrekende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4" descr="http://www.atlas.ch/angels-demons/images/page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8" y="2075486"/>
            <a:ext cx="3275785" cy="2763199"/>
          </a:xfrm>
          <a:prstGeom prst="rect">
            <a:avLst/>
          </a:prstGeom>
          <a:noFill/>
          <a:ln w="1270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eter_Higgs_2Curtai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4494" y="2061831"/>
            <a:ext cx="4334851" cy="2705786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1123642" y="6418383"/>
            <a:ext cx="7172861" cy="40011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Marcel </a:t>
            </a:r>
            <a:r>
              <a:rPr lang="en-US" sz="2000" dirty="0" err="1" smtClean="0">
                <a:solidFill>
                  <a:schemeClr val="bg1"/>
                </a:solidFill>
              </a:rPr>
              <a:t>Merk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Sterrenkundeclub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Radboud</a:t>
            </a:r>
            <a:r>
              <a:rPr lang="en-US" sz="2000" dirty="0" smtClean="0">
                <a:solidFill>
                  <a:schemeClr val="bg1"/>
                </a:solidFill>
              </a:rPr>
              <a:t>, Nijmegen, 3-3-2018</a:t>
            </a:r>
          </a:p>
        </p:txBody>
      </p:sp>
    </p:spTree>
    <p:extLst>
      <p:ext uri="{BB962C8B-B14F-4D97-AF65-F5344CB8AC3E}">
        <p14:creationId xmlns:p14="http://schemas.microsoft.com/office/powerpoint/2010/main" val="1728998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13" y="6065070"/>
            <a:ext cx="326514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relativiteitstheorie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4048" y="5849273"/>
            <a:ext cx="4244486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 &amp; IJktheorie’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7614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</a:t>
            </a:r>
            <a:r>
              <a:rPr lang="en-US" dirty="0" err="1">
                <a:solidFill>
                  <a:schemeClr val="bg1"/>
                </a:solidFill>
              </a:rPr>
              <a:t>vroege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heelal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109" name="Rectangle 108"/>
          <p:cNvSpPr/>
          <p:nvPr/>
        </p:nvSpPr>
        <p:spPr bwMode="auto">
          <a:xfrm>
            <a:off x="969264" y="2565677"/>
            <a:ext cx="7506398" cy="1457047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41147" y="2641955"/>
            <a:ext cx="7371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Is </a:t>
            </a:r>
            <a:r>
              <a:rPr lang="en-US" sz="4000" dirty="0" err="1" smtClean="0">
                <a:solidFill>
                  <a:srgbClr val="FF6600"/>
                </a:solidFill>
              </a:rPr>
              <a:t>er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verschil</a:t>
            </a:r>
            <a:r>
              <a:rPr lang="en-US" sz="4000" dirty="0" smtClean="0">
                <a:solidFill>
                  <a:srgbClr val="FF6600"/>
                </a:solidFill>
              </a:rPr>
              <a:t> in </a:t>
            </a:r>
            <a:r>
              <a:rPr lang="en-US" sz="4000" dirty="0" err="1" smtClean="0">
                <a:solidFill>
                  <a:srgbClr val="FF6600"/>
                </a:solidFill>
              </a:rPr>
              <a:t>natuurwetten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tussen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materie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en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antimaterie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56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34928" y="4174802"/>
            <a:ext cx="3268431" cy="2712718"/>
            <a:chOff x="4629604" y="2301210"/>
            <a:chExt cx="3800399" cy="3044037"/>
          </a:xfrm>
        </p:grpSpPr>
        <p:pic>
          <p:nvPicPr>
            <p:cNvPr id="22" name="Picture 3" descr="05-0440-01D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604" y="2301210"/>
              <a:ext cx="3800399" cy="3044037"/>
            </a:xfrm>
            <a:prstGeom prst="rect">
              <a:avLst/>
            </a:prstGeom>
            <a:noFill/>
          </p:spPr>
        </p:pic>
        <p:sp>
          <p:nvSpPr>
            <p:cNvPr id="29" name="Freeform 28"/>
            <p:cNvSpPr/>
            <p:nvPr/>
          </p:nvSpPr>
          <p:spPr>
            <a:xfrm>
              <a:off x="5184546" y="2786777"/>
              <a:ext cx="1406818" cy="944102"/>
            </a:xfrm>
            <a:custGeom>
              <a:avLst/>
              <a:gdLst>
                <a:gd name="connsiteX0" fmla="*/ 1186060 w 1533492"/>
                <a:gd name="connsiteY0" fmla="*/ 0 h 1042276"/>
                <a:gd name="connsiteX1" fmla="*/ 1533492 w 1533492"/>
                <a:gd name="connsiteY1" fmla="*/ 778712 h 1042276"/>
                <a:gd name="connsiteX2" fmla="*/ 1329825 w 1533492"/>
                <a:gd name="connsiteY2" fmla="*/ 1042276 h 1042276"/>
                <a:gd name="connsiteX3" fmla="*/ 0 w 1533492"/>
                <a:gd name="connsiteY3" fmla="*/ 814653 h 1042276"/>
                <a:gd name="connsiteX4" fmla="*/ 1174080 w 1533492"/>
                <a:gd name="connsiteY4" fmla="*/ 790692 h 1042276"/>
                <a:gd name="connsiteX5" fmla="*/ 1186060 w 1533492"/>
                <a:gd name="connsiteY5" fmla="*/ 0 h 1042276"/>
                <a:gd name="connsiteX0" fmla="*/ 1319745 w 1667177"/>
                <a:gd name="connsiteY0" fmla="*/ 0 h 1042276"/>
                <a:gd name="connsiteX1" fmla="*/ 1667177 w 1667177"/>
                <a:gd name="connsiteY1" fmla="*/ 778712 h 1042276"/>
                <a:gd name="connsiteX2" fmla="*/ 1463510 w 1667177"/>
                <a:gd name="connsiteY2" fmla="*/ 1042276 h 1042276"/>
                <a:gd name="connsiteX3" fmla="*/ 0 w 1667177"/>
                <a:gd name="connsiteY3" fmla="*/ 819109 h 1042276"/>
                <a:gd name="connsiteX4" fmla="*/ 1307765 w 1667177"/>
                <a:gd name="connsiteY4" fmla="*/ 790692 h 1042276"/>
                <a:gd name="connsiteX5" fmla="*/ 1319745 w 1667177"/>
                <a:gd name="connsiteY5" fmla="*/ 0 h 1042276"/>
                <a:gd name="connsiteX0" fmla="*/ 1319745 w 1667177"/>
                <a:gd name="connsiteY0" fmla="*/ 0 h 1051188"/>
                <a:gd name="connsiteX1" fmla="*/ 1667177 w 1667177"/>
                <a:gd name="connsiteY1" fmla="*/ 778712 h 1051188"/>
                <a:gd name="connsiteX2" fmla="*/ 1436773 w 1667177"/>
                <a:gd name="connsiteY2" fmla="*/ 1051188 h 1051188"/>
                <a:gd name="connsiteX3" fmla="*/ 0 w 1667177"/>
                <a:gd name="connsiteY3" fmla="*/ 819109 h 1051188"/>
                <a:gd name="connsiteX4" fmla="*/ 1307765 w 1667177"/>
                <a:gd name="connsiteY4" fmla="*/ 790692 h 1051188"/>
                <a:gd name="connsiteX5" fmla="*/ 1319745 w 1667177"/>
                <a:gd name="connsiteY5" fmla="*/ 0 h 105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7177" h="1051188">
                  <a:moveTo>
                    <a:pt x="1319745" y="0"/>
                  </a:moveTo>
                  <a:lnTo>
                    <a:pt x="1667177" y="778712"/>
                  </a:lnTo>
                  <a:lnTo>
                    <a:pt x="1436773" y="1051188"/>
                  </a:lnTo>
                  <a:lnTo>
                    <a:pt x="0" y="819109"/>
                  </a:lnTo>
                  <a:lnTo>
                    <a:pt x="1307765" y="790692"/>
                  </a:lnTo>
                  <a:lnTo>
                    <a:pt x="1319745" y="0"/>
                  </a:lnTo>
                  <a:close/>
                </a:path>
              </a:pathLst>
            </a:custGeom>
            <a:solidFill>
              <a:srgbClr val="D00CA1"/>
            </a:solidFill>
          </p:spPr>
          <p:txBody>
            <a:bodyPr vert="horz" wrap="square" lIns="79193" tIns="39597" rIns="79193" bIns="39597" numCol="1" spcCol="0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249317" y="3841962"/>
              <a:ext cx="1278486" cy="580295"/>
            </a:xfrm>
            <a:custGeom>
              <a:avLst/>
              <a:gdLst>
                <a:gd name="connsiteX0" fmla="*/ 0 w 1515095"/>
                <a:gd name="connsiteY0" fmla="*/ 249534 h 646116"/>
                <a:gd name="connsiteX1" fmla="*/ 1363586 w 1515095"/>
                <a:gd name="connsiteY1" fmla="*/ 0 h 646116"/>
                <a:gd name="connsiteX2" fmla="*/ 1515095 w 1515095"/>
                <a:gd name="connsiteY2" fmla="*/ 213887 h 646116"/>
                <a:gd name="connsiteX3" fmla="*/ 1238813 w 1515095"/>
                <a:gd name="connsiteY3" fmla="*/ 646116 h 646116"/>
                <a:gd name="connsiteX4" fmla="*/ 1238813 w 1515095"/>
                <a:gd name="connsiteY4" fmla="*/ 245078 h 646116"/>
                <a:gd name="connsiteX5" fmla="*/ 0 w 1515095"/>
                <a:gd name="connsiteY5" fmla="*/ 249534 h 64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5095" h="646116">
                  <a:moveTo>
                    <a:pt x="0" y="249534"/>
                  </a:moveTo>
                  <a:lnTo>
                    <a:pt x="1363586" y="0"/>
                  </a:lnTo>
                  <a:lnTo>
                    <a:pt x="1515095" y="213887"/>
                  </a:lnTo>
                  <a:lnTo>
                    <a:pt x="1238813" y="646116"/>
                  </a:lnTo>
                  <a:lnTo>
                    <a:pt x="1238813" y="245078"/>
                  </a:lnTo>
                  <a:lnTo>
                    <a:pt x="0" y="249534"/>
                  </a:lnTo>
                  <a:close/>
                </a:path>
              </a:pathLst>
            </a:custGeom>
            <a:solidFill>
              <a:srgbClr val="D00CA1"/>
            </a:solidFill>
          </p:spPr>
          <p:txBody>
            <a:bodyPr vert="horz" wrap="square" lIns="79193" tIns="39597" rIns="79193" bIns="39597" numCol="1" spcCol="0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6849673" y="3409764"/>
              <a:ext cx="184283" cy="748337"/>
            </a:xfrm>
            <a:custGeom>
              <a:avLst/>
              <a:gdLst>
                <a:gd name="connsiteX0" fmla="*/ 3360 w 218388"/>
                <a:gd name="connsiteY0" fmla="*/ 204945 h 833218"/>
                <a:gd name="connsiteX1" fmla="*/ 218388 w 218388"/>
                <a:gd name="connsiteY1" fmla="*/ 0 h 833218"/>
                <a:gd name="connsiteX2" fmla="*/ 215029 w 218388"/>
                <a:gd name="connsiteY2" fmla="*/ 833218 h 833218"/>
                <a:gd name="connsiteX3" fmla="*/ 0 w 218388"/>
                <a:gd name="connsiteY3" fmla="*/ 634993 h 833218"/>
                <a:gd name="connsiteX4" fmla="*/ 110874 w 218388"/>
                <a:gd name="connsiteY4" fmla="*/ 416609 h 833218"/>
                <a:gd name="connsiteX5" fmla="*/ 3360 w 218388"/>
                <a:gd name="connsiteY5" fmla="*/ 204945 h 83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388" h="833218">
                  <a:moveTo>
                    <a:pt x="3360" y="204945"/>
                  </a:moveTo>
                  <a:lnTo>
                    <a:pt x="218388" y="0"/>
                  </a:lnTo>
                  <a:cubicBezTo>
                    <a:pt x="217268" y="277739"/>
                    <a:pt x="216149" y="555479"/>
                    <a:pt x="215029" y="833218"/>
                  </a:cubicBezTo>
                  <a:lnTo>
                    <a:pt x="0" y="634993"/>
                  </a:lnTo>
                  <a:lnTo>
                    <a:pt x="110874" y="416609"/>
                  </a:lnTo>
                  <a:lnTo>
                    <a:pt x="3360" y="204945"/>
                  </a:lnTo>
                  <a:close/>
                </a:path>
              </a:pathLst>
            </a:custGeom>
            <a:solidFill>
              <a:srgbClr val="D00CA1"/>
            </a:solidFill>
          </p:spPr>
          <p:txBody>
            <a:bodyPr vert="horz" wrap="square" lIns="79193" tIns="39597" rIns="79193" bIns="39597" numCol="1" spcCol="0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1667424" y="4744366"/>
            <a:ext cx="1108434" cy="336583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D00CA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548914" y="4111317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00CA1"/>
                </a:solidFill>
              </a:rPr>
              <a:t>Ja!</a:t>
            </a:r>
            <a:endParaRPr lang="en-US" dirty="0">
              <a:solidFill>
                <a:srgbClr val="D00C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11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564" y="4529591"/>
            <a:ext cx="7499335" cy="164805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1972: </a:t>
            </a:r>
            <a:r>
              <a:rPr lang="en-US" dirty="0" err="1" smtClean="0">
                <a:solidFill>
                  <a:schemeClr val="bg1"/>
                </a:solidFill>
              </a:rPr>
              <a:t>Theorie</a:t>
            </a:r>
            <a:r>
              <a:rPr lang="en-US" dirty="0" smtClean="0">
                <a:solidFill>
                  <a:schemeClr val="bg1"/>
                </a:solidFill>
              </a:rPr>
              <a:t>: met </a:t>
            </a:r>
            <a:r>
              <a:rPr lang="en-US" b="1" dirty="0" smtClean="0">
                <a:solidFill>
                  <a:schemeClr val="bg1"/>
                </a:solidFill>
              </a:rPr>
              <a:t>3 </a:t>
            </a:r>
            <a:r>
              <a:rPr lang="en-US" b="1" dirty="0" err="1" smtClean="0">
                <a:solidFill>
                  <a:schemeClr val="bg1"/>
                </a:solidFill>
              </a:rPr>
              <a:t>generaties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is </a:t>
            </a:r>
            <a:r>
              <a:rPr lang="en-US" dirty="0" err="1" smtClean="0">
                <a:solidFill>
                  <a:schemeClr val="bg1"/>
                </a:solidFill>
              </a:rPr>
              <a:t>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 in </a:t>
            </a:r>
            <a:r>
              <a:rPr lang="en-US" dirty="0" err="1" smtClean="0">
                <a:solidFill>
                  <a:schemeClr val="bg1"/>
                </a:solidFill>
              </a:rPr>
              <a:t>krachten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tussen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mogelijk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n-US" dirty="0" err="1" smtClean="0">
                <a:solidFill>
                  <a:srgbClr val="00FFFF"/>
                </a:solidFill>
              </a:rPr>
              <a:t>Dit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wordt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veroorzaakt</a:t>
            </a:r>
            <a:r>
              <a:rPr lang="en-US" dirty="0" smtClean="0">
                <a:solidFill>
                  <a:srgbClr val="00FFFF"/>
                </a:solidFill>
              </a:rPr>
              <a:t> door het Higgs </a:t>
            </a:r>
            <a:r>
              <a:rPr lang="en-US" dirty="0" err="1" smtClean="0">
                <a:solidFill>
                  <a:srgbClr val="00FFFF"/>
                </a:solidFill>
              </a:rPr>
              <a:t>veld</a:t>
            </a:r>
            <a:r>
              <a:rPr lang="en-US" dirty="0" smtClean="0">
                <a:solidFill>
                  <a:srgbClr val="00FFFF"/>
                </a:solidFill>
              </a:rPr>
              <a:t>!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8208" y="1273396"/>
            <a:ext cx="2302105" cy="289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202" y="1318724"/>
            <a:ext cx="2141030" cy="289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9010" y="771071"/>
            <a:ext cx="2624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Makoto Kobayashi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0545" y="77833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FFFF"/>
                </a:solidFill>
              </a:rPr>
              <a:t>Toshihide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Maskawa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6953" y="3599663"/>
            <a:ext cx="2303335" cy="461665"/>
          </a:xfrm>
          <a:prstGeom prst="rect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</a:rPr>
              <a:t>Nobelprijs</a:t>
            </a:r>
            <a:r>
              <a:rPr lang="en-US" sz="2400" dirty="0" smtClean="0">
                <a:solidFill>
                  <a:srgbClr val="FF6600"/>
                </a:solidFill>
              </a:rPr>
              <a:t> 2008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13" name="Picture 3" descr="05-0440-01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200" y="1260805"/>
            <a:ext cx="3860800" cy="29054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43166" y="745509"/>
            <a:ext cx="2251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3 </a:t>
            </a:r>
            <a:r>
              <a:rPr lang="en-US" dirty="0" err="1" smtClean="0">
                <a:solidFill>
                  <a:srgbClr val="66FFFF"/>
                </a:solidFill>
              </a:rPr>
              <a:t>generaties</a:t>
            </a:r>
            <a:r>
              <a:rPr lang="en-US" dirty="0" smtClean="0">
                <a:solidFill>
                  <a:srgbClr val="66FFFF"/>
                </a:solidFill>
              </a:rPr>
              <a:t>!</a:t>
            </a:r>
            <a:endParaRPr lang="en-US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26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CERN 1993: </a:t>
            </a:r>
            <a:r>
              <a:rPr lang="en-US" u="sng" dirty="0" err="1">
                <a:solidFill>
                  <a:schemeClr val="bg1"/>
                </a:solidFill>
              </a:rPr>
              <a:t>Er</a:t>
            </a:r>
            <a:r>
              <a:rPr lang="en-US" u="sng" dirty="0">
                <a:solidFill>
                  <a:schemeClr val="bg1"/>
                </a:solidFill>
              </a:rPr>
              <a:t> </a:t>
            </a:r>
            <a:r>
              <a:rPr lang="en-US" u="sng" dirty="0" err="1">
                <a:solidFill>
                  <a:schemeClr val="bg1"/>
                </a:solidFill>
              </a:rPr>
              <a:t>zijn</a:t>
            </a:r>
            <a:r>
              <a:rPr lang="en-US" u="sng" dirty="0">
                <a:solidFill>
                  <a:schemeClr val="bg1"/>
                </a:solidFill>
              </a:rPr>
              <a:t> </a:t>
            </a:r>
            <a:r>
              <a:rPr lang="en-US" u="sng" dirty="0" err="1">
                <a:solidFill>
                  <a:schemeClr val="bg1"/>
                </a:solidFill>
              </a:rPr>
              <a:t>precies</a:t>
            </a:r>
            <a:r>
              <a:rPr lang="en-US" u="sng" dirty="0">
                <a:solidFill>
                  <a:schemeClr val="bg1"/>
                </a:solidFill>
              </a:rPr>
              <a:t> 3 </a:t>
            </a:r>
            <a:r>
              <a:rPr lang="en-US" u="sng" dirty="0" err="1">
                <a:solidFill>
                  <a:schemeClr val="bg1"/>
                </a:solidFill>
              </a:rPr>
              <a:t>generaties</a:t>
            </a:r>
            <a:r>
              <a:rPr lang="en-US" u="sng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4500563" y="1019175"/>
            <a:ext cx="4697412" cy="5588000"/>
            <a:chOff x="2835" y="642"/>
            <a:chExt cx="2959" cy="3520"/>
          </a:xfrm>
        </p:grpSpPr>
        <p:pic>
          <p:nvPicPr>
            <p:cNvPr id="846910" name="Picture 6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35" y="683"/>
              <a:ext cx="2903" cy="329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846911" name="Text Box 63"/>
            <p:cNvSpPr txBox="1">
              <a:spLocks noChangeArrowheads="1"/>
            </p:cNvSpPr>
            <p:nvPr/>
          </p:nvSpPr>
          <p:spPr bwMode="auto">
            <a:xfrm>
              <a:off x="4681" y="719"/>
              <a:ext cx="966" cy="50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600" dirty="0">
                  <a:solidFill>
                    <a:schemeClr val="tx1"/>
                  </a:solidFill>
                </a:rPr>
                <a:t>LEP</a:t>
              </a:r>
              <a:endParaRPr lang="en-US" sz="6600" dirty="0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846912" name="Text Box 64"/>
            <p:cNvSpPr txBox="1">
              <a:spLocks noChangeArrowheads="1"/>
            </p:cNvSpPr>
            <p:nvPr/>
          </p:nvSpPr>
          <p:spPr bwMode="auto">
            <a:xfrm>
              <a:off x="4649" y="1933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FF"/>
                  </a:solidFill>
                </a:rPr>
                <a:t>2 neutrino’s</a:t>
              </a:r>
              <a:endParaRPr lang="en-US" sz="2400">
                <a:solidFill>
                  <a:srgbClr val="66FFFF"/>
                </a:solidFill>
                <a:sym typeface="Symbol" pitchFamily="18" charset="2"/>
              </a:endParaRPr>
            </a:p>
          </p:txBody>
        </p:sp>
        <p:sp>
          <p:nvSpPr>
            <p:cNvPr id="846913" name="Text Box 65"/>
            <p:cNvSpPr txBox="1">
              <a:spLocks noChangeArrowheads="1"/>
            </p:cNvSpPr>
            <p:nvPr/>
          </p:nvSpPr>
          <p:spPr bwMode="auto">
            <a:xfrm>
              <a:off x="4649" y="1661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FFFF00"/>
                  </a:solidFill>
                </a:rPr>
                <a:t>3 neutrino’s</a:t>
              </a:r>
              <a:endParaRPr lang="en-US" sz="240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846914" name="Text Box 66"/>
            <p:cNvSpPr txBox="1">
              <a:spLocks noChangeArrowheads="1"/>
            </p:cNvSpPr>
            <p:nvPr/>
          </p:nvSpPr>
          <p:spPr bwMode="auto">
            <a:xfrm>
              <a:off x="4649" y="1389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33"/>
                  </a:solidFill>
                </a:rPr>
                <a:t>4 neutrino’s</a:t>
              </a:r>
              <a:endParaRPr lang="en-US" sz="2400">
                <a:solidFill>
                  <a:srgbClr val="66FF33"/>
                </a:solidFill>
                <a:sym typeface="Symbol" pitchFamily="18" charset="2"/>
              </a:endParaRPr>
            </a:p>
          </p:txBody>
        </p:sp>
        <p:grpSp>
          <p:nvGrpSpPr>
            <p:cNvPr id="15" name="Group 67"/>
            <p:cNvGrpSpPr>
              <a:grpSpLocks/>
            </p:cNvGrpSpPr>
            <p:nvPr/>
          </p:nvGrpSpPr>
          <p:grpSpPr bwMode="auto">
            <a:xfrm>
              <a:off x="3288" y="3339"/>
              <a:ext cx="1043" cy="318"/>
              <a:chOff x="3107" y="650"/>
              <a:chExt cx="1043" cy="318"/>
            </a:xfrm>
          </p:grpSpPr>
          <p:grpSp>
            <p:nvGrpSpPr>
              <p:cNvPr id="16" name="Group 68"/>
              <p:cNvGrpSpPr>
                <a:grpSpLocks/>
              </p:cNvGrpSpPr>
              <p:nvPr/>
            </p:nvGrpSpPr>
            <p:grpSpPr bwMode="auto">
              <a:xfrm>
                <a:off x="3107" y="650"/>
                <a:ext cx="136" cy="318"/>
                <a:chOff x="3107" y="1071"/>
                <a:chExt cx="136" cy="318"/>
              </a:xfrm>
            </p:grpSpPr>
            <p:sp>
              <p:nvSpPr>
                <p:cNvPr id="846917" name="Oval 69"/>
                <p:cNvSpPr>
                  <a:spLocks noChangeArrowheads="1"/>
                </p:cNvSpPr>
                <p:nvPr/>
              </p:nvSpPr>
              <p:spPr bwMode="auto">
                <a:xfrm>
                  <a:off x="3107" y="1162"/>
                  <a:ext cx="136" cy="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846918" name="Line 70"/>
                <p:cNvSpPr>
                  <a:spLocks noChangeShapeType="1"/>
                </p:cNvSpPr>
                <p:nvPr/>
              </p:nvSpPr>
              <p:spPr bwMode="auto">
                <a:xfrm>
                  <a:off x="3175" y="1071"/>
                  <a:ext cx="0" cy="318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846919" name="Text Box 71"/>
              <p:cNvSpPr txBox="1">
                <a:spLocks noChangeArrowheads="1"/>
              </p:cNvSpPr>
              <p:nvPr/>
            </p:nvSpPr>
            <p:spPr bwMode="auto">
              <a:xfrm>
                <a:off x="3243" y="699"/>
                <a:ext cx="907" cy="21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400">
                    <a:solidFill>
                      <a:srgbClr val="FF0000"/>
                    </a:solidFill>
                  </a:rPr>
                  <a:t>metingen</a:t>
                </a:r>
              </a:p>
            </p:txBody>
          </p:sp>
        </p:grpSp>
        <p:sp>
          <p:nvSpPr>
            <p:cNvPr id="846920" name="Text Box 72"/>
            <p:cNvSpPr txBox="1">
              <a:spLocks noChangeArrowheads="1"/>
            </p:cNvSpPr>
            <p:nvPr/>
          </p:nvSpPr>
          <p:spPr bwMode="auto">
            <a:xfrm>
              <a:off x="4105" y="3970"/>
              <a:ext cx="1689" cy="192"/>
            </a:xfrm>
            <a:prstGeom prst="rect">
              <a:avLst/>
            </a:prstGeom>
            <a:solidFill>
              <a:schemeClr val="tx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Botsingsenergie (GeV)</a:t>
              </a:r>
            </a:p>
          </p:txBody>
        </p:sp>
        <p:sp>
          <p:nvSpPr>
            <p:cNvPr id="846921" name="Text Box 73"/>
            <p:cNvSpPr txBox="1">
              <a:spLocks noChangeArrowheads="1"/>
            </p:cNvSpPr>
            <p:nvPr/>
          </p:nvSpPr>
          <p:spPr bwMode="auto">
            <a:xfrm rot="16200000">
              <a:off x="2130" y="1528"/>
              <a:ext cx="19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Het aantal gebeurtenissen</a:t>
              </a:r>
            </a:p>
          </p:txBody>
        </p:sp>
      </p:grpSp>
      <p:sp>
        <p:nvSpPr>
          <p:cNvPr id="76" name="Rectangle 75"/>
          <p:cNvSpPr/>
          <p:nvPr/>
        </p:nvSpPr>
        <p:spPr bwMode="auto">
          <a:xfrm>
            <a:off x="164538" y="2780830"/>
            <a:ext cx="8800075" cy="1156171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24429" y="2824835"/>
            <a:ext cx="87644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</a:rPr>
              <a:t>Waarom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bestaan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er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drie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kopieën</a:t>
            </a:r>
            <a:r>
              <a:rPr lang="en-US" sz="3200" dirty="0" smtClean="0">
                <a:solidFill>
                  <a:srgbClr val="FF6600"/>
                </a:solidFill>
              </a:rPr>
              <a:t>?</a:t>
            </a:r>
          </a:p>
          <a:p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</a:t>
            </a:r>
            <a:r>
              <a:rPr lang="en-US" sz="3200" dirty="0" err="1" smtClean="0">
                <a:solidFill>
                  <a:srgbClr val="FF6600"/>
                </a:solidFill>
                <a:sym typeface="Wingdings"/>
              </a:rPr>
              <a:t>Eenvoudigste</a:t>
            </a:r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sym typeface="Wingdings"/>
              </a:rPr>
              <a:t>universum</a:t>
            </a:r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sym typeface="Wingdings"/>
              </a:rPr>
              <a:t>zonder</a:t>
            </a:r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sym typeface="Wingdings"/>
              </a:rPr>
              <a:t>antimaterie</a:t>
            </a:r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?</a:t>
            </a: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57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Test van het </a:t>
            </a:r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solidFill>
                <a:schemeClr val="bg1"/>
              </a:solidFill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11696" y="769723"/>
            <a:ext cx="4010564" cy="86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B-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   d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eeltjes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077835" y="2212546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858325" y="1408185"/>
            <a:ext cx="793916" cy="938272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2998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LHC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Van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naar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het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527 0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106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Assembly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Vergelijk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miljoenen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vervallen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…en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zoek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naar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verschillen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tussen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antimaterie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!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0820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tussen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86" y="5016500"/>
            <a:ext cx="7928428" cy="1536700"/>
          </a:xfrm>
          <a:noFill/>
        </p:spPr>
        <p:txBody>
          <a:bodyPr/>
          <a:lstStyle/>
          <a:p>
            <a:r>
              <a:rPr lang="en-US" sz="2200" dirty="0" err="1" smtClean="0"/>
              <a:t>Maar</a:t>
            </a:r>
            <a:r>
              <a:rPr lang="en-US" sz="2200" dirty="0" smtClean="0"/>
              <a:t> links en </a:t>
            </a:r>
            <a:r>
              <a:rPr lang="en-US" sz="2200" dirty="0" err="1" smtClean="0"/>
              <a:t>rechts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even </a:t>
            </a:r>
            <a:r>
              <a:rPr lang="en-US" sz="2200" dirty="0" err="1" smtClean="0"/>
              <a:t>snel</a:t>
            </a:r>
            <a:r>
              <a:rPr lang="en-US" sz="2200" dirty="0" smtClean="0"/>
              <a:t>!</a:t>
            </a:r>
          </a:p>
          <a:p>
            <a:r>
              <a:rPr lang="en-US" sz="2200" dirty="0" err="1" smtClean="0"/>
              <a:t>Dit</a:t>
            </a:r>
            <a:r>
              <a:rPr lang="en-US" sz="2200" dirty="0" smtClean="0"/>
              <a:t> </a:t>
            </a:r>
            <a:r>
              <a:rPr lang="en-US" sz="2200" dirty="0" err="1" smtClean="0"/>
              <a:t>gebeurt</a:t>
            </a:r>
            <a:r>
              <a:rPr lang="en-US" sz="2200" dirty="0" smtClean="0"/>
              <a:t> </a:t>
            </a:r>
            <a:r>
              <a:rPr lang="en-US" sz="2200" dirty="0" err="1" smtClean="0"/>
              <a:t>alleen</a:t>
            </a:r>
            <a:r>
              <a:rPr lang="en-US" sz="2200" dirty="0" smtClean="0"/>
              <a:t> </a:t>
            </a:r>
            <a:r>
              <a:rPr lang="en-US" sz="2200" dirty="0" err="1" smtClean="0"/>
              <a:t>bij</a:t>
            </a:r>
            <a:r>
              <a:rPr lang="en-US" sz="2200" dirty="0" smtClean="0"/>
              <a:t> </a:t>
            </a:r>
            <a:r>
              <a:rPr lang="en-US" sz="2200" dirty="0" err="1" smtClean="0"/>
              <a:t>zeldzame</a:t>
            </a:r>
            <a:r>
              <a:rPr lang="en-US" sz="2200" dirty="0" smtClean="0"/>
              <a:t> </a:t>
            </a:r>
            <a:r>
              <a:rPr lang="en-US" sz="2200" dirty="0" err="1" smtClean="0"/>
              <a:t>vervallen</a:t>
            </a:r>
            <a:r>
              <a:rPr lang="en-US" sz="2200" dirty="0" smtClean="0"/>
              <a:t> </a:t>
            </a:r>
            <a:r>
              <a:rPr lang="en-US" sz="2200" dirty="0" err="1" smtClean="0"/>
              <a:t>waarbij</a:t>
            </a:r>
            <a:r>
              <a:rPr lang="en-US" sz="2200" dirty="0" smtClean="0"/>
              <a:t> </a:t>
            </a:r>
            <a:r>
              <a:rPr lang="en-US" sz="2200" dirty="0" err="1" smtClean="0"/>
              <a:t>deeltjes</a:t>
            </a:r>
            <a:r>
              <a:rPr lang="en-US" sz="2200" dirty="0" smtClean="0"/>
              <a:t> van </a:t>
            </a:r>
            <a:r>
              <a:rPr lang="en-US" sz="2200" b="1" i="1" dirty="0" smtClean="0"/>
              <a:t>1e, 2e en 3e </a:t>
            </a:r>
            <a:r>
              <a:rPr lang="en-US" sz="2200" dirty="0" err="1" smtClean="0"/>
              <a:t>generatie</a:t>
            </a:r>
            <a:r>
              <a:rPr lang="en-US" sz="2200" dirty="0" smtClean="0"/>
              <a:t> </a:t>
            </a:r>
            <a:r>
              <a:rPr lang="en-US" sz="2200" dirty="0" err="1" smtClean="0"/>
              <a:t>betrokken</a:t>
            </a:r>
            <a:r>
              <a:rPr lang="en-US" sz="2200" dirty="0" smtClean="0"/>
              <a:t> </a:t>
            </a:r>
            <a:r>
              <a:rPr lang="en-US" sz="2200" dirty="0" err="1" smtClean="0"/>
              <a:t>zijn</a:t>
            </a:r>
            <a:r>
              <a:rPr lang="en-US" sz="2200" dirty="0" smtClean="0"/>
              <a:t>. </a:t>
            </a:r>
          </a:p>
          <a:p>
            <a:r>
              <a:rPr lang="en-US" sz="2200" dirty="0" err="1" smtClean="0">
                <a:solidFill>
                  <a:srgbClr val="66FFFF"/>
                </a:solidFill>
              </a:rPr>
              <a:t>Dit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gaat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precies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zoals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verwacht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volgens</a:t>
            </a:r>
            <a:r>
              <a:rPr lang="en-US" sz="2200" dirty="0" smtClean="0">
                <a:solidFill>
                  <a:srgbClr val="66FFFF"/>
                </a:solidFill>
              </a:rPr>
              <a:t> de Higgs “</a:t>
            </a:r>
            <a:r>
              <a:rPr lang="en-US" sz="2200" dirty="0" err="1" smtClean="0">
                <a:solidFill>
                  <a:srgbClr val="66FFFF"/>
                </a:solidFill>
              </a:rPr>
              <a:t>kracht</a:t>
            </a:r>
            <a:r>
              <a:rPr lang="en-US" sz="2200" dirty="0" smtClean="0">
                <a:solidFill>
                  <a:srgbClr val="66FFFF"/>
                </a:solidFill>
              </a:rPr>
              <a:t>”!</a:t>
            </a:r>
            <a:endParaRPr lang="en-US" sz="1800" dirty="0" smtClean="0">
              <a:solidFill>
                <a:srgbClr val="66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907516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1807" y="1833650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tx1"/>
                </a:solidFill>
              </a:rPr>
              <a:t>Materie</a:t>
            </a:r>
            <a:r>
              <a:rPr lang="en-US" sz="2200" dirty="0" smtClean="0">
                <a:solidFill>
                  <a:schemeClr val="tx1"/>
                </a:solidFill>
              </a:rPr>
              <a:t> process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834184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tx1"/>
                </a:solidFill>
              </a:rPr>
              <a:t>Antimaterie</a:t>
            </a:r>
            <a:r>
              <a:rPr lang="en-US" sz="2200" dirty="0" smtClean="0">
                <a:solidFill>
                  <a:schemeClr val="tx1"/>
                </a:solidFill>
              </a:rPr>
              <a:t> process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24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tussen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907516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99860" y="5354411"/>
            <a:ext cx="7744279" cy="886732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natuurwetten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voor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blijken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+mn-lt"/>
              </a:rPr>
              <a:t>duidelijk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100%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spiegel-symmetrisch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1807" y="1833650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tx1"/>
                </a:solidFill>
              </a:rPr>
              <a:t>Materie</a:t>
            </a:r>
            <a:r>
              <a:rPr lang="en-US" sz="2200" dirty="0" smtClean="0">
                <a:solidFill>
                  <a:schemeClr val="tx1"/>
                </a:solidFill>
              </a:rPr>
              <a:t> process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834184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tx1"/>
                </a:solidFill>
              </a:rPr>
              <a:t>Antimaterie</a:t>
            </a:r>
            <a:r>
              <a:rPr lang="en-US" sz="2200" dirty="0" smtClean="0">
                <a:solidFill>
                  <a:schemeClr val="tx1"/>
                </a:solidFill>
              </a:rPr>
              <a:t> process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15" name="Picture 11" descr="Cartoon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5750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</a:t>
            </a:r>
            <a:r>
              <a:rPr lang="en-US" dirty="0" err="1">
                <a:solidFill>
                  <a:schemeClr val="bg1"/>
                </a:solidFill>
              </a:rPr>
              <a:t>vroege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heelal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Dus</a:t>
            </a:r>
            <a:r>
              <a:rPr lang="en-US" dirty="0">
                <a:solidFill>
                  <a:schemeClr val="bg1"/>
                </a:solidFill>
              </a:rPr>
              <a:t>: “</a:t>
            </a:r>
            <a:r>
              <a:rPr lang="en-US" dirty="0" err="1">
                <a:solidFill>
                  <a:schemeClr val="bg1"/>
                </a:solidFill>
              </a:rPr>
              <a:t>ietsiepietsie</a:t>
            </a:r>
            <a:r>
              <a:rPr lang="en-US" dirty="0">
                <a:solidFill>
                  <a:schemeClr val="bg1"/>
                </a:solidFill>
              </a:rPr>
              <a:t>” </a:t>
            </a:r>
            <a:r>
              <a:rPr lang="en-US" dirty="0" err="1">
                <a:solidFill>
                  <a:schemeClr val="bg1"/>
                </a:solidFill>
              </a:rPr>
              <a:t>meer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746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13" y="6065070"/>
            <a:ext cx="326514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relativiteitstheorie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4048" y="5849273"/>
            <a:ext cx="4244486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 &amp; IJktheorie’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 rot="20799574">
            <a:off x="4649399" y="3923916"/>
            <a:ext cx="4304105" cy="1938338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square" lIns="155893" tIns="121596" rIns="155893" bIns="121596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Bestaan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anti-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Kracht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= </a:t>
            </a: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uitwisseling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boodschapperdeeltjes</a:t>
            </a:r>
            <a:endParaRPr lang="en-US" sz="2200" dirty="0" smtClean="0">
              <a:solidFill>
                <a:srgbClr val="FF0000"/>
              </a:solidFill>
              <a:latin typeface="Helvetica Neue Medium"/>
              <a:cs typeface="Helvetica Neue Medium"/>
            </a:endParaRPr>
          </a:p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Conversie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energie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in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en v.v.</a:t>
            </a:r>
            <a:endParaRPr lang="en-US" sz="22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669147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Zijn</a:t>
            </a:r>
            <a:r>
              <a:rPr lang="en-US" dirty="0" smtClean="0">
                <a:solidFill>
                  <a:schemeClr val="bg1"/>
                </a:solidFill>
              </a:rPr>
              <a:t> we nu </a:t>
            </a:r>
            <a:r>
              <a:rPr lang="en-US" dirty="0" err="1" smtClean="0">
                <a:solidFill>
                  <a:schemeClr val="bg1"/>
                </a:solidFill>
              </a:rPr>
              <a:t>klaar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890777"/>
            <a:ext cx="4902200" cy="54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54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</a:t>
            </a:r>
            <a:r>
              <a:rPr lang="en-US" dirty="0" err="1">
                <a:solidFill>
                  <a:schemeClr val="bg1"/>
                </a:solidFill>
              </a:rPr>
              <a:t>vroege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heelal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Dus</a:t>
            </a:r>
            <a:r>
              <a:rPr lang="en-US" dirty="0">
                <a:solidFill>
                  <a:schemeClr val="bg1"/>
                </a:solidFill>
              </a:rPr>
              <a:t>: “</a:t>
            </a:r>
            <a:r>
              <a:rPr lang="en-US" dirty="0" err="1">
                <a:solidFill>
                  <a:schemeClr val="bg1"/>
                </a:solidFill>
              </a:rPr>
              <a:t>ietsiepietsie</a:t>
            </a:r>
            <a:r>
              <a:rPr lang="en-US" dirty="0">
                <a:solidFill>
                  <a:schemeClr val="bg1"/>
                </a:solidFill>
              </a:rPr>
              <a:t>” </a:t>
            </a:r>
            <a:r>
              <a:rPr lang="en-US" dirty="0" err="1">
                <a:solidFill>
                  <a:schemeClr val="bg1"/>
                </a:solidFill>
              </a:rPr>
              <a:t>meer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117" name="Oval 116"/>
          <p:cNvSpPr/>
          <p:nvPr/>
        </p:nvSpPr>
        <p:spPr bwMode="auto">
          <a:xfrm>
            <a:off x="2747006" y="1351117"/>
            <a:ext cx="4188092" cy="3837147"/>
          </a:xfrm>
          <a:prstGeom prst="ellipse">
            <a:avLst/>
          </a:prstGeom>
          <a:solidFill>
            <a:schemeClr val="tx1">
              <a:alpha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747433" y="2226363"/>
            <a:ext cx="40435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9900"/>
                </a:solidFill>
              </a:rPr>
              <a:t>Het </a:t>
            </a:r>
            <a:r>
              <a:rPr lang="en-US" b="1" dirty="0" err="1" smtClean="0">
                <a:solidFill>
                  <a:srgbClr val="FF9900"/>
                </a:solidFill>
              </a:rPr>
              <a:t>Standaardmodel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verklaring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komt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te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kort</a:t>
            </a:r>
            <a:r>
              <a:rPr lang="en-US" b="1" dirty="0" smtClean="0">
                <a:solidFill>
                  <a:srgbClr val="FF9900"/>
                </a:solidFill>
              </a:rPr>
              <a:t>. </a:t>
            </a:r>
            <a:r>
              <a:rPr lang="en-US" b="1" dirty="0" err="1" smtClean="0">
                <a:solidFill>
                  <a:srgbClr val="FF9900"/>
                </a:solidFill>
              </a:rPr>
              <a:t>Er</a:t>
            </a:r>
            <a:r>
              <a:rPr lang="en-US" b="1" dirty="0" smtClean="0">
                <a:solidFill>
                  <a:srgbClr val="FF9900"/>
                </a:solidFill>
              </a:rPr>
              <a:t> is </a:t>
            </a:r>
            <a:r>
              <a:rPr lang="en-US" b="1" dirty="0" err="1" smtClean="0">
                <a:solidFill>
                  <a:srgbClr val="FF9900"/>
                </a:solidFill>
              </a:rPr>
              <a:t>meer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nodig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dan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een</a:t>
            </a:r>
            <a:r>
              <a:rPr lang="en-US" b="1" dirty="0" smtClean="0">
                <a:solidFill>
                  <a:srgbClr val="FF9900"/>
                </a:solidFill>
              </a:rPr>
              <a:t> Higgs </a:t>
            </a:r>
            <a:r>
              <a:rPr lang="en-US" b="1" dirty="0" err="1" smtClean="0">
                <a:solidFill>
                  <a:srgbClr val="FF9900"/>
                </a:solidFill>
              </a:rPr>
              <a:t>deeltje</a:t>
            </a:r>
            <a:r>
              <a:rPr lang="en-US" b="1" dirty="0" smtClean="0">
                <a:solidFill>
                  <a:srgbClr val="FF9900"/>
                </a:solidFill>
              </a:rPr>
              <a:t>!</a:t>
            </a:r>
            <a:endParaRPr lang="en-US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303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92099"/>
            <a:ext cx="4914900" cy="63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97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08768" y="3165061"/>
            <a:ext cx="7772400" cy="1937291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Open </a:t>
            </a:r>
            <a:r>
              <a:rPr lang="en-US" sz="4000" dirty="0" err="1" smtClean="0">
                <a:solidFill>
                  <a:schemeClr val="bg1"/>
                </a:solidFill>
              </a:rPr>
              <a:t>vragen</a:t>
            </a:r>
            <a:r>
              <a:rPr lang="en-US" sz="4000" dirty="0" smtClean="0">
                <a:solidFill>
                  <a:schemeClr val="bg1"/>
                </a:solidFill>
              </a:rPr>
              <a:t>: </a:t>
            </a:r>
            <a:r>
              <a:rPr lang="en-US" sz="4000" dirty="0" err="1" smtClean="0">
                <a:solidFill>
                  <a:schemeClr val="bg1"/>
                </a:solidFill>
              </a:rPr>
              <a:t>speuren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err="1" smtClean="0">
                <a:solidFill>
                  <a:schemeClr val="bg1"/>
                </a:solidFill>
              </a:rPr>
              <a:t>naar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nieuwe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r>
              <a:rPr lang="en-US" sz="4000" dirty="0" smtClean="0">
                <a:solidFill>
                  <a:schemeClr val="bg1"/>
                </a:solidFill>
              </a:rPr>
              <a:t> in </a:t>
            </a:r>
            <a:r>
              <a:rPr lang="en-US" sz="4000" dirty="0" err="1" smtClean="0">
                <a:solidFill>
                  <a:schemeClr val="bg1"/>
                </a:solidFill>
              </a:rPr>
              <a:t>Oerknal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BigBa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100823"/>
            <a:ext cx="4425696" cy="3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B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" y="507993"/>
            <a:ext cx="9145910" cy="6363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 Big Bang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399542" y="6323484"/>
            <a:ext cx="4781770" cy="0"/>
          </a:xfrm>
          <a:prstGeom prst="straightConnector1">
            <a:avLst/>
          </a:prstGeom>
          <a:solidFill>
            <a:srgbClr val="FFFF99"/>
          </a:solidFill>
          <a:ln w="63500" cap="flat" cmpd="sng" algn="ctr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73854" y="6025451"/>
            <a:ext cx="68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tijd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347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ggsFieldP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18" y="2963048"/>
            <a:ext cx="4414066" cy="248291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115</a:t>
            </a:fld>
            <a:endParaRPr lang="en-US"/>
          </a:p>
        </p:txBody>
      </p:sp>
      <p:pic>
        <p:nvPicPr>
          <p:cNvPr id="11" name="Picture 10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4" y="768350"/>
            <a:ext cx="4236427" cy="601953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36385" y="4827492"/>
            <a:ext cx="3440782" cy="944182"/>
          </a:xfrm>
          <a:prstGeom prst="rect">
            <a:avLst/>
          </a:prstGeom>
          <a:noFill/>
          <a:ln w="38100">
            <a:solidFill>
              <a:srgbClr val="DDFF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Higgs veld is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tijdens</a:t>
            </a:r>
            <a:r>
              <a:rPr lang="en-US" dirty="0" smtClean="0">
                <a:solidFill>
                  <a:schemeClr val="bg1"/>
                </a:solidFill>
              </a:rPr>
              <a:t> Big Bang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5330968" y="605559"/>
            <a:ext cx="2125238" cy="2379493"/>
          </a:xfrm>
          <a:prstGeom prst="rect">
            <a:avLst/>
          </a:prstGeom>
          <a:noFill/>
          <a:ln w="28575" cmpd="sng">
            <a:noFill/>
          </a:ln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6647824" y="2464478"/>
            <a:ext cx="131936" cy="878675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761185" y="5425815"/>
            <a:ext cx="3688780" cy="1200328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FF00"/>
                </a:solidFill>
                <a:latin typeface="+mn-lt"/>
                <a:ea typeface="Wingdings"/>
                <a:cs typeface="Wingdings"/>
                <a:sym typeface="Wingdings"/>
              </a:rPr>
              <a:t>Higgs veld: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Er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ontstond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plots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massa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Antimaterie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verdween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?!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577242" y="2072105"/>
            <a:ext cx="534738" cy="401053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7158" y="5227052"/>
            <a:ext cx="3288080" cy="49244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600" dirty="0"/>
              <a:t>t</a:t>
            </a:r>
            <a:r>
              <a:rPr lang="en-US" sz="2600" dirty="0" smtClean="0"/>
              <a:t> = 0.00000000001 s</a:t>
            </a:r>
            <a:endParaRPr lang="en-US" sz="26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4081998" y="2345392"/>
            <a:ext cx="0" cy="3667101"/>
          </a:xfrm>
          <a:prstGeom prst="straightConnector1">
            <a:avLst/>
          </a:prstGeom>
          <a:solidFill>
            <a:srgbClr val="FFFF99"/>
          </a:solidFill>
          <a:ln w="63500" cap="flat" cmpd="sng" algn="ctr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680278" y="6051367"/>
            <a:ext cx="68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tijd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8" name="Straight Connector 7"/>
          <p:cNvCxnSpPr>
            <a:stCxn id="12" idx="3"/>
          </p:cNvCxnSpPr>
          <p:nvPr/>
        </p:nvCxnSpPr>
        <p:spPr bwMode="auto">
          <a:xfrm flipV="1">
            <a:off x="3577167" y="4561202"/>
            <a:ext cx="1256437" cy="738381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FFFF99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757904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5" grpId="0" animBg="1"/>
      <p:bldP spid="1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B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2554"/>
            <a:ext cx="7620000" cy="5334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7" y="2941457"/>
            <a:ext cx="1464337" cy="139945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917891" y="3032162"/>
            <a:ext cx="1127409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1) Hoe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smtClean="0">
                <a:solidFill>
                  <a:srgbClr val="FFFFFF"/>
                </a:solidFill>
              </a:rPr>
              <a:t>anti</a:t>
            </a:r>
            <a:r>
              <a:rPr lang="en-US" dirty="0">
                <a:solidFill>
                  <a:srgbClr val="FFFFFF"/>
                </a:solidFill>
              </a:rPr>
              <a:t>-</a:t>
            </a:r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36141" y="2526804"/>
            <a:ext cx="9081941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871" y="2824835"/>
            <a:ext cx="9082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Standaardmodel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verklaring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niet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genoeg</a:t>
            </a:r>
            <a:endParaRPr lang="en-US" sz="4000" dirty="0">
              <a:solidFill>
                <a:srgbClr val="FF6600"/>
              </a:solidFill>
            </a:endParaRPr>
          </a:p>
        </p:txBody>
      </p: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Hebrew Light"/>
              </a:rPr>
              <a:t>Quarks</a:t>
            </a:r>
            <a:endParaRPr lang="en-US" sz="1600" dirty="0">
              <a:solidFill>
                <a:schemeClr val="bg1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50.000001%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49.999999%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421069" y="5883165"/>
            <a:ext cx="810144" cy="602313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9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1" grpId="0"/>
      <p:bldP spid="12" grpId="0"/>
      <p:bldP spid="3" grpId="0"/>
      <p:bldP spid="15" grpId="0" animBg="1"/>
      <p:bldP spid="21" grpId="0" animBg="1"/>
      <p:bldP spid="1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ntimatter_miss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23" y="1606788"/>
            <a:ext cx="5325718" cy="399428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8120662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2) Higgs </a:t>
            </a:r>
            <a:r>
              <a:rPr lang="en-US" dirty="0" err="1" smtClean="0">
                <a:solidFill>
                  <a:schemeClr val="bg1"/>
                </a:solidFill>
              </a:rPr>
              <a:t>mysterie</a:t>
            </a:r>
            <a:r>
              <a:rPr lang="en-US" dirty="0" smtClean="0">
                <a:solidFill>
                  <a:schemeClr val="bg1"/>
                </a:solidFill>
              </a:rPr>
              <a:t>: Vacuum </a:t>
            </a:r>
            <a:r>
              <a:rPr lang="en-US" dirty="0" err="1" smtClean="0">
                <a:solidFill>
                  <a:schemeClr val="bg1"/>
                </a:solidFill>
              </a:rPr>
              <a:t>stabiliteit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VacuumStabil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0" y="4271742"/>
            <a:ext cx="3258293" cy="244372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  <p:pic>
        <p:nvPicPr>
          <p:cNvPr id="10" name="Picture 9" descr="Vacuumstabilit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9" y="1049595"/>
            <a:ext cx="2683171" cy="201651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1" name="Picture 10" descr="metastabil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1" y="3515707"/>
            <a:ext cx="3360594" cy="322172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271727" y="1108217"/>
            <a:ext cx="3317429" cy="2468179"/>
            <a:chOff x="6103559" y="712686"/>
            <a:chExt cx="2747887" cy="1802941"/>
          </a:xfrm>
        </p:grpSpPr>
        <p:pic>
          <p:nvPicPr>
            <p:cNvPr id="18" name="Picture 17" descr="HiggsPotential_big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8"/>
            <a:stretch/>
          </p:blipFill>
          <p:spPr>
            <a:xfrm>
              <a:off x="6192041" y="722675"/>
              <a:ext cx="2659405" cy="1792952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19" name="Rectangle 18"/>
            <p:cNvSpPr/>
            <p:nvPr/>
          </p:nvSpPr>
          <p:spPr bwMode="auto">
            <a:xfrm>
              <a:off x="6349774" y="764519"/>
              <a:ext cx="323968" cy="181412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03559" y="712686"/>
              <a:ext cx="752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solidFill>
                    <a:schemeClr val="tx1"/>
                  </a:solidFill>
                </a:rPr>
                <a:t>V(</a:t>
              </a:r>
              <a:r>
                <a:rPr lang="en-US" sz="1800" i="1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800" i="1" dirty="0" smtClean="0">
                  <a:solidFill>
                    <a:schemeClr val="tx1"/>
                  </a:solidFill>
                </a:rPr>
                <a:t>)</a:t>
              </a:r>
              <a:endParaRPr lang="en-US" sz="1800" i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259063" y="1904820"/>
              <a:ext cx="323968" cy="44057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8358377" y="1785103"/>
              <a:ext cx="437492" cy="44057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66514" y="647897"/>
            <a:ext cx="21875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Higgs </a:t>
            </a:r>
            <a:r>
              <a:rPr lang="en-US" sz="2200" dirty="0" err="1" smtClean="0"/>
              <a:t>Potentiaal</a:t>
            </a:r>
            <a:endParaRPr lang="en-US" sz="2200" dirty="0"/>
          </a:p>
        </p:txBody>
      </p:sp>
      <p:sp>
        <p:nvSpPr>
          <p:cNvPr id="24" name="TextBox 23"/>
          <p:cNvSpPr txBox="1"/>
          <p:nvPr/>
        </p:nvSpPr>
        <p:spPr>
          <a:xfrm>
            <a:off x="430409" y="3822598"/>
            <a:ext cx="2691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Heel </a:t>
            </a:r>
            <a:r>
              <a:rPr lang="en-US" sz="2200" dirty="0" err="1" smtClean="0"/>
              <a:t>ver</a:t>
            </a:r>
            <a:r>
              <a:rPr lang="en-US" sz="2200" dirty="0" smtClean="0"/>
              <a:t> </a:t>
            </a:r>
            <a:r>
              <a:rPr lang="en-US" sz="2200" dirty="0" err="1" smtClean="0"/>
              <a:t>uitzoomen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sp>
        <p:nvSpPr>
          <p:cNvPr id="25" name="TextBox 24"/>
          <p:cNvSpPr txBox="1"/>
          <p:nvPr/>
        </p:nvSpPr>
        <p:spPr>
          <a:xfrm>
            <a:off x="5590427" y="647672"/>
            <a:ext cx="4128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Kan</a:t>
            </a:r>
            <a:r>
              <a:rPr lang="en-US" sz="2000" dirty="0" smtClean="0"/>
              <a:t> het vacuum “</a:t>
            </a:r>
            <a:r>
              <a:rPr lang="en-US" sz="2000" dirty="0" err="1" smtClean="0"/>
              <a:t>wegtunnelen</a:t>
            </a:r>
            <a:r>
              <a:rPr lang="en-US" sz="2000" dirty="0" smtClean="0"/>
              <a:t>”?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995875" y="3116674"/>
            <a:ext cx="40092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Ons</a:t>
            </a:r>
            <a:r>
              <a:rPr lang="en-US" sz="2200" dirty="0" smtClean="0"/>
              <a:t> </a:t>
            </a:r>
            <a:r>
              <a:rPr lang="en-US" sz="2200" dirty="0" err="1" smtClean="0"/>
              <a:t>heelal</a:t>
            </a:r>
            <a:r>
              <a:rPr lang="en-US" sz="2200" dirty="0" smtClean="0"/>
              <a:t> in </a:t>
            </a:r>
            <a:r>
              <a:rPr lang="en-US" sz="2200" dirty="0" err="1" smtClean="0"/>
              <a:t>Standaardmodel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pic>
        <p:nvPicPr>
          <p:cNvPr id="3" name="Picture 2" descr="Vacuumstability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3" y="4263469"/>
            <a:ext cx="3820543" cy="251678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3272253" y="872925"/>
            <a:ext cx="2125238" cy="2379493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8" name="Oval 27"/>
          <p:cNvSpPr/>
          <p:nvPr/>
        </p:nvSpPr>
        <p:spPr bwMode="auto">
          <a:xfrm>
            <a:off x="4531915" y="2339463"/>
            <a:ext cx="534738" cy="401053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31082" y="2565678"/>
            <a:ext cx="6362734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8811" y="2824835"/>
            <a:ext cx="6191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Is het vacuum </a:t>
            </a:r>
            <a:r>
              <a:rPr lang="en-US" sz="4000" dirty="0" err="1" smtClean="0">
                <a:solidFill>
                  <a:srgbClr val="FF6600"/>
                </a:solidFill>
              </a:rPr>
              <a:t>wel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stabiel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547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8" grpId="0" animBg="1"/>
      <p:bldP spid="7" grpId="0" animBg="1"/>
      <p:bldP spid="6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3) </a:t>
            </a:r>
            <a:r>
              <a:rPr lang="en-US" dirty="0" err="1" smtClean="0">
                <a:solidFill>
                  <a:schemeClr val="bg1"/>
                </a:solidFill>
              </a:rPr>
              <a:t>Waarom</a:t>
            </a:r>
            <a:r>
              <a:rPr lang="en-US" dirty="0" smtClean="0">
                <a:solidFill>
                  <a:schemeClr val="bg1"/>
                </a:solidFill>
              </a:rPr>
              <a:t> is de Higgs </a:t>
            </a:r>
            <a:r>
              <a:rPr lang="en-US" dirty="0" err="1" smtClean="0">
                <a:solidFill>
                  <a:schemeClr val="bg1"/>
                </a:solidFill>
              </a:rPr>
              <a:t>massa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zo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licht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43" y="812481"/>
            <a:ext cx="74041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</a:t>
            </a:r>
            <a:r>
              <a:rPr lang="en-US" dirty="0" err="1" smtClean="0"/>
              <a:t>geeft</a:t>
            </a:r>
            <a:r>
              <a:rPr lang="en-US" dirty="0" smtClean="0"/>
              <a:t> quantum </a:t>
            </a:r>
            <a:r>
              <a:rPr lang="en-US" dirty="0" err="1" smtClean="0"/>
              <a:t>mechanisch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:</a:t>
            </a:r>
          </a:p>
          <a:p>
            <a:pPr marL="457200" indent="-457200">
              <a:buFont typeface="Wingdings" charset="0"/>
              <a:buChar char=""/>
            </a:pPr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</a:p>
          <a:p>
            <a:pPr marL="457200" indent="-457200">
              <a:buFont typeface="Wingdings" charset="0"/>
              <a:buChar char=""/>
            </a:pPr>
            <a:r>
              <a:rPr lang="en-US" dirty="0" err="1" smtClean="0"/>
              <a:t>Zichzelf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" name="Picture 6" descr="HiggsPropag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2" y="2508958"/>
            <a:ext cx="3246685" cy="2532414"/>
          </a:xfrm>
          <a:prstGeom prst="rect">
            <a:avLst/>
          </a:prstGeom>
        </p:spPr>
      </p:pic>
      <p:pic>
        <p:nvPicPr>
          <p:cNvPr id="8" name="Picture 4" descr="susyparticles_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5070" y="2501621"/>
            <a:ext cx="5282301" cy="25966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" y="5553629"/>
            <a:ext cx="887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Supersymmetrische</a:t>
            </a:r>
            <a:r>
              <a:rPr lang="en-US" sz="2400" dirty="0" smtClean="0"/>
              <a:t> </a:t>
            </a:r>
            <a:r>
              <a:rPr lang="en-US" sz="2400" dirty="0" err="1" smtClean="0"/>
              <a:t>deeltjes</a:t>
            </a:r>
            <a:r>
              <a:rPr lang="en-US" sz="2400" dirty="0" smtClean="0"/>
              <a:t> </a:t>
            </a:r>
            <a:r>
              <a:rPr lang="en-US" sz="2400" dirty="0" err="1" smtClean="0"/>
              <a:t>zouden</a:t>
            </a:r>
            <a:r>
              <a:rPr lang="en-US" sz="2400" dirty="0" smtClean="0"/>
              <a:t> </a:t>
            </a:r>
            <a:r>
              <a:rPr lang="en-US" sz="2400" dirty="0" err="1" smtClean="0"/>
              <a:t>lage</a:t>
            </a:r>
            <a:r>
              <a:rPr lang="en-US" sz="2400" dirty="0" smtClean="0"/>
              <a:t> Higgs </a:t>
            </a:r>
            <a:r>
              <a:rPr lang="en-US" sz="2400" dirty="0" err="1" smtClean="0"/>
              <a:t>massa</a:t>
            </a:r>
            <a:r>
              <a:rPr lang="en-US" sz="2400" dirty="0" smtClean="0"/>
              <a:t> </a:t>
            </a:r>
            <a:r>
              <a:rPr lang="en-US" sz="2400" dirty="0" err="1" smtClean="0"/>
              <a:t>verklaren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295321" y="2565678"/>
            <a:ext cx="8581305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51" y="2824835"/>
            <a:ext cx="8533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Bestaan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er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supersymmetrie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deeltjes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69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het </a:t>
            </a:r>
            <a:r>
              <a:rPr lang="en-US" b="1" i="1" dirty="0" err="1" smtClean="0">
                <a:solidFill>
                  <a:srgbClr val="FFFF00"/>
                </a:solidFill>
              </a:rPr>
              <a:t>laboratorium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6245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88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4687888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1366838" y="3090863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</a:t>
            </a:r>
            <a:r>
              <a:rPr lang="en-US" dirty="0" err="1" smtClean="0">
                <a:solidFill>
                  <a:srgbClr val="FFFFFF"/>
                </a:solidFill>
              </a:rPr>
              <a:t>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66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lky_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33" y="136373"/>
            <a:ext cx="7023682" cy="6739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989" y="750999"/>
            <a:ext cx="3005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66FFFF"/>
                </a:solidFill>
              </a:rPr>
              <a:t>Draaien</a:t>
            </a:r>
            <a:r>
              <a:rPr lang="en-US" sz="2200" dirty="0" smtClean="0">
                <a:solidFill>
                  <a:srgbClr val="66FFFF"/>
                </a:solidFill>
              </a:rPr>
              <a:t> van de </a:t>
            </a:r>
            <a:r>
              <a:rPr lang="en-US" sz="2200" dirty="0" err="1" smtClean="0">
                <a:solidFill>
                  <a:srgbClr val="66FFFF"/>
                </a:solidFill>
              </a:rPr>
              <a:t>melkweg</a:t>
            </a:r>
            <a:endParaRPr lang="en-US" sz="2200" dirty="0" smtClean="0">
              <a:solidFill>
                <a:srgbClr val="66FFFF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527169" y="899739"/>
            <a:ext cx="4192588" cy="4594225"/>
            <a:chOff x="-78" y="1035"/>
            <a:chExt cx="2641" cy="2894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-78" y="1035"/>
              <a:ext cx="2641" cy="2894"/>
              <a:chOff x="-78" y="1035"/>
              <a:chExt cx="2641" cy="2894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-78" y="1035"/>
                <a:ext cx="2641" cy="2894"/>
                <a:chOff x="-78" y="1035"/>
                <a:chExt cx="2641" cy="2894"/>
              </a:xfrm>
            </p:grpSpPr>
            <p:grpSp>
              <p:nvGrpSpPr>
                <p:cNvPr id="74" name="Group 7"/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1903" cy="309"/>
                  <a:chOff x="660" y="3620"/>
                  <a:chExt cx="1903" cy="309"/>
                </a:xfrm>
              </p:grpSpPr>
              <p:sp>
                <p:nvSpPr>
                  <p:cNvPr id="81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3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02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75" name="Group 11"/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78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79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0" name="Text Box 14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76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77" name="Line 16"/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1" name="Group 17"/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12" name="Freeform 18"/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3" name="Freeform 19"/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grpSp>
              <p:nvGrpSpPr>
                <p:cNvPr id="14" name="Group 20"/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72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3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5" name="Group 23"/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7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1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6" name="Group 26"/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68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9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7" name="Group 29"/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6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8" name="Group 32"/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64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5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9" name="Group 35"/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6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3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" name="Group 38"/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60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1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" name="Group 41"/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5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9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2" name="Group 44"/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56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7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3" name="Group 47"/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54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5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4" name="Group 50"/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52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3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5" name="Group 53"/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5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6" name="Group 56"/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48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9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7" name="Group 59"/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46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7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8" name="Group 62"/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44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5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9" name="Group 65"/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2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3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0" name="Group 68"/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0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1" name="Group 71"/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3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9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2" name="Group 74"/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36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7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3" name="Group 77"/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3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5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</p:grpSp>
        </p:grpSp>
        <p:sp>
          <p:nvSpPr>
            <p:cNvPr id="8" name="Text Box 80"/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9" name="Text Box 81"/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4320" y="1640491"/>
            <a:ext cx="2451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99"/>
                </a:solidFill>
              </a:rPr>
              <a:t>Centrifugale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kracht</a:t>
            </a:r>
            <a:r>
              <a:rPr lang="en-US" sz="2200" dirty="0" smtClean="0">
                <a:solidFill>
                  <a:srgbClr val="FFFF99"/>
                </a:solidFill>
              </a:rPr>
              <a:t>:</a:t>
            </a:r>
          </a:p>
          <a:p>
            <a:r>
              <a:rPr lang="en-US" sz="2200" dirty="0" smtClean="0">
                <a:solidFill>
                  <a:srgbClr val="FFFF99"/>
                </a:solidFill>
              </a:rPr>
              <a:t>F</a:t>
            </a:r>
            <a:r>
              <a:rPr lang="en-US" sz="2200" baseline="-25000" dirty="0" smtClean="0">
                <a:solidFill>
                  <a:srgbClr val="FFFF99"/>
                </a:solidFill>
              </a:rPr>
              <a:t>C</a:t>
            </a:r>
            <a:r>
              <a:rPr lang="en-US" sz="2200" dirty="0" smtClean="0">
                <a:solidFill>
                  <a:srgbClr val="FFFF99"/>
                </a:solidFill>
              </a:rPr>
              <a:t> = Mv</a:t>
            </a:r>
            <a:r>
              <a:rPr lang="en-US" sz="2200" baseline="30000" dirty="0" smtClean="0">
                <a:solidFill>
                  <a:srgbClr val="FFFF99"/>
                </a:solidFill>
              </a:rPr>
              <a:t>2</a:t>
            </a:r>
            <a:r>
              <a:rPr lang="en-US" sz="2200" dirty="0" smtClean="0">
                <a:solidFill>
                  <a:srgbClr val="FFFF99"/>
                </a:solidFill>
              </a:rPr>
              <a:t>/r</a:t>
            </a:r>
            <a:endParaRPr lang="en-US" sz="2200" dirty="0">
              <a:solidFill>
                <a:srgbClr val="FFFF99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07984" y="2780873"/>
            <a:ext cx="21785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99"/>
                </a:solidFill>
              </a:rPr>
              <a:t>Gravitatie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krach:t</a:t>
            </a:r>
            <a:endParaRPr lang="en-US" sz="2200" dirty="0" smtClean="0">
              <a:solidFill>
                <a:srgbClr val="FFFF99"/>
              </a:solidFill>
            </a:endParaRPr>
          </a:p>
          <a:p>
            <a:r>
              <a:rPr lang="en-US" sz="2200" dirty="0" smtClean="0">
                <a:solidFill>
                  <a:srgbClr val="FFFF99"/>
                </a:solidFill>
              </a:rPr>
              <a:t>F</a:t>
            </a:r>
            <a:r>
              <a:rPr lang="en-US" sz="2200" baseline="-25000" dirty="0" smtClean="0">
                <a:solidFill>
                  <a:srgbClr val="FFFF99"/>
                </a:solidFill>
              </a:rPr>
              <a:t>G</a:t>
            </a:r>
            <a:r>
              <a:rPr lang="en-US" sz="2200" dirty="0" smtClean="0">
                <a:solidFill>
                  <a:srgbClr val="FFFF99"/>
                </a:solidFill>
              </a:rPr>
              <a:t> = G M m / r</a:t>
            </a:r>
            <a:r>
              <a:rPr lang="en-US" sz="2200" baseline="30000" dirty="0" smtClean="0">
                <a:solidFill>
                  <a:srgbClr val="FFFF99"/>
                </a:solidFill>
              </a:rPr>
              <a:t>2</a:t>
            </a:r>
            <a:endParaRPr lang="en-US" sz="2200" baseline="30000" dirty="0">
              <a:solidFill>
                <a:srgbClr val="FFFF99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70096" y="4097322"/>
            <a:ext cx="16367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F</a:t>
            </a:r>
            <a:r>
              <a:rPr lang="en-US" sz="2200" baseline="-25000" dirty="0" smtClean="0">
                <a:solidFill>
                  <a:srgbClr val="FF6600"/>
                </a:solidFill>
              </a:rPr>
              <a:t>c</a:t>
            </a:r>
            <a:r>
              <a:rPr lang="en-US" sz="2200" dirty="0" smtClean="0">
                <a:solidFill>
                  <a:srgbClr val="FF6600"/>
                </a:solidFill>
              </a:rPr>
              <a:t> = F</a:t>
            </a:r>
            <a:r>
              <a:rPr lang="en-US" sz="2200" baseline="-25000" dirty="0" smtClean="0">
                <a:solidFill>
                  <a:srgbClr val="FF6600"/>
                </a:solidFill>
              </a:rPr>
              <a:t>G</a:t>
            </a:r>
            <a:r>
              <a:rPr lang="en-US" sz="2200" dirty="0" smtClean="0">
                <a:solidFill>
                  <a:srgbClr val="FF6600"/>
                </a:solidFill>
              </a:rPr>
              <a:t> </a:t>
            </a:r>
            <a:r>
              <a:rPr lang="en-US" sz="2200" dirty="0" err="1" smtClean="0">
                <a:solidFill>
                  <a:srgbClr val="FF6600"/>
                </a:solidFill>
              </a:rPr>
              <a:t>geeft</a:t>
            </a:r>
            <a:r>
              <a:rPr lang="en-US" sz="22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2200" dirty="0">
                <a:solidFill>
                  <a:srgbClr val="FF6600"/>
                </a:solidFill>
              </a:rPr>
              <a:t>v</a:t>
            </a:r>
            <a:r>
              <a:rPr lang="en-US" sz="2200" dirty="0" smtClean="0">
                <a:solidFill>
                  <a:srgbClr val="FF6600"/>
                </a:solidFill>
              </a:rPr>
              <a:t> = </a:t>
            </a:r>
            <a:r>
              <a:rPr lang="en-US" sz="3000" dirty="0" smtClean="0">
                <a:solidFill>
                  <a:srgbClr val="FF6600"/>
                </a:solidFill>
              </a:rPr>
              <a:t>√</a:t>
            </a:r>
            <a:r>
              <a:rPr lang="en-US" sz="2200" dirty="0" smtClean="0">
                <a:solidFill>
                  <a:srgbClr val="FF6600"/>
                </a:solidFill>
              </a:rPr>
              <a:t>(GM/r)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08322" y="5884889"/>
            <a:ext cx="77795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66FFFF"/>
                </a:solidFill>
              </a:rPr>
              <a:t>Groot </a:t>
            </a:r>
            <a:r>
              <a:rPr lang="en-US" sz="2600" dirty="0" err="1" smtClean="0">
                <a:solidFill>
                  <a:srgbClr val="66FFFF"/>
                </a:solidFill>
              </a:rPr>
              <a:t>mysterie</a:t>
            </a:r>
            <a:r>
              <a:rPr lang="en-US" sz="2600" dirty="0" smtClean="0">
                <a:solidFill>
                  <a:srgbClr val="66FFFF"/>
                </a:solidFill>
              </a:rPr>
              <a:t>: 75% van </a:t>
            </a:r>
            <a:r>
              <a:rPr lang="en-US" sz="2600" dirty="0" err="1" smtClean="0">
                <a:solidFill>
                  <a:srgbClr val="66FFFF"/>
                </a:solidFill>
              </a:rPr>
              <a:t>alle</a:t>
            </a:r>
            <a:r>
              <a:rPr lang="en-US" sz="2600" dirty="0" smtClean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massa</a:t>
            </a:r>
            <a:r>
              <a:rPr lang="en-US" sz="2600" dirty="0" smtClean="0">
                <a:solidFill>
                  <a:srgbClr val="66FFFF"/>
                </a:solidFill>
              </a:rPr>
              <a:t> is </a:t>
            </a:r>
            <a:r>
              <a:rPr lang="en-US" sz="2600" dirty="0" err="1" smtClean="0">
                <a:solidFill>
                  <a:srgbClr val="66FFFF"/>
                </a:solidFill>
              </a:rPr>
              <a:t>onzichtbaar</a:t>
            </a:r>
            <a:r>
              <a:rPr lang="en-US" sz="2600" dirty="0" smtClean="0">
                <a:solidFill>
                  <a:srgbClr val="66FFFF"/>
                </a:solidFill>
              </a:rPr>
              <a:t>!</a:t>
            </a:r>
          </a:p>
          <a:p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                         ”</a:t>
            </a:r>
            <a:r>
              <a:rPr lang="en-US" sz="2600" dirty="0" err="1" smtClean="0">
                <a:solidFill>
                  <a:schemeClr val="bg1"/>
                </a:solidFill>
                <a:sym typeface="Wingdings"/>
              </a:rPr>
              <a:t>Donkere</a:t>
            </a:r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sym typeface="Wingdings"/>
              </a:rPr>
              <a:t>Materie</a:t>
            </a:r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”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554501" y="2565678"/>
            <a:ext cx="8153773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48862" y="2824835"/>
            <a:ext cx="7850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Waaruit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bestaat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donkere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materie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93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8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“</a:t>
            </a:r>
            <a:r>
              <a:rPr lang="en-US" dirty="0" err="1" smtClean="0">
                <a:solidFill>
                  <a:srgbClr val="FFFFFF"/>
                </a:solidFill>
              </a:rPr>
              <a:t>zwaartekracht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lenzen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21533" r="48549"/>
          <a:stretch>
            <a:fillRect/>
          </a:stretch>
        </p:blipFill>
        <p:spPr bwMode="auto">
          <a:xfrm>
            <a:off x="1614714" y="822590"/>
            <a:ext cx="5751284" cy="584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358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botsing</a:t>
            </a:r>
            <a:r>
              <a:rPr lang="en-US" dirty="0" smtClean="0">
                <a:solidFill>
                  <a:srgbClr val="FFFFFF"/>
                </a:solidFill>
              </a:rPr>
              <a:t> van galaxies </a:t>
            </a:r>
            <a:r>
              <a:rPr lang="en-US" dirty="0" err="1" smtClean="0">
                <a:solidFill>
                  <a:srgbClr val="FFFFFF"/>
                </a:solidFill>
              </a:rPr>
              <a:t>gezien</a:t>
            </a:r>
            <a:r>
              <a:rPr lang="en-US" dirty="0" smtClean="0">
                <a:solidFill>
                  <a:srgbClr val="FFFFFF"/>
                </a:solidFill>
              </a:rPr>
              <a:t> met “</a:t>
            </a:r>
            <a:r>
              <a:rPr lang="en-US" dirty="0" err="1" smtClean="0">
                <a:solidFill>
                  <a:srgbClr val="FFFFFF"/>
                </a:solidFill>
              </a:rPr>
              <a:t>zwaartekracht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lenzen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78642" y="5767612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Donkere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beweegt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ongestoord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verder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9155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94"/>
            <a:ext cx="9144000" cy="650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Waarvan</a:t>
            </a:r>
            <a:r>
              <a:rPr lang="en-US" dirty="0" smtClean="0">
                <a:solidFill>
                  <a:schemeClr val="bg1"/>
                </a:solidFill>
              </a:rPr>
              <a:t> is </a:t>
            </a:r>
            <a:r>
              <a:rPr lang="en-US" dirty="0" err="1" smtClean="0">
                <a:solidFill>
                  <a:schemeClr val="bg1"/>
                </a:solidFill>
              </a:rPr>
              <a:t>donkere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gemaakt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98" y="1102127"/>
            <a:ext cx="8023969" cy="109564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Er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is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overtuigend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astronomisch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bewijs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voor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‘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donkere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materie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’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Maar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waar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is het van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gemaakt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?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Wellicht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van ‘super-partners’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bestaande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deeltjes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</a:t>
            </a:r>
            <a:endParaRPr lang="en-US" sz="2200" dirty="0">
              <a:solidFill>
                <a:srgbClr val="FFEC02"/>
              </a:solidFill>
              <a:latin typeface="+mn-lt"/>
              <a:cs typeface="Helvetica Neue Light"/>
            </a:endParaRPr>
          </a:p>
        </p:txBody>
      </p:sp>
      <p:pic>
        <p:nvPicPr>
          <p:cNvPr id="14" name="Picture 13" descr="mug_in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1050" y="4455561"/>
            <a:ext cx="1502049" cy="2121560"/>
          </a:xfrm>
          <a:prstGeom prst="rect">
            <a:avLst/>
          </a:prstGeom>
        </p:spPr>
      </p:pic>
      <p:sp>
        <p:nvSpPr>
          <p:cNvPr id="15" name="Parallelogram 14"/>
          <p:cNvSpPr/>
          <p:nvPr/>
        </p:nvSpPr>
        <p:spPr bwMode="auto">
          <a:xfrm>
            <a:off x="521098" y="3565875"/>
            <a:ext cx="3793702" cy="1026561"/>
          </a:xfrm>
          <a:prstGeom prst="parallelogram">
            <a:avLst>
              <a:gd name="adj" fmla="val 161997"/>
            </a:avLst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198" y="2334001"/>
            <a:ext cx="1494976" cy="2121560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4443399" y="2744625"/>
            <a:ext cx="4556764" cy="3580460"/>
            <a:chOff x="5189537" y="2827337"/>
            <a:chExt cx="5400081" cy="3986577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189537" y="2827337"/>
              <a:ext cx="4953000" cy="3886200"/>
            </a:xfrm>
            <a:prstGeom prst="rect">
              <a:avLst/>
            </a:prstGeom>
            <a:gradFill flip="none" rotWithShape="1">
              <a:gsLst>
                <a:gs pos="33000">
                  <a:srgbClr val="D9E8F2"/>
                </a:gs>
                <a:gs pos="81000">
                  <a:srgbClr val="18579F"/>
                </a:gs>
              </a:gsLst>
              <a:lin ang="5400000" scaled="0"/>
              <a:tileRect/>
            </a:gra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/>
              <a:endParaRPr lang="en-US" sz="1400" dirty="0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189" t="14369" r="1332" b="12906"/>
            <a:stretch/>
          </p:blipFill>
          <p:spPr>
            <a:xfrm>
              <a:off x="5223456" y="3450295"/>
              <a:ext cx="4852063" cy="2767425"/>
            </a:xfrm>
            <a:prstGeom prst="rect">
              <a:avLst/>
            </a:prstGeom>
            <a:ln w="38100" cmpd="sng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14886" y="3082552"/>
              <a:ext cx="4972500" cy="582567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  <a:latin typeface="+mn-lt"/>
                  <a:cs typeface="Helvetica Neue Medium"/>
                </a:rPr>
                <a:t>Standaard</a:t>
              </a:r>
              <a:r>
                <a:rPr lang="en-US" dirty="0" smtClean="0">
                  <a:solidFill>
                    <a:schemeClr val="tx1"/>
                  </a:solidFill>
                  <a:latin typeface="+mn-lt"/>
                  <a:cs typeface="Helvetica Neue Medium"/>
                </a:rPr>
                <a:t> Model </a:t>
              </a:r>
              <a:r>
                <a:rPr lang="en-US" dirty="0" err="1" smtClean="0">
                  <a:solidFill>
                    <a:schemeClr val="tx1"/>
                  </a:solidFill>
                  <a:latin typeface="+mn-lt"/>
                  <a:cs typeface="Helvetica Neue Medium"/>
                </a:rPr>
                <a:t>deeltjes</a:t>
              </a:r>
              <a:endParaRPr lang="en-US" dirty="0">
                <a:solidFill>
                  <a:schemeClr val="tx1"/>
                </a:solidFill>
                <a:latin typeface="+mn-lt"/>
                <a:cs typeface="Helvetica Neue Medium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1442" y="6231347"/>
              <a:ext cx="4418176" cy="58256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+mn-lt"/>
                  <a:cs typeface="Helvetica Neue Medium"/>
                </a:rPr>
                <a:t>Super-partner </a:t>
              </a:r>
              <a:r>
                <a:rPr lang="en-US" dirty="0" err="1" smtClean="0">
                  <a:solidFill>
                    <a:schemeClr val="bg1"/>
                  </a:solidFill>
                  <a:latin typeface="+mn-lt"/>
                  <a:cs typeface="Helvetica Neue Medium"/>
                </a:rPr>
                <a:t>deeltjes</a:t>
              </a:r>
              <a:endParaRPr lang="en-US" dirty="0">
                <a:solidFill>
                  <a:schemeClr val="bg1"/>
                </a:solidFill>
                <a:latin typeface="+mn-lt"/>
                <a:cs typeface="Helvetica Neue Medium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42598" y="4181811"/>
            <a:ext cx="2134857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 err="1">
                <a:solidFill>
                  <a:schemeClr val="bg1">
                    <a:lumMod val="50000"/>
                  </a:schemeClr>
                </a:solidFill>
                <a:latin typeface="Helvetica Neue Medium"/>
                <a:cs typeface="Helvetica Neue Medium"/>
              </a:rPr>
              <a:t>Supersymmetry</a:t>
            </a:r>
            <a:endParaRPr lang="en-US" sz="2100" i="1" dirty="0">
              <a:solidFill>
                <a:schemeClr val="bg1">
                  <a:lumMod val="50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185132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Alternatieve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Verklaring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dark_matter_halo_sa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20" y="1775242"/>
            <a:ext cx="4488041" cy="344681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68388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5) </a:t>
            </a:r>
            <a:r>
              <a:rPr lang="en-US" dirty="0" err="1" smtClean="0">
                <a:solidFill>
                  <a:srgbClr val="FFFFFF"/>
                </a:solidFill>
              </a:rPr>
              <a:t>Wat</a:t>
            </a:r>
            <a:r>
              <a:rPr lang="en-US" dirty="0" smtClean="0">
                <a:solidFill>
                  <a:srgbClr val="FFFFFF"/>
                </a:solidFill>
              </a:rPr>
              <a:t> is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Energie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4" y="894099"/>
            <a:ext cx="8936326" cy="50406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2021443"/>
            <a:ext cx="9078323" cy="2785960"/>
            <a:chOff x="0" y="2021443"/>
            <a:chExt cx="9078323" cy="2785960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2021443"/>
              <a:ext cx="9045190" cy="2785960"/>
            </a:xfrm>
            <a:prstGeom prst="rect">
              <a:avLst/>
            </a:prstGeom>
            <a:solidFill>
              <a:srgbClr val="000090">
                <a:alpha val="80000"/>
              </a:srgb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9" name="Picture 8" descr="vacuum energy_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256" y="2351420"/>
              <a:ext cx="4022311" cy="21756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0174" y="2961712"/>
              <a:ext cx="174596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Donkere</a:t>
              </a:r>
              <a:endParaRPr lang="en-US" dirty="0" smtClean="0"/>
            </a:p>
            <a:p>
              <a:r>
                <a:rPr lang="en-US" dirty="0" err="1" smtClean="0"/>
                <a:t>Energie</a:t>
              </a:r>
              <a:r>
                <a:rPr lang="en-US" dirty="0" smtClean="0"/>
                <a:t> = 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69341" y="2883575"/>
              <a:ext cx="280898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  Higgs vacuum</a:t>
              </a:r>
            </a:p>
            <a:p>
              <a:r>
                <a:rPr lang="en-US" dirty="0" smtClean="0"/>
                <a:t>    </a:t>
              </a:r>
              <a:r>
                <a:rPr lang="en-US" dirty="0" err="1" smtClean="0"/>
                <a:t>Energie</a:t>
              </a:r>
              <a:r>
                <a:rPr lang="en-US" dirty="0" smtClean="0"/>
                <a:t>  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3485936" y="1817651"/>
            <a:ext cx="163738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2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493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4343400" y="2392363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410200" y="2468563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636588" y="4037013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zijde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overheerst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29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718"/>
            <a:ext cx="9176862" cy="688371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1494611" y="5903127"/>
            <a:ext cx="6630509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The Dark Side rules the Universe</a:t>
            </a:r>
          </a:p>
        </p:txBody>
      </p:sp>
    </p:spTree>
    <p:extLst>
      <p:ext uri="{BB962C8B-B14F-4D97-AF65-F5344CB8AC3E}">
        <p14:creationId xmlns:p14="http://schemas.microsoft.com/office/powerpoint/2010/main" val="14589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LEP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7900" y="1173489"/>
            <a:ext cx="500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 </a:t>
            </a:r>
            <a:r>
              <a:rPr lang="en-US" dirty="0" err="1" smtClean="0"/>
              <a:t>diep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65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5271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</a:rPr>
              <a:t>LHC Run-II: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De </a:t>
            </a:r>
            <a:r>
              <a:rPr lang="en-US" sz="4000" dirty="0">
                <a:solidFill>
                  <a:srgbClr val="FFFFFF"/>
                </a:solidFill>
              </a:rPr>
              <a:t>2</a:t>
            </a:r>
            <a:r>
              <a:rPr lang="en-US" sz="4000" dirty="0" smtClean="0">
                <a:solidFill>
                  <a:srgbClr val="FFFFFF"/>
                </a:solidFill>
              </a:rPr>
              <a:t>-foton saga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334425" y="-21377"/>
            <a:ext cx="4809575" cy="3176323"/>
            <a:chOff x="4334425" y="-21377"/>
            <a:chExt cx="4809575" cy="3176323"/>
          </a:xfrm>
        </p:grpSpPr>
        <p:pic>
          <p:nvPicPr>
            <p:cNvPr id="2" name="Picture 1" descr="diphoton_atla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25" y="-21377"/>
              <a:ext cx="4809575" cy="317632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384842" y="2179052"/>
              <a:ext cx="828841" cy="92242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991765" y="2753895"/>
              <a:ext cx="596231" cy="326189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68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lasDiPhot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56"/>
            <a:ext cx="9144000" cy="6035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De </a:t>
            </a:r>
            <a:r>
              <a:rPr lang="nl-NL" dirty="0" smtClean="0">
                <a:solidFill>
                  <a:schemeClr val="bg1"/>
                </a:solidFill>
              </a:rPr>
              <a:t>speurtocht wordt voortgezet met LHC Run-2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4000" y="4924025"/>
            <a:ext cx="8521700" cy="1801129"/>
          </a:xfrm>
          <a:prstGeom prst="rect">
            <a:avLst/>
          </a:prstGeom>
          <a:solidFill>
            <a:schemeClr val="tx1"/>
          </a:solidFill>
          <a:ln w="28575" cmpd="sng">
            <a:noFill/>
            <a:miter lim="800000"/>
            <a:headEnd/>
            <a:tailEnd/>
          </a:ln>
          <a:effectLst>
            <a:glow rad="393700">
              <a:schemeClr val="tx1">
                <a:alpha val="75000"/>
              </a:schemeClr>
            </a:glow>
            <a:softEdge rad="584200"/>
          </a:effectLst>
        </p:spPr>
        <p:txBody>
          <a:bodyPr vert="horz" wrap="square" lIns="187099" tIns="127851" rIns="91375" bIns="127851" numCol="1" anchor="t" anchorCtr="0" compatLnSpc="1">
            <a:prstTxWarp prst="textNoShape">
              <a:avLst/>
            </a:prstTxWarp>
          </a:bodyPr>
          <a:lstStyle>
            <a:lvl1pPr marL="395579" indent="-395579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300" b="0" i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857089" indent="-329650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8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2pPr>
            <a:lvl3pPr marL="1318598" indent="-263721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3pPr>
            <a:lvl4pPr marL="1846036" indent="-263721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237347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  <a:lvl6pPr marL="290091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428354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955795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483232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2200" dirty="0" smtClean="0">
                <a:solidFill>
                  <a:srgbClr val="FFFF00"/>
                </a:solidFill>
                <a:latin typeface="+mn-lt"/>
              </a:rPr>
              <a:t>De eerste run van de LHC (2010-2012) was een enorm succes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  <a:latin typeface="+mn-lt"/>
              </a:rPr>
              <a:t>Belangrijk stuk nieuwe natuurkunde ontdekt (</a:t>
            </a:r>
            <a:r>
              <a:rPr lang="nl-NL" dirty="0" err="1" smtClean="0">
                <a:solidFill>
                  <a:schemeClr val="bg1"/>
                </a:solidFill>
                <a:latin typeface="+mn-lt"/>
              </a:rPr>
              <a:t>Higgs</a:t>
            </a:r>
            <a:r>
              <a:rPr lang="nl-NL" dirty="0" smtClean="0">
                <a:solidFill>
                  <a:schemeClr val="bg1"/>
                </a:solidFill>
                <a:latin typeface="+mn-lt"/>
              </a:rPr>
              <a:t> deeltje)</a:t>
            </a:r>
          </a:p>
          <a:p>
            <a:r>
              <a:rPr lang="nl-NL" sz="2200" dirty="0" smtClean="0">
                <a:solidFill>
                  <a:srgbClr val="FFFF00"/>
                </a:solidFill>
                <a:latin typeface="+mn-lt"/>
                <a:cs typeface="Helvetica Neue Medium"/>
              </a:rPr>
              <a:t>Run-2 2015-2018 is van start gegaan met dubbele energie</a:t>
            </a:r>
          </a:p>
          <a:p>
            <a:pPr lvl="1"/>
            <a:r>
              <a:rPr lang="nl-NL" sz="1600" dirty="0" smtClean="0">
                <a:solidFill>
                  <a:srgbClr val="FFFFFF"/>
                </a:solidFill>
                <a:latin typeface="+mn-lt"/>
                <a:sym typeface="Wingdings"/>
              </a:rPr>
              <a:t>We </a:t>
            </a:r>
            <a:r>
              <a:rPr lang="nl-NL" sz="1600" dirty="0">
                <a:solidFill>
                  <a:srgbClr val="FFFFFF"/>
                </a:solidFill>
                <a:latin typeface="+mn-lt"/>
                <a:sym typeface="Wingdings"/>
              </a:rPr>
              <a:t>schuiven verder op richting de natuurkunde van de Big </a:t>
            </a:r>
            <a:r>
              <a:rPr lang="nl-NL" sz="1600" dirty="0" smtClean="0">
                <a:solidFill>
                  <a:srgbClr val="FFFFFF"/>
                </a:solidFill>
                <a:latin typeface="+mn-lt"/>
                <a:sym typeface="Wingdings"/>
              </a:rPr>
              <a:t>Bang...</a:t>
            </a:r>
            <a:endParaRPr lang="nl-NL" sz="1700" dirty="0" smtClean="0">
              <a:solidFill>
                <a:srgbClr val="FFFF00"/>
              </a:solidFill>
              <a:latin typeface="Helvetica Neue Medium"/>
              <a:cs typeface="Helvetica Neue Medium"/>
            </a:endParaRPr>
          </a:p>
          <a:p>
            <a:pPr marL="0" indent="0">
              <a:buNone/>
            </a:pPr>
            <a:endParaRPr lang="nl-NL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783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1201099"/>
            <a:ext cx="4463142" cy="41141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O</a:t>
            </a:r>
            <a:r>
              <a:rPr lang="en-US" dirty="0" err="1" smtClean="0">
                <a:solidFill>
                  <a:srgbClr val="FFFFFF"/>
                </a:solidFill>
              </a:rPr>
              <a:t>pwinding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bij</a:t>
            </a:r>
            <a:r>
              <a:rPr lang="en-US" dirty="0" smtClean="0">
                <a:solidFill>
                  <a:srgbClr val="FFFFFF"/>
                </a:solidFill>
              </a:rPr>
              <a:t> de LHC – </a:t>
            </a:r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nieuw</a:t>
            </a:r>
            <a:r>
              <a:rPr lang="en-US" dirty="0" smtClean="0">
                <a:solidFill>
                  <a:srgbClr val="FFFFFF"/>
                </a:solidFill>
              </a:rPr>
              <a:t> Higgs </a:t>
            </a:r>
            <a:r>
              <a:rPr lang="en-US" dirty="0" err="1" smtClean="0">
                <a:solidFill>
                  <a:srgbClr val="FFFFFF"/>
                </a:solidFill>
              </a:rPr>
              <a:t>deeltje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37" y="704088"/>
            <a:ext cx="4412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Higgs </a:t>
            </a:r>
            <a:r>
              <a:rPr lang="en-US" sz="2200" b="1" dirty="0" err="1" smtClean="0">
                <a:solidFill>
                  <a:srgbClr val="D6FFFC"/>
                </a:solidFill>
              </a:rPr>
              <a:t>ontdekking</a:t>
            </a:r>
            <a:r>
              <a:rPr lang="en-US" sz="2200" b="1" dirty="0" smtClean="0">
                <a:solidFill>
                  <a:srgbClr val="D6FFFC"/>
                </a:solidFill>
              </a:rPr>
              <a:t> 2011-2012: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6780" y="3230553"/>
            <a:ext cx="2300858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6600"/>
                </a:solidFill>
              </a:rPr>
              <a:t>M</a:t>
            </a:r>
            <a:r>
              <a:rPr lang="en-US" sz="2200" baseline="-25000" dirty="0" err="1" smtClean="0">
                <a:solidFill>
                  <a:srgbClr val="FF6600"/>
                </a:solidFill>
              </a:rPr>
              <a:t>Higgs</a:t>
            </a:r>
            <a:r>
              <a:rPr lang="en-US" sz="2200" dirty="0" smtClean="0">
                <a:solidFill>
                  <a:srgbClr val="FF6600"/>
                </a:solidFill>
              </a:rPr>
              <a:t> = 126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351454" y="3661440"/>
            <a:ext cx="9179" cy="1225791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47" y="5744791"/>
            <a:ext cx="9195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enorme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ontdekking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17" name="Oval 16"/>
          <p:cNvSpPr/>
          <p:nvPr/>
        </p:nvSpPr>
        <p:spPr bwMode="auto">
          <a:xfrm rot="1000105">
            <a:off x="2016051" y="2609820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51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8" grpId="0" animBg="1"/>
      <p:bldP spid="21" grpId="0"/>
      <p:bldP spid="17" grpId="0" animBg="1"/>
      <p:bldP spid="20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Opwinding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bij</a:t>
            </a:r>
            <a:r>
              <a:rPr lang="en-US" dirty="0">
                <a:solidFill>
                  <a:srgbClr val="FFFFFF"/>
                </a:solidFill>
              </a:rPr>
              <a:t> de LHC – </a:t>
            </a:r>
            <a:r>
              <a:rPr lang="en-US" dirty="0" err="1">
                <a:solidFill>
                  <a:srgbClr val="FFFFFF"/>
                </a:solidFill>
              </a:rPr>
              <a:t>een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nieuw</a:t>
            </a:r>
            <a:r>
              <a:rPr lang="en-US" dirty="0">
                <a:solidFill>
                  <a:srgbClr val="FFFFFF"/>
                </a:solidFill>
              </a:rPr>
              <a:t> Higgs </a:t>
            </a:r>
            <a:r>
              <a:rPr lang="en-US" dirty="0" err="1">
                <a:solidFill>
                  <a:srgbClr val="FFFFFF"/>
                </a:solidFill>
              </a:rPr>
              <a:t>deeltje</a:t>
            </a:r>
            <a:r>
              <a:rPr lang="en-US" dirty="0">
                <a:solidFill>
                  <a:srgbClr val="FFFFFF"/>
                </a:solidFill>
              </a:rPr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1" y="1159683"/>
            <a:ext cx="4247750" cy="4128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5598" y="704628"/>
            <a:ext cx="2918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2015?: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50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2541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66882" y="5744791"/>
            <a:ext cx="7515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Helaas</a:t>
            </a:r>
            <a:r>
              <a:rPr lang="en-US" dirty="0" smtClean="0">
                <a:solidFill>
                  <a:srgbClr val="FFFF00"/>
                </a:solidFill>
              </a:rPr>
              <a:t>: X(750) was </a:t>
            </a:r>
            <a:r>
              <a:rPr lang="en-US" dirty="0" err="1" smtClean="0">
                <a:solidFill>
                  <a:srgbClr val="FFFF00"/>
                </a:solidFill>
              </a:rPr>
              <a:t>een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458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524" y="1176420"/>
            <a:ext cx="4099427" cy="413231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 bwMode="auto">
          <a:xfrm rot="1000105">
            <a:off x="1913483" y="2423545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 rot="1000105">
            <a:off x="5838445" y="2284507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26429" y="1507839"/>
            <a:ext cx="40445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176422" y="2646947"/>
            <a:ext cx="13157" cy="224869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051788" y="736712"/>
            <a:ext cx="3496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ICHEP Aug 2016</a:t>
            </a:r>
            <a:r>
              <a:rPr lang="en-US" sz="2200" b="1" dirty="0">
                <a:solidFill>
                  <a:srgbClr val="D6FFFC"/>
                </a:solidFill>
              </a:rPr>
              <a:t>!</a:t>
            </a:r>
            <a:r>
              <a:rPr lang="en-US" sz="2200" b="1" dirty="0" smtClean="0">
                <a:solidFill>
                  <a:srgbClr val="D6FFFC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78532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oesntMa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54" y="104082"/>
            <a:ext cx="4763492" cy="6649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333116" y="6016751"/>
            <a:ext cx="4488308" cy="70058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50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Theoretische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verklaringen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voor</a:t>
            </a:r>
            <a:r>
              <a:rPr lang="en-US" dirty="0" smtClean="0">
                <a:solidFill>
                  <a:srgbClr val="FFFFFF"/>
                </a:solidFill>
              </a:rPr>
              <a:t> di-Photon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i-photon-publicat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9144000" cy="408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1744" y="5831082"/>
            <a:ext cx="3811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totaal</a:t>
            </a:r>
            <a:r>
              <a:rPr lang="en-US" dirty="0" smtClean="0"/>
              <a:t> 448 </a:t>
            </a:r>
            <a:r>
              <a:rPr lang="en-US" dirty="0" err="1" smtClean="0"/>
              <a:t>artikelen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975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126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</a:rPr>
              <a:t>LHC Run-II: 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Quantum </a:t>
            </a:r>
            <a:r>
              <a:rPr lang="en-US" sz="4000" dirty="0" err="1" smtClean="0">
                <a:solidFill>
                  <a:srgbClr val="FFFFFF"/>
                </a:solidFill>
              </a:rPr>
              <a:t>Speuren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Heisenber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1" y="0"/>
            <a:ext cx="3729789" cy="20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94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virtuele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deeltjes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methode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670442"/>
            <a:ext cx="8384295" cy="155832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Heisenberg </a:t>
            </a:r>
            <a:r>
              <a:rPr lang="en-US" dirty="0" err="1" smtClean="0">
                <a:solidFill>
                  <a:srgbClr val="FFFF00"/>
                </a:solidFill>
              </a:rPr>
              <a:t>onzekerheids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relatie</a:t>
            </a:r>
            <a:r>
              <a:rPr lang="en-US" dirty="0">
                <a:solidFill>
                  <a:srgbClr val="FFFF00"/>
                </a:solidFill>
              </a:rPr>
              <a:t>: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Deeltjes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antideeltjes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kunnen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gemaakt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worden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zolang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geldt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FFFF"/>
                </a:solidFill>
                <a:cs typeface="Symbol" charset="2"/>
              </a:rPr>
              <a:t>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FFFFFF"/>
                </a:solidFill>
              </a:rPr>
              <a:t>t</a:t>
            </a:r>
            <a:r>
              <a:rPr lang="en-US" dirty="0" smtClean="0">
                <a:solidFill>
                  <a:srgbClr val="FFFFFF"/>
                </a:solidFill>
              </a:rPr>
              <a:t> &lt; </a:t>
            </a:r>
            <a:r>
              <a:rPr lang="en-US" dirty="0" err="1" smtClean="0">
                <a:solidFill>
                  <a:srgbClr val="FFFFFF"/>
                </a:solidFill>
              </a:rPr>
              <a:t>ħ</a:t>
            </a:r>
            <a:r>
              <a:rPr lang="en-US" dirty="0" smtClean="0">
                <a:solidFill>
                  <a:srgbClr val="FFFFFF"/>
                </a:solidFill>
              </a:rPr>
              <a:t>/2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virtual-p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06" y="2254685"/>
            <a:ext cx="5299571" cy="238426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8260" y="4949940"/>
            <a:ext cx="8766220" cy="172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FFFF99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rgbClr val="FFFF99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rgbClr val="FFFF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dirty="0" err="1" smtClean="0">
                <a:solidFill>
                  <a:srgbClr val="FFFF00"/>
                </a:solidFill>
              </a:rPr>
              <a:t>Alternatieve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manier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om</a:t>
            </a:r>
            <a:r>
              <a:rPr lang="en-US" dirty="0" smtClean="0">
                <a:solidFill>
                  <a:srgbClr val="FFFF00"/>
                </a:solidFill>
              </a:rPr>
              <a:t> top quarks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zien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Meet heel </a:t>
            </a:r>
            <a:r>
              <a:rPr lang="en-US" dirty="0" err="1" smtClean="0">
                <a:solidFill>
                  <a:srgbClr val="FFFFFF"/>
                </a:solidFill>
              </a:rPr>
              <a:t>precies</a:t>
            </a:r>
            <a:r>
              <a:rPr lang="en-US" dirty="0" smtClean="0">
                <a:solidFill>
                  <a:srgbClr val="FFFFFF"/>
                </a:solidFill>
              </a:rPr>
              <a:t> het </a:t>
            </a:r>
            <a:r>
              <a:rPr lang="en-US" dirty="0" err="1" smtClean="0">
                <a:solidFill>
                  <a:srgbClr val="FFFFFF"/>
                </a:solidFill>
              </a:rPr>
              <a:t>quantumbotsings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proces</a:t>
            </a:r>
            <a:r>
              <a:rPr lang="en-US" dirty="0" smtClean="0">
                <a:solidFill>
                  <a:srgbClr val="FFFFFF"/>
                </a:solidFill>
              </a:rPr>
              <a:t> van e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 e</a:t>
            </a:r>
            <a:r>
              <a:rPr lang="en-US" baseline="30000" dirty="0" smtClean="0">
                <a:solidFill>
                  <a:srgbClr val="FFFFFF"/>
                </a:solidFill>
              </a:rPr>
              <a:t>-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Je “</a:t>
            </a:r>
            <a:r>
              <a:rPr lang="en-US" dirty="0" err="1" smtClean="0">
                <a:solidFill>
                  <a:srgbClr val="FFFFFF"/>
                </a:solidFill>
              </a:rPr>
              <a:t>ziet</a:t>
            </a:r>
            <a:r>
              <a:rPr lang="en-US" dirty="0" smtClean="0">
                <a:solidFill>
                  <a:srgbClr val="FFFFFF"/>
                </a:solidFill>
              </a:rPr>
              <a:t>” het top quark via Heisenberg </a:t>
            </a:r>
            <a:r>
              <a:rPr lang="en-US" dirty="0" err="1" smtClean="0">
                <a:solidFill>
                  <a:srgbClr val="FFFFFF"/>
                </a:solidFill>
              </a:rPr>
              <a:t>onzekerheid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13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804211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Bs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160695" y="4168757"/>
            <a:ext cx="1173561" cy="823867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8" name="Picture 3" descr="05-0440-01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8655" y="707218"/>
            <a:ext cx="3701857" cy="2785851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1759" y="642417"/>
            <a:ext cx="4356806" cy="90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Bs-mesonen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deeltjes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met 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een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b-</a:t>
            </a:r>
            <a:r>
              <a:rPr lang="en-US" sz="2400" kern="0" dirty="0">
                <a:solidFill>
                  <a:srgbClr val="66FFFF"/>
                </a:solidFill>
                <a:latin typeface="+mn-lt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(anti) s-quark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5962599" y="1257299"/>
            <a:ext cx="895402" cy="717806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1)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Materie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–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antimaterie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oscilatie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139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36927" y="2617508"/>
            <a:ext cx="8280624" cy="1412417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8863768" y="764520"/>
            <a:ext cx="280232" cy="2708213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 descr="bs_osc_feyn_inv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44" y="760854"/>
            <a:ext cx="8551904" cy="1867506"/>
          </a:xfrm>
          <a:prstGeom prst="rect">
            <a:avLst/>
          </a:prstGeom>
        </p:spPr>
      </p:pic>
      <p:pic>
        <p:nvPicPr>
          <p:cNvPr id="23" name="Picture 22" descr="bs_osc copy_inv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949" y="2965005"/>
            <a:ext cx="4445003" cy="301914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4" name="Oval 23"/>
          <p:cNvSpPr/>
          <p:nvPr/>
        </p:nvSpPr>
        <p:spPr bwMode="auto">
          <a:xfrm>
            <a:off x="668191" y="325511"/>
            <a:ext cx="2636301" cy="2805934"/>
          </a:xfrm>
          <a:prstGeom prst="ellipse">
            <a:avLst/>
          </a:prstGeom>
          <a:solidFill>
            <a:schemeClr val="bg1"/>
          </a:solidFill>
          <a:ln w="2286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565827" y="3161742"/>
            <a:ext cx="1334749" cy="2798919"/>
          </a:xfrm>
          <a:prstGeom prst="line">
            <a:avLst/>
          </a:prstGeom>
          <a:solidFill>
            <a:schemeClr val="accent1"/>
          </a:solidFill>
          <a:ln w="457200" cap="rnd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54"/>
          <a:stretch/>
        </p:blipFill>
        <p:spPr>
          <a:xfrm>
            <a:off x="1182591" y="759589"/>
            <a:ext cx="1478901" cy="19612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04293" y="1095272"/>
            <a:ext cx="602027" cy="103408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6200" b="1" dirty="0">
                <a:solidFill>
                  <a:schemeClr val="tx1"/>
                </a:solidFill>
                <a:latin typeface="Helvetica Neue"/>
                <a:cs typeface="Helvetica Neue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3992" y="4703328"/>
            <a:ext cx="3609482" cy="1323439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Bs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deeltjes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veranderen</a:t>
            </a:r>
            <a:r>
              <a:rPr lang="en-US" sz="2000" dirty="0" smtClean="0">
                <a:solidFill>
                  <a:srgbClr val="FFFF00"/>
                </a:solidFill>
              </a:rPr>
              <a:t> van </a:t>
            </a:r>
            <a:r>
              <a:rPr lang="en-US" sz="2000" dirty="0" err="1" smtClean="0">
                <a:solidFill>
                  <a:srgbClr val="FFFF00"/>
                </a:solidFill>
              </a:rPr>
              <a:t>gedaante</a:t>
            </a:r>
            <a:r>
              <a:rPr lang="en-US" sz="2000" dirty="0" smtClean="0">
                <a:solidFill>
                  <a:srgbClr val="FFFF00"/>
                </a:solidFill>
              </a:rPr>
              <a:t> met 17 THz!</a:t>
            </a:r>
          </a:p>
          <a:p>
            <a:r>
              <a:rPr lang="en-US" sz="2000" dirty="0" err="1" smtClean="0">
                <a:solidFill>
                  <a:srgbClr val="FFFF00"/>
                </a:solidFill>
              </a:rPr>
              <a:t>Welke</a:t>
            </a:r>
            <a:r>
              <a:rPr lang="en-US" sz="2000" dirty="0" smtClean="0">
                <a:solidFill>
                  <a:srgbClr val="FFFF00"/>
                </a:solidFill>
              </a:rPr>
              <a:t> quantum </a:t>
            </a:r>
            <a:r>
              <a:rPr lang="en-US" sz="2000" dirty="0" err="1" smtClean="0">
                <a:solidFill>
                  <a:srgbClr val="FFFF00"/>
                </a:solidFill>
              </a:rPr>
              <a:t>deeltjes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veroorzaken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dit</a:t>
            </a:r>
            <a:r>
              <a:rPr lang="en-US" sz="2000" dirty="0" smtClean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7497" y="6082631"/>
            <a:ext cx="8127674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Lijkt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enigszins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afwijkend</a:t>
            </a:r>
            <a:r>
              <a:rPr lang="en-US" dirty="0" smtClean="0">
                <a:solidFill>
                  <a:srgbClr val="FF6600"/>
                </a:solidFill>
              </a:rPr>
              <a:t> van het </a:t>
            </a:r>
            <a:r>
              <a:rPr lang="en-US" dirty="0" err="1" smtClean="0">
                <a:solidFill>
                  <a:srgbClr val="FF6600"/>
                </a:solidFill>
              </a:rPr>
              <a:t>Standaardmodel</a:t>
            </a:r>
            <a:r>
              <a:rPr lang="en-US" dirty="0">
                <a:solidFill>
                  <a:srgbClr val="FF66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7209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4" grpId="0" animBg="1"/>
      <p:bldP spid="27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</a:t>
            </a:r>
            <a:r>
              <a:rPr lang="en-US" dirty="0" err="1" smtClean="0"/>
              <a:t>versneller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46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45" y="1272675"/>
            <a:ext cx="4756729" cy="4756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dirty="0" err="1" smtClean="0">
                <a:solidFill>
                  <a:srgbClr val="FFFFFF"/>
                </a:solidFill>
              </a:rPr>
              <a:t>Pinguins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penguin_chal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3" y="1618836"/>
            <a:ext cx="7718493" cy="4410568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60964" y="744639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John Ellis </a:t>
            </a:r>
            <a:r>
              <a:rPr lang="en-US" sz="2200" dirty="0" err="1" smtClean="0">
                <a:solidFill>
                  <a:srgbClr val="FFFF00"/>
                </a:solidFill>
              </a:rPr>
              <a:t>verliest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spelletje</a:t>
            </a:r>
            <a:r>
              <a:rPr lang="en-US" sz="2200" dirty="0" smtClean="0">
                <a:solidFill>
                  <a:srgbClr val="FFFF00"/>
                </a:solidFill>
              </a:rPr>
              <a:t> darts</a:t>
            </a:r>
            <a:r>
              <a:rPr lang="is-IS" sz="2200" dirty="0" smtClean="0">
                <a:solidFill>
                  <a:srgbClr val="FFFF00"/>
                </a:solidFill>
              </a:rPr>
              <a:t>…</a:t>
            </a:r>
            <a:endParaRPr lang="en-US" sz="22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55897" y="882316"/>
            <a:ext cx="2847473" cy="2286000"/>
            <a:chOff x="6055897" y="882316"/>
            <a:chExt cx="2847473" cy="2286000"/>
          </a:xfrm>
        </p:grpSpPr>
        <p:pic>
          <p:nvPicPr>
            <p:cNvPr id="6" name="Picture 5" descr="B2KpiPenguin.tif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5897" y="882316"/>
              <a:ext cx="2847473" cy="2286000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564496" y="887413"/>
              <a:ext cx="393269" cy="4194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Penguin_diagr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29" y="3369069"/>
            <a:ext cx="2341278" cy="320385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Picture 4" descr="frankli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7" y="4718485"/>
            <a:ext cx="1905000" cy="19177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297290" y="6211842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200" dirty="0" smtClean="0">
                <a:solidFill>
                  <a:srgbClr val="FFFF00"/>
                </a:solidFill>
              </a:rPr>
              <a:t>… van Melissa Franklin...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00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7793" y="220671"/>
            <a:ext cx="347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Pinguins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komen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overal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terug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…</a:t>
            </a:r>
            <a:endParaRPr lang="en-US" sz="2000" b="1" dirty="0">
              <a:solidFill>
                <a:srgbClr val="D6FFFC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505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Pinguin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Puzzel</a:t>
            </a:r>
            <a:r>
              <a:rPr lang="en-US" dirty="0" smtClean="0">
                <a:solidFill>
                  <a:srgbClr val="FFFFFF"/>
                </a:solidFill>
              </a:rPr>
              <a:t>: “muon </a:t>
            </a:r>
            <a:r>
              <a:rPr lang="en-US" dirty="0" err="1" smtClean="0">
                <a:solidFill>
                  <a:srgbClr val="FFFFFF"/>
                </a:solidFill>
              </a:rPr>
              <a:t>Pinguins</a:t>
            </a:r>
            <a:r>
              <a:rPr lang="en-US" dirty="0" smtClean="0">
                <a:solidFill>
                  <a:srgbClr val="FFFFFF"/>
                </a:solidFill>
              </a:rPr>
              <a:t>”??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45171" y="1203172"/>
            <a:ext cx="5891463" cy="4610100"/>
            <a:chOff x="-76200" y="3454400"/>
            <a:chExt cx="4549615" cy="3124199"/>
          </a:xfrm>
        </p:grpSpPr>
        <p:grpSp>
          <p:nvGrpSpPr>
            <p:cNvPr id="7" name="Group 6"/>
            <p:cNvGrpSpPr/>
            <p:nvPr/>
          </p:nvGrpSpPr>
          <p:grpSpPr>
            <a:xfrm>
              <a:off x="-76200" y="3454400"/>
              <a:ext cx="4549615" cy="3124199"/>
              <a:chOff x="-76200" y="3454400"/>
              <a:chExt cx="4549615" cy="312419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76200" y="3454400"/>
                <a:ext cx="4549615" cy="3124199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-16639" y="3467768"/>
                <a:ext cx="356170" cy="4432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9647" y="3543300"/>
                <a:ext cx="5244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FF"/>
                    </a:solidFill>
                  </a:rPr>
                  <a:t>P’</a:t>
                </a:r>
                <a:r>
                  <a:rPr lang="en-US" sz="2400" baseline="-25000" dirty="0" smtClean="0">
                    <a:solidFill>
                      <a:srgbClr val="0000FF"/>
                    </a:solidFill>
                  </a:rPr>
                  <a:t>5</a:t>
                </a:r>
                <a:endParaRPr lang="en-US" sz="2400" baseline="-250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767008" y="4968339"/>
              <a:ext cx="1379398" cy="137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/>
          <p:cNvSpPr/>
          <p:nvPr/>
        </p:nvSpPr>
        <p:spPr bwMode="auto">
          <a:xfrm>
            <a:off x="2444607" y="3261882"/>
            <a:ext cx="1350229" cy="203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4724" y="641693"/>
            <a:ext cx="4632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D6FFFC"/>
                </a:solidFill>
                <a:latin typeface="+mj-lt"/>
              </a:rPr>
              <a:t>Deeltjes</a:t>
            </a:r>
            <a:r>
              <a:rPr lang="en-US" dirty="0" smtClean="0">
                <a:solidFill>
                  <a:srgbClr val="D6FFFC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D6FFFC"/>
                </a:solidFill>
                <a:latin typeface="+mj-lt"/>
              </a:rPr>
              <a:t>verval</a:t>
            </a:r>
            <a:r>
              <a:rPr lang="en-US" dirty="0" smtClean="0">
                <a:solidFill>
                  <a:srgbClr val="D6FFFC"/>
                </a:solidFill>
                <a:latin typeface="+mj-lt"/>
              </a:rPr>
              <a:t> B</a:t>
            </a:r>
            <a:r>
              <a:rPr lang="en-US" baseline="30000" dirty="0" smtClean="0">
                <a:solidFill>
                  <a:srgbClr val="D6FFFC"/>
                </a:solidFill>
                <a:latin typeface="+mj-lt"/>
              </a:rPr>
              <a:t>0</a:t>
            </a:r>
            <a:r>
              <a:rPr lang="en-US" dirty="0" smtClean="0">
                <a:solidFill>
                  <a:srgbClr val="D6FFFC"/>
                </a:solidFill>
                <a:latin typeface="+mj-lt"/>
                <a:sym typeface="Wingdings"/>
              </a:rPr>
              <a:t>K* </a:t>
            </a:r>
            <a:r>
              <a:rPr lang="en-US" dirty="0" err="1" smtClean="0">
                <a:solidFill>
                  <a:srgbClr val="D6FFFC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 smtClean="0">
                <a:solidFill>
                  <a:srgbClr val="D6FFFC"/>
                </a:solidFill>
                <a:latin typeface="+mj-lt"/>
                <a:cs typeface="Symbol" charset="2"/>
                <a:sym typeface="Wingdings"/>
              </a:rPr>
              <a:t>+</a:t>
            </a:r>
            <a:r>
              <a:rPr lang="en-US" dirty="0" err="1" smtClean="0">
                <a:solidFill>
                  <a:srgbClr val="D6FFFC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mr-IN" baseline="30000" dirty="0" smtClean="0">
                <a:solidFill>
                  <a:srgbClr val="D6FFFC"/>
                </a:solidFill>
                <a:latin typeface="+mj-lt"/>
                <a:cs typeface="Symbol" charset="2"/>
                <a:sym typeface="Wingdings"/>
              </a:rPr>
              <a:t>–</a:t>
            </a:r>
            <a:r>
              <a:rPr lang="en-US" baseline="30000" dirty="0" smtClean="0">
                <a:solidFill>
                  <a:srgbClr val="D6FFFC"/>
                </a:solidFill>
                <a:latin typeface="+mj-lt"/>
                <a:cs typeface="Symbol" charset="2"/>
                <a:sym typeface="Wingdings"/>
              </a:rPr>
              <a:t> </a:t>
            </a:r>
            <a:endParaRPr lang="en-US" baseline="30000" dirty="0">
              <a:solidFill>
                <a:srgbClr val="D6FFFC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6084" y="5994405"/>
            <a:ext cx="616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Lijkt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niet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kloppen</a:t>
            </a:r>
            <a:r>
              <a:rPr lang="en-US" dirty="0" smtClean="0">
                <a:solidFill>
                  <a:srgbClr val="FFFF00"/>
                </a:solidFill>
              </a:rPr>
              <a:t> met de </a:t>
            </a:r>
            <a:r>
              <a:rPr lang="en-US" dirty="0" err="1" smtClean="0">
                <a:solidFill>
                  <a:srgbClr val="FFFF00"/>
                </a:solidFill>
              </a:rPr>
              <a:t>theorie</a:t>
            </a:r>
            <a:r>
              <a:rPr lang="is-IS" dirty="0" smtClean="0">
                <a:solidFill>
                  <a:srgbClr val="FFFF00"/>
                </a:solidFill>
              </a:rPr>
              <a:t>…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41103" y="1583959"/>
            <a:ext cx="3889791" cy="2064069"/>
            <a:chOff x="615374" y="770571"/>
            <a:chExt cx="6554152" cy="415923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374" y="770571"/>
              <a:ext cx="6451063" cy="4159238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17" name="Rectangle 16"/>
            <p:cNvSpPr/>
            <p:nvPr/>
          </p:nvSpPr>
          <p:spPr bwMode="auto">
            <a:xfrm>
              <a:off x="6415377" y="875528"/>
              <a:ext cx="460911" cy="47301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421473" y="1686296"/>
              <a:ext cx="454815" cy="47301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18168" y="780785"/>
              <a:ext cx="770324" cy="80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sz="2000" i="1" baseline="30000" dirty="0" smtClean="0">
                  <a:solidFill>
                    <a:schemeClr val="tx1"/>
                  </a:solidFill>
                </a:rPr>
                <a:t>+</a:t>
              </a:r>
              <a:endParaRPr lang="en-US" sz="2000" i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18170" y="1568616"/>
              <a:ext cx="851356" cy="80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mr-IN" sz="2000" i="1" baseline="30000" dirty="0" smtClean="0">
                  <a:solidFill>
                    <a:schemeClr val="tx1"/>
                  </a:solidFill>
                </a:rPr>
                <a:t>–</a:t>
              </a:r>
              <a:r>
                <a:rPr lang="en-US" sz="2000" i="1" dirty="0" smtClean="0">
                  <a:solidFill>
                    <a:schemeClr val="tx1"/>
                  </a:solidFill>
                </a:rPr>
                <a:t> </a:t>
              </a:r>
              <a:endParaRPr lang="en-US" sz="2000" i="1" baseline="30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 descr="Richard_Feynm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1967" y="3695045"/>
            <a:ext cx="1522702" cy="21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61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Leptonen</a:t>
            </a:r>
            <a:r>
              <a:rPr lang="en-US" dirty="0" smtClean="0">
                <a:solidFill>
                  <a:schemeClr val="bg1"/>
                </a:solidFill>
              </a:rPr>
              <a:t> (non-)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: R</a:t>
            </a:r>
            <a:r>
              <a:rPr lang="en-US" baseline="-25000" dirty="0" smtClean="0">
                <a:solidFill>
                  <a:schemeClr val="bg1"/>
                </a:solidFill>
              </a:rPr>
              <a:t>K </a:t>
            </a:r>
            <a:r>
              <a:rPr lang="en-US" dirty="0" smtClean="0">
                <a:solidFill>
                  <a:schemeClr val="bg1"/>
                </a:solidFill>
              </a:rPr>
              <a:t>, R</a:t>
            </a:r>
            <a:r>
              <a:rPr lang="en-US" baseline="-25000" dirty="0" smtClean="0">
                <a:solidFill>
                  <a:schemeClr val="bg1"/>
                </a:solidFill>
              </a:rPr>
              <a:t>K*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8" y="3958661"/>
            <a:ext cx="3628376" cy="2558739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309" y="3918434"/>
            <a:ext cx="3344751" cy="2603824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82" y="854327"/>
            <a:ext cx="3255321" cy="2098826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369" y="3236122"/>
            <a:ext cx="2580223" cy="678840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45" y="3236122"/>
            <a:ext cx="2645242" cy="689542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360397" y="3309941"/>
            <a:ext cx="1683474" cy="430887"/>
          </a:xfrm>
          <a:prstGeom prst="rect">
            <a:avLst/>
          </a:prstGeom>
          <a:solidFill>
            <a:srgbClr val="D6FFFC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9B41E0"/>
                </a:solidFill>
              </a:rPr>
              <a:t>=</a:t>
            </a:r>
            <a:r>
              <a:rPr lang="en-US" sz="2200" dirty="0" smtClean="0">
                <a:solidFill>
                  <a:srgbClr val="9B41E0"/>
                </a:solidFill>
              </a:rPr>
              <a:t>1 in SM !!!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122" y="674006"/>
            <a:ext cx="2005677" cy="1107996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tx1"/>
                </a:solidFill>
                <a:latin typeface="+mj-lt"/>
              </a:rPr>
              <a:t>B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 K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endParaRPr lang="en-US" sz="2200" i="1" dirty="0" smtClean="0">
              <a:solidFill>
                <a:schemeClr val="tx1"/>
              </a:solidFill>
              <a:latin typeface="+mj-lt"/>
              <a:ea typeface="Symbol" charset="2"/>
              <a:cs typeface="Symbol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1478" y="711115"/>
            <a:ext cx="1779369" cy="67962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0207" y="779464"/>
            <a:ext cx="3056592" cy="2300253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830956" y="2079272"/>
            <a:ext cx="799637" cy="43864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658088" y="4951518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628509" y="4984062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882789" y="5149226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18863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7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Leptonen</a:t>
            </a:r>
            <a:r>
              <a:rPr lang="en-US" dirty="0" smtClean="0">
                <a:solidFill>
                  <a:schemeClr val="bg1"/>
                </a:solidFill>
              </a:rPr>
              <a:t> (non-)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: R</a:t>
            </a:r>
            <a:r>
              <a:rPr lang="en-US" baseline="-25000" dirty="0" smtClean="0">
                <a:solidFill>
                  <a:schemeClr val="bg1"/>
                </a:solidFill>
              </a:rPr>
              <a:t>K </a:t>
            </a:r>
            <a:r>
              <a:rPr lang="en-US" dirty="0" smtClean="0">
                <a:solidFill>
                  <a:schemeClr val="bg1"/>
                </a:solidFill>
              </a:rPr>
              <a:t>, R</a:t>
            </a:r>
            <a:r>
              <a:rPr lang="en-US" baseline="-25000" dirty="0" smtClean="0">
                <a:solidFill>
                  <a:schemeClr val="bg1"/>
                </a:solidFill>
              </a:rPr>
              <a:t>K*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8" y="3958661"/>
            <a:ext cx="3628376" cy="2558739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309" y="3918434"/>
            <a:ext cx="3344751" cy="2603824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82" y="854327"/>
            <a:ext cx="3255321" cy="2098826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369" y="3236122"/>
            <a:ext cx="2580223" cy="678840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45" y="3236122"/>
            <a:ext cx="2645242" cy="689542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360397" y="3309941"/>
            <a:ext cx="1683474" cy="430887"/>
          </a:xfrm>
          <a:prstGeom prst="rect">
            <a:avLst/>
          </a:prstGeom>
          <a:solidFill>
            <a:srgbClr val="D6FFFC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9B41E0"/>
                </a:solidFill>
              </a:rPr>
              <a:t>=</a:t>
            </a:r>
            <a:r>
              <a:rPr lang="en-US" sz="2200" dirty="0" smtClean="0">
                <a:solidFill>
                  <a:srgbClr val="9B41E0"/>
                </a:solidFill>
              </a:rPr>
              <a:t>1 in SM !!!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122" y="674006"/>
            <a:ext cx="2005677" cy="1107996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tx1"/>
                </a:solidFill>
                <a:latin typeface="+mj-lt"/>
              </a:rPr>
              <a:t>B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 K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endParaRPr lang="en-US" sz="2200" i="1" dirty="0" smtClean="0">
              <a:solidFill>
                <a:schemeClr val="tx1"/>
              </a:solidFill>
              <a:latin typeface="+mj-lt"/>
              <a:ea typeface="Symbol" charset="2"/>
              <a:cs typeface="Symbol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1478" y="711115"/>
            <a:ext cx="1779369" cy="67962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0207" y="779464"/>
            <a:ext cx="3056592" cy="2300253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830956" y="2079272"/>
            <a:ext cx="799637" cy="43864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658088" y="4951518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628509" y="4984062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882789" y="5149226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832296" y="4144348"/>
            <a:ext cx="7593438" cy="2126683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0357" y="4155924"/>
            <a:ext cx="768024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</a:rPr>
              <a:t>Standaardmodel</a:t>
            </a:r>
            <a:r>
              <a:rPr lang="en-US" sz="3200" dirty="0" smtClean="0">
                <a:solidFill>
                  <a:srgbClr val="FF6600"/>
                </a:solidFill>
              </a:rPr>
              <a:t>: 3 </a:t>
            </a:r>
            <a:r>
              <a:rPr lang="en-US" sz="3200" dirty="0" err="1" smtClean="0">
                <a:solidFill>
                  <a:srgbClr val="FF6600"/>
                </a:solidFill>
              </a:rPr>
              <a:t>identieke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generaties</a:t>
            </a:r>
            <a:endParaRPr lang="en-US" sz="3200" dirty="0" smtClean="0">
              <a:solidFill>
                <a:srgbClr val="FF6600"/>
              </a:solidFill>
            </a:endParaRPr>
          </a:p>
          <a:p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 </a:t>
            </a:r>
            <a:r>
              <a:rPr lang="en-US" sz="3200" dirty="0" err="1" smtClean="0">
                <a:solidFill>
                  <a:srgbClr val="FF6600"/>
                </a:solidFill>
              </a:rPr>
              <a:t>Wellicht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toch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niet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identiek</a:t>
            </a:r>
            <a:r>
              <a:rPr lang="en-US" sz="3200" dirty="0" smtClean="0">
                <a:solidFill>
                  <a:srgbClr val="FF6600"/>
                </a:solidFill>
              </a:rPr>
              <a:t>?</a:t>
            </a:r>
          </a:p>
          <a:p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 </a:t>
            </a:r>
            <a:r>
              <a:rPr lang="en-US" sz="3200" dirty="0" err="1" smtClean="0">
                <a:solidFill>
                  <a:srgbClr val="FF6600"/>
                </a:solidFill>
              </a:rPr>
              <a:t>Mogelijk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interessante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consequenties</a:t>
            </a:r>
            <a:r>
              <a:rPr lang="en-US" sz="3200" dirty="0" smtClean="0">
                <a:solidFill>
                  <a:srgbClr val="FF6600"/>
                </a:solidFill>
              </a:rPr>
              <a:t>:</a:t>
            </a:r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 smtClean="0">
                <a:solidFill>
                  <a:srgbClr val="FF6600"/>
                </a:solidFill>
              </a:rPr>
              <a:t>     </a:t>
            </a:r>
            <a:r>
              <a:rPr lang="en-US" sz="3200" dirty="0" err="1" smtClean="0">
                <a:solidFill>
                  <a:srgbClr val="FF6600"/>
                </a:solidFill>
              </a:rPr>
              <a:t>bv</a:t>
            </a:r>
            <a:r>
              <a:rPr lang="en-US" sz="3200" dirty="0" smtClean="0">
                <a:solidFill>
                  <a:srgbClr val="FF6600"/>
                </a:solidFill>
              </a:rPr>
              <a:t>: Z’ </a:t>
            </a:r>
            <a:r>
              <a:rPr lang="en-US" sz="3200" dirty="0" err="1" smtClean="0">
                <a:solidFill>
                  <a:srgbClr val="FF6600"/>
                </a:solidFill>
              </a:rPr>
              <a:t>bosonen</a:t>
            </a:r>
            <a:r>
              <a:rPr lang="en-US" sz="3200" dirty="0" smtClean="0">
                <a:solidFill>
                  <a:srgbClr val="FF6600"/>
                </a:solidFill>
              </a:rPr>
              <a:t> of </a:t>
            </a:r>
            <a:r>
              <a:rPr lang="en-US" sz="3200" dirty="0" err="1" smtClean="0">
                <a:solidFill>
                  <a:srgbClr val="FF6600"/>
                </a:solidFill>
              </a:rPr>
              <a:t>Leptoquarks</a:t>
            </a:r>
            <a:r>
              <a:rPr lang="en-US" sz="3200" dirty="0" smtClean="0">
                <a:solidFill>
                  <a:srgbClr val="FF6600"/>
                </a:solidFill>
              </a:rPr>
              <a:t>??</a:t>
            </a: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65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145</a:t>
            </a:fld>
            <a:endParaRPr lang="en-US"/>
          </a:p>
        </p:txBody>
      </p:sp>
      <p:pic>
        <p:nvPicPr>
          <p:cNvPr id="5" name="Picture 4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622" y="2"/>
            <a:ext cx="9559627" cy="685799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3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) “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Verboden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”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gebeurtenissen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0267" y="5340008"/>
            <a:ext cx="2337519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err="1" smtClean="0">
                <a:solidFill>
                  <a:srgbClr val="D4F6FF"/>
                </a:solidFill>
              </a:rPr>
              <a:t>B</a:t>
            </a:r>
            <a:r>
              <a:rPr lang="en-US" sz="4600" i="1" dirty="0" err="1" smtClean="0">
                <a:solidFill>
                  <a:srgbClr val="D4F6FF"/>
                </a:solidFill>
                <a:sym typeface="Wingdings"/>
              </a:rPr>
              <a:t>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err="1" smtClean="0">
                <a:solidFill>
                  <a:srgbClr val="D4F6FF"/>
                </a:solidFill>
              </a:rPr>
              <a:t>+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-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096" y="1989882"/>
            <a:ext cx="927370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+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200" y="4107439"/>
            <a:ext cx="784119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-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pic>
        <p:nvPicPr>
          <p:cNvPr id="10" name="Picture 9" descr="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7" y="4386548"/>
            <a:ext cx="3235163" cy="2124243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FF"/>
            </a:solidFill>
          </a:ln>
        </p:spPr>
      </p:pic>
      <p:grpSp>
        <p:nvGrpSpPr>
          <p:cNvPr id="15" name="Group 14"/>
          <p:cNvGrpSpPr/>
          <p:nvPr/>
        </p:nvGrpSpPr>
        <p:grpSpPr>
          <a:xfrm flipH="1" flipV="1">
            <a:off x="4852737" y="572190"/>
            <a:ext cx="4135622" cy="2034652"/>
            <a:chOff x="3654360" y="3771996"/>
            <a:chExt cx="5349940" cy="2642194"/>
          </a:xfrm>
        </p:grpSpPr>
        <p:pic>
          <p:nvPicPr>
            <p:cNvPr id="14" name="Picture 13" descr="Bs2MuMu2013v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0" b="10213"/>
            <a:stretch/>
          </p:blipFill>
          <p:spPr>
            <a:xfrm>
              <a:off x="3654360" y="3771996"/>
              <a:ext cx="5349940" cy="264219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237502" y="3835556"/>
              <a:ext cx="1205161" cy="31099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7366000" y="3181684"/>
            <a:ext cx="828842" cy="60157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866105" y="2593474"/>
            <a:ext cx="2753895" cy="1189789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16" idx="5"/>
          </p:cNvCxnSpPr>
          <p:nvPr/>
        </p:nvCxnSpPr>
        <p:spPr bwMode="auto">
          <a:xfrm flipH="1">
            <a:off x="8073461" y="2593474"/>
            <a:ext cx="896750" cy="110169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69212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4" y="260648"/>
            <a:ext cx="4308058" cy="4572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“Verboden” vervallen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" y="764704"/>
            <a:ext cx="4390256" cy="2078357"/>
          </a:xfrm>
        </p:spPr>
        <p:txBody>
          <a:bodyPr/>
          <a:lstStyle/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s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Iets minder dan verwacht?</a:t>
            </a:r>
            <a:endParaRPr lang="nl-NL" sz="1800" dirty="0" smtClean="0">
              <a:solidFill>
                <a:schemeClr val="bg1"/>
              </a:solidFill>
            </a:endParaRPr>
          </a:p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d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Iets meer dan verwacht?</a:t>
            </a:r>
            <a:endParaRPr lang="nl-NL" sz="1800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B6"/>
              </a:clrFrom>
              <a:clrTo>
                <a:srgbClr val="FFFFB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841" y="116632"/>
            <a:ext cx="5009985" cy="2895555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6084168" y="4206896"/>
            <a:ext cx="2808263" cy="1598368"/>
            <a:chOff x="155371" y="4910367"/>
            <a:chExt cx="2808263" cy="1598368"/>
          </a:xfrm>
        </p:grpSpPr>
        <p:pic>
          <p:nvPicPr>
            <p:cNvPr id="7" name="Zprime.pdf"/>
            <p:cNvPicPr/>
            <p:nvPr/>
          </p:nvPicPr>
          <p:blipFill>
            <a:blip r:embed="rId3">
              <a:extLst/>
            </a:blip>
            <a:srcRect l="31581" t="13425" r="28816" b="70636"/>
            <a:stretch>
              <a:fillRect/>
            </a:stretch>
          </p:blipFill>
          <p:spPr>
            <a:xfrm>
              <a:off x="155371" y="4910367"/>
              <a:ext cx="2808263" cy="159836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3366FF"/>
              </a:solidFill>
              <a:miter lim="400000"/>
            </a:ln>
          </p:spPr>
        </p:pic>
        <p:sp>
          <p:nvSpPr>
            <p:cNvPr id="8" name="Shape 396"/>
            <p:cNvSpPr/>
            <p:nvPr/>
          </p:nvSpPr>
          <p:spPr>
            <a:xfrm>
              <a:off x="1383429" y="5152637"/>
              <a:ext cx="524275" cy="508611"/>
            </a:xfrm>
            <a:prstGeom prst="pentagon">
              <a:avLst/>
            </a:prstGeom>
            <a:solidFill>
              <a:srgbClr val="70BF41"/>
            </a:solidFill>
            <a:ln w="25400">
              <a:solidFill>
                <a:srgbClr val="3366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 sz="2400">
                  <a:solidFill>
                    <a:srgbClr val="EC5D57"/>
                  </a:solidFill>
                </a:defRPr>
              </a:pPr>
              <a:r>
                <a:rPr lang="en-US" sz="2400" b="1" dirty="0" smtClean="0">
                  <a:solidFill>
                    <a:srgbClr val="FF0000"/>
                  </a:solidFill>
                  <a:latin typeface="Verdana"/>
                </a:rPr>
                <a:t>Z’</a:t>
              </a:r>
              <a:endParaRPr sz="2400" b="1" dirty="0">
                <a:solidFill>
                  <a:srgbClr val="FF0000"/>
                </a:solidFill>
                <a:latin typeface="Verdan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3573016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</a:rPr>
              <a:t>A possibility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832" y="3501008"/>
            <a:ext cx="575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Verdana"/>
              </a:rPr>
              <a:t>Een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Verdana"/>
              </a:rPr>
              <a:t>spannende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Verdana"/>
              </a:rPr>
              <a:t>mogelijkheid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?</a:t>
            </a:r>
            <a:endParaRPr lang="en-US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7" name="Shape 385"/>
          <p:cNvSpPr/>
          <p:nvPr/>
        </p:nvSpPr>
        <p:spPr>
          <a:xfrm rot="397771">
            <a:off x="6506299" y="2147402"/>
            <a:ext cx="55648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 b="1" i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 b="0" i="0">
                <a:solidFill>
                  <a:srgbClr val="000000"/>
                </a:solidFill>
              </a:defRPr>
            </a:pPr>
            <a:r>
              <a:rPr sz="1800" b="0" i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89734"/>
            <a:ext cx="4043584" cy="36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396"/>
          <p:cNvSpPr/>
          <p:nvPr/>
        </p:nvSpPr>
        <p:spPr>
          <a:xfrm>
            <a:off x="4788024" y="4725144"/>
            <a:ext cx="720080" cy="648072"/>
          </a:xfrm>
          <a:prstGeom prst="pentagon">
            <a:avLst/>
          </a:prstGeom>
          <a:solidFill>
            <a:srgbClr val="70BF4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EC5D57"/>
                </a:solidFill>
              </a:defRPr>
            </a:pPr>
            <a:r>
              <a:rPr lang="en-US" sz="2800" b="1" dirty="0" smtClean="0">
                <a:solidFill>
                  <a:srgbClr val="FF0000"/>
                </a:solidFill>
                <a:latin typeface="Verdana"/>
              </a:rPr>
              <a:t>Z’</a:t>
            </a:r>
            <a:endParaRPr sz="2800" b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4" name="Plus 3"/>
          <p:cNvSpPr/>
          <p:nvPr/>
        </p:nvSpPr>
        <p:spPr bwMode="auto">
          <a:xfrm>
            <a:off x="4211960" y="4890864"/>
            <a:ext cx="360040" cy="41034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32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084168" y="2148224"/>
            <a:ext cx="2808263" cy="1598368"/>
            <a:chOff x="155371" y="4910367"/>
            <a:chExt cx="2808263" cy="1598368"/>
          </a:xfrm>
        </p:grpSpPr>
        <p:pic>
          <p:nvPicPr>
            <p:cNvPr id="7" name="Zprime.pdf"/>
            <p:cNvPicPr/>
            <p:nvPr/>
          </p:nvPicPr>
          <p:blipFill>
            <a:blip r:embed="rId2">
              <a:extLst/>
            </a:blip>
            <a:srcRect l="31581" t="13425" r="28816" b="70636"/>
            <a:stretch>
              <a:fillRect/>
            </a:stretch>
          </p:blipFill>
          <p:spPr>
            <a:xfrm>
              <a:off x="155371" y="4910367"/>
              <a:ext cx="2808263" cy="159836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3366FF"/>
              </a:solidFill>
              <a:miter lim="400000"/>
            </a:ln>
          </p:spPr>
        </p:pic>
        <p:sp>
          <p:nvSpPr>
            <p:cNvPr id="8" name="Shape 396"/>
            <p:cNvSpPr/>
            <p:nvPr/>
          </p:nvSpPr>
          <p:spPr>
            <a:xfrm>
              <a:off x="1383429" y="5152637"/>
              <a:ext cx="524275" cy="508611"/>
            </a:xfrm>
            <a:prstGeom prst="pentagon">
              <a:avLst/>
            </a:prstGeom>
            <a:solidFill>
              <a:srgbClr val="70BF41"/>
            </a:solidFill>
            <a:ln w="25400">
              <a:solidFill>
                <a:srgbClr val="3366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 sz="2400">
                  <a:solidFill>
                    <a:srgbClr val="EC5D57"/>
                  </a:solidFill>
                </a:defRPr>
              </a:pPr>
              <a:r>
                <a:rPr lang="en-US" sz="2400" b="1" dirty="0" smtClean="0">
                  <a:solidFill>
                    <a:srgbClr val="FF0000"/>
                  </a:solidFill>
                  <a:latin typeface="Verdana"/>
                </a:rPr>
                <a:t>Z’</a:t>
              </a:r>
              <a:endParaRPr sz="2400" b="1" dirty="0">
                <a:solidFill>
                  <a:srgbClr val="FF0000"/>
                </a:solidFill>
                <a:latin typeface="Verdan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3573016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</a:rPr>
              <a:t>A possibility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" name="Shape 385"/>
          <p:cNvSpPr/>
          <p:nvPr/>
        </p:nvSpPr>
        <p:spPr>
          <a:xfrm rot="397771">
            <a:off x="6733247" y="2440207"/>
            <a:ext cx="10259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 b="1" i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 b="0" i="0">
                <a:solidFill>
                  <a:srgbClr val="000000"/>
                </a:solidFill>
              </a:defRPr>
            </a:pPr>
            <a:endParaRPr sz="1800" b="0" i="0" dirty="0">
              <a:solidFill>
                <a:srgbClr val="000000"/>
              </a:solidFill>
            </a:endParaRP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062"/>
            <a:ext cx="4043584" cy="36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396"/>
          <p:cNvSpPr/>
          <p:nvPr/>
        </p:nvSpPr>
        <p:spPr>
          <a:xfrm>
            <a:off x="4788024" y="2666472"/>
            <a:ext cx="720080" cy="648072"/>
          </a:xfrm>
          <a:prstGeom prst="pentagon">
            <a:avLst/>
          </a:prstGeom>
          <a:solidFill>
            <a:srgbClr val="70BF4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EC5D57"/>
                </a:solidFill>
              </a:defRPr>
            </a:pPr>
            <a:r>
              <a:rPr lang="en-US" sz="2800" b="1" dirty="0" smtClean="0">
                <a:solidFill>
                  <a:srgbClr val="FF0000"/>
                </a:solidFill>
                <a:latin typeface="Verdana"/>
              </a:rPr>
              <a:t>Z’</a:t>
            </a:r>
            <a:endParaRPr sz="2800" b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4" name="Plus 3"/>
          <p:cNvSpPr/>
          <p:nvPr/>
        </p:nvSpPr>
        <p:spPr bwMode="auto">
          <a:xfrm>
            <a:off x="4211960" y="2832192"/>
            <a:ext cx="360040" cy="41034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We </a:t>
            </a:r>
            <a:r>
              <a:rPr lang="en-US" dirty="0" err="1" smtClean="0">
                <a:solidFill>
                  <a:srgbClr val="FFFFFF"/>
                </a:solidFill>
              </a:rPr>
              <a:t>zijn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relatief</a:t>
            </a:r>
            <a:r>
              <a:rPr lang="en-US" dirty="0" smtClean="0">
                <a:solidFill>
                  <a:srgbClr val="FFFFFF"/>
                </a:solidFill>
              </a:rPr>
              <a:t> pas </a:t>
            </a:r>
            <a:r>
              <a:rPr lang="en-US" dirty="0" err="1" smtClean="0">
                <a:solidFill>
                  <a:srgbClr val="FFFFFF"/>
                </a:solidFill>
              </a:rPr>
              <a:t>kort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bezig</a:t>
            </a:r>
            <a:r>
              <a:rPr lang="en-US" dirty="0" smtClean="0">
                <a:solidFill>
                  <a:srgbClr val="FFFFFF"/>
                </a:solidFill>
              </a:rPr>
              <a:t> met de 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000" y="5561264"/>
            <a:ext cx="840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 quantum </a:t>
            </a:r>
            <a:r>
              <a:rPr lang="en-US" dirty="0" err="1" smtClean="0">
                <a:solidFill>
                  <a:srgbClr val="FFFF00"/>
                </a:solidFill>
              </a:rPr>
              <a:t>zoektocht</a:t>
            </a:r>
            <a:r>
              <a:rPr lang="en-US" dirty="0" smtClean="0">
                <a:solidFill>
                  <a:srgbClr val="FFFF00"/>
                </a:solidFill>
              </a:rPr>
              <a:t> is </a:t>
            </a:r>
            <a:r>
              <a:rPr lang="en-US" dirty="0" err="1" smtClean="0">
                <a:solidFill>
                  <a:srgbClr val="FFFF00"/>
                </a:solidFill>
              </a:rPr>
              <a:t>momenteel</a:t>
            </a:r>
            <a:r>
              <a:rPr lang="en-US" dirty="0" smtClean="0">
                <a:solidFill>
                  <a:srgbClr val="FFFF00"/>
                </a:solidFill>
              </a:rPr>
              <a:t> erg </a:t>
            </a:r>
            <a:r>
              <a:rPr lang="en-US" dirty="0" err="1" smtClean="0">
                <a:solidFill>
                  <a:srgbClr val="FFFF00"/>
                </a:solidFill>
              </a:rPr>
              <a:t>spannend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7960" y="2218715"/>
            <a:ext cx="9110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49518" y="1849746"/>
            <a:ext cx="9110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616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678486" y="4513369"/>
            <a:ext cx="7593438" cy="2126683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 descr="BigB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02" y="172597"/>
            <a:ext cx="5843030" cy="409012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23" name="Picture 22" descr="cp_universe_chronology_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07" y="186043"/>
            <a:ext cx="2868546" cy="407591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939311" y="4642166"/>
            <a:ext cx="717946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Centrale </a:t>
            </a:r>
            <a:r>
              <a:rPr lang="en-US" dirty="0" err="1" smtClean="0">
                <a:solidFill>
                  <a:schemeClr val="bg1"/>
                </a:solidFill>
              </a:rPr>
              <a:t>vraag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komende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jaren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Wat </a:t>
            </a:r>
            <a:r>
              <a:rPr lang="en-US" dirty="0" err="1" smtClean="0">
                <a:solidFill>
                  <a:schemeClr val="bg1"/>
                </a:solidFill>
              </a:rPr>
              <a:t>gebeurde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precies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tijdens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oerknal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zodat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generaties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ontstonden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dirty="0" err="1" smtClean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verdween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4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0" y="4155316"/>
            <a:ext cx="3543199" cy="2702684"/>
            <a:chOff x="2209800" y="2362200"/>
            <a:chExt cx="4033580" cy="35884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2445258"/>
              <a:ext cx="4033580" cy="350538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2209800" y="2362200"/>
              <a:ext cx="2609235" cy="762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>
                <a:spcBef>
                  <a:spcPct val="20000"/>
                </a:spcBef>
                <a:buFontTx/>
                <a:buChar char="•"/>
              </a:pPr>
              <a:endParaRPr lang="nl-NL" sz="12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52946"/>
            <a:ext cx="8686800" cy="457200"/>
          </a:xfrm>
        </p:spPr>
        <p:txBody>
          <a:bodyPr>
            <a:noAutofit/>
          </a:bodyPr>
          <a:lstStyle/>
          <a:p>
            <a:r>
              <a:rPr lang="nl-NL" sz="3400" dirty="0">
                <a:solidFill>
                  <a:srgbClr val="10C7FF"/>
                </a:solidFill>
              </a:rPr>
              <a:t>C</a:t>
            </a:r>
            <a:r>
              <a:rPr lang="nl-NL" sz="3400" dirty="0" smtClean="0">
                <a:solidFill>
                  <a:srgbClr val="10C7FF"/>
                </a:solidFill>
              </a:rPr>
              <a:t>onclusies:</a:t>
            </a:r>
            <a:endParaRPr lang="nl-NL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12" y="869823"/>
            <a:ext cx="8733199" cy="3341552"/>
          </a:xfrm>
        </p:spPr>
        <p:txBody>
          <a:bodyPr/>
          <a:lstStyle/>
          <a:p>
            <a:r>
              <a:rPr lang="nl-NL" sz="2000" b="1" dirty="0" smtClean="0">
                <a:solidFill>
                  <a:srgbClr val="10C7FF"/>
                </a:solidFill>
              </a:rPr>
              <a:t>D</a:t>
            </a:r>
            <a:r>
              <a:rPr lang="nl-NL" sz="2000" b="1" dirty="0">
                <a:solidFill>
                  <a:srgbClr val="10C7FF"/>
                </a:solidFill>
              </a:rPr>
              <a:t>e korte </a:t>
            </a:r>
            <a:r>
              <a:rPr lang="nl-NL" sz="2000" b="1" i="1" dirty="0">
                <a:solidFill>
                  <a:srgbClr val="10C7FF"/>
                </a:solidFill>
              </a:rPr>
              <a:t>eerste run </a:t>
            </a:r>
            <a:r>
              <a:rPr lang="nl-NL" sz="2000" b="1" dirty="0">
                <a:solidFill>
                  <a:srgbClr val="10C7FF"/>
                </a:solidFill>
              </a:rPr>
              <a:t>van de LHC was een enorm succes (</a:t>
            </a:r>
            <a:r>
              <a:rPr lang="nl-NL" sz="2000" b="1" dirty="0" err="1">
                <a:solidFill>
                  <a:srgbClr val="10C7FF"/>
                </a:solidFill>
              </a:rPr>
              <a:t>Higgs</a:t>
            </a:r>
            <a:r>
              <a:rPr lang="nl-NL" sz="2000" b="1" dirty="0">
                <a:solidFill>
                  <a:srgbClr val="10C7FF"/>
                </a:solidFill>
              </a:rPr>
              <a:t>!)</a:t>
            </a:r>
            <a:r>
              <a:rPr lang="nl-NL" sz="2000" dirty="0">
                <a:solidFill>
                  <a:srgbClr val="10C7FF"/>
                </a:solidFill>
                <a:sym typeface="Wingdings"/>
              </a:rPr>
              <a:t/>
            </a:r>
            <a:br>
              <a:rPr lang="nl-NL" sz="2000" dirty="0">
                <a:solidFill>
                  <a:srgbClr val="10C7FF"/>
                </a:solidFill>
                <a:sym typeface="Wingdings"/>
              </a:rPr>
            </a:br>
            <a:endParaRPr lang="nl-NL" sz="1200" b="1" dirty="0" smtClean="0">
              <a:solidFill>
                <a:srgbClr val="10C7FF"/>
              </a:solidFill>
            </a:endParaRPr>
          </a:p>
          <a:p>
            <a:r>
              <a:rPr lang="nl-NL" sz="2000" b="1" dirty="0" smtClean="0">
                <a:solidFill>
                  <a:srgbClr val="10C7FF"/>
                </a:solidFill>
              </a:rPr>
              <a:t>De </a:t>
            </a:r>
            <a:r>
              <a:rPr lang="nl-NL" sz="2000" b="1" i="1" dirty="0" smtClean="0">
                <a:solidFill>
                  <a:srgbClr val="10C7FF"/>
                </a:solidFill>
              </a:rPr>
              <a:t>tweede run </a:t>
            </a:r>
            <a:r>
              <a:rPr lang="nl-NL" sz="2000" b="1" dirty="0" smtClean="0">
                <a:solidFill>
                  <a:srgbClr val="10C7FF"/>
                </a:solidFill>
              </a:rPr>
              <a:t>van de LHC brengt </a:t>
            </a:r>
            <a:r>
              <a:rPr lang="nl-NL" sz="2000" dirty="0" smtClean="0">
                <a:solidFill>
                  <a:srgbClr val="10C7FF"/>
                </a:solidFill>
              </a:rPr>
              <a:t/>
            </a:r>
            <a:br>
              <a:rPr lang="nl-NL" sz="2000" dirty="0" smtClean="0">
                <a:solidFill>
                  <a:srgbClr val="10C7FF"/>
                </a:solidFill>
              </a:rPr>
            </a:br>
            <a:r>
              <a:rPr lang="nl-NL" sz="1000" dirty="0">
                <a:solidFill>
                  <a:srgbClr val="10C7FF"/>
                </a:solidFill>
              </a:rPr>
              <a:t/>
            </a:r>
            <a:br>
              <a:rPr lang="nl-NL" sz="1000" dirty="0">
                <a:solidFill>
                  <a:srgbClr val="10C7FF"/>
                </a:solidFill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Een ontdekkingsreis in ‘werelddeel Higgs’</a:t>
            </a:r>
            <a:br>
              <a:rPr lang="nl-NL" sz="2000" dirty="0" smtClean="0">
                <a:solidFill>
                  <a:srgbClr val="FFEC02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 dat tot nu toe altijd verborgen was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1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1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Schuift grens onderzoek onder extreme afstand &amp; energie verder op.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Ruimte voor talloze verrassende ontdekkingen </a:t>
            </a: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/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1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1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Een divers &amp; uitdagend wetenschappelijk programma op het gebied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van </a:t>
            </a:r>
            <a:r>
              <a:rPr lang="nl-NL" sz="2000" dirty="0" err="1" smtClean="0">
                <a:solidFill>
                  <a:srgbClr val="FFEC02"/>
                </a:solidFill>
                <a:sym typeface="Wingdings"/>
              </a:rPr>
              <a:t>anti-materie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 en het vroege universum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51502" y="6450736"/>
            <a:ext cx="559221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smtClean="0">
                <a:solidFill>
                  <a:schemeClr val="bg1"/>
                </a:solidFill>
                <a:latin typeface="Helvetica Neue Light"/>
                <a:cs typeface="Helvetica Neue Light"/>
              </a:rPr>
              <a:t>30</a:t>
            </a:r>
            <a:endParaRPr lang="nl-NL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b="13583"/>
          <a:stretch/>
        </p:blipFill>
        <p:spPr>
          <a:xfrm flipH="1">
            <a:off x="5536500" y="4457065"/>
            <a:ext cx="3602862" cy="23853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200" y="4283238"/>
            <a:ext cx="1809304" cy="2567633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917890" y="2423138"/>
            <a:ext cx="5555978" cy="707886"/>
          </a:xfrm>
          <a:prstGeom prst="rect">
            <a:avLst/>
          </a:prstGeom>
          <a:solidFill>
            <a:srgbClr val="000090"/>
          </a:solidFill>
          <a:ln>
            <a:solidFill>
              <a:schemeClr val="bg1"/>
            </a:solidFill>
          </a:ln>
          <a:effectLst>
            <a:glow rad="1905000">
              <a:srgbClr val="000090"/>
            </a:glow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Dank </a:t>
            </a:r>
            <a:r>
              <a:rPr lang="en-US" sz="4000" dirty="0" err="1" smtClean="0">
                <a:solidFill>
                  <a:schemeClr val="bg1"/>
                </a:solidFill>
              </a:rPr>
              <a:t>voor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uw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aandacht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16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L3 LEP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75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49" y="154498"/>
            <a:ext cx="4420736" cy="65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029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Toepassingen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414" y="1754793"/>
            <a:ext cx="6601314" cy="3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59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Elementaire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deeltjes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fysica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</a:rPr>
              <a:t>waarom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304800" y="1300163"/>
            <a:ext cx="82200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Vragen die de mensheid al 2000 jaar bezighouden: </a:t>
            </a:r>
          </a:p>
          <a:p>
            <a:pPr lvl="1"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Wat zijn de bouwstenen van de materie ?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Welke krachten werken op deze bouwstenen ?</a:t>
            </a:r>
          </a:p>
          <a:p>
            <a:pPr>
              <a:buFontTx/>
              <a:buNone/>
            </a:pP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1988" name="Picture 7" descr="Democrit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17335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8" descr="newt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8925" y="3810000"/>
            <a:ext cx="1524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0" name="Picture 5" descr="Maxwell"/>
          <p:cNvPicPr>
            <a:picLocks noChangeAspect="1" noChangeArrowheads="1"/>
          </p:cNvPicPr>
          <p:nvPr/>
        </p:nvPicPr>
        <p:blipFill>
          <a:blip r:embed="rId5" cstate="print"/>
          <a:srcRect l="4666" r="2013"/>
          <a:stretch>
            <a:fillRect/>
          </a:stretch>
        </p:blipFill>
        <p:spPr bwMode="auto">
          <a:xfrm>
            <a:off x="4873625" y="3810000"/>
            <a:ext cx="1524000" cy="187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1" name="Picture 21" descr="einste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5475" y="3810000"/>
            <a:ext cx="1444625" cy="185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702186" y="5943600"/>
            <a:ext cx="1338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 err="1"/>
              <a:t>Demokritos</a:t>
            </a:r>
            <a:endParaRPr lang="en-US" sz="1800" dirty="0"/>
          </a:p>
          <a:p>
            <a:pPr algn="ctr">
              <a:buFontTx/>
              <a:buNone/>
            </a:pPr>
            <a:r>
              <a:rPr lang="en-US" sz="1800" i="1" dirty="0" err="1"/>
              <a:t>atoom</a:t>
            </a:r>
            <a:endParaRPr lang="en-US" sz="1800" i="1" dirty="0"/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2967960" y="5943600"/>
            <a:ext cx="11332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Newton</a:t>
            </a:r>
          </a:p>
          <a:p>
            <a:pPr algn="ctr">
              <a:buFontTx/>
              <a:buNone/>
            </a:pPr>
            <a:r>
              <a:rPr lang="en-US" sz="1800" i="1" dirty="0" err="1"/>
              <a:t>krachten</a:t>
            </a:r>
            <a:endParaRPr lang="en-US" sz="1800" i="1" dirty="0"/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4659102" y="5943600"/>
            <a:ext cx="218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Maxwell</a:t>
            </a:r>
          </a:p>
          <a:p>
            <a:pPr algn="ctr">
              <a:buFontTx/>
              <a:buNone/>
            </a:pPr>
            <a:r>
              <a:rPr lang="en-US" sz="1800" i="1" dirty="0" err="1"/>
              <a:t>electromagnetisme</a:t>
            </a:r>
            <a:endParaRPr lang="en-US" sz="1800" i="1" dirty="0"/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7077284" y="5943600"/>
            <a:ext cx="1328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Einstein</a:t>
            </a:r>
          </a:p>
          <a:p>
            <a:pPr algn="ctr">
              <a:buFontTx/>
              <a:buNone/>
            </a:pPr>
            <a:r>
              <a:rPr lang="en-US" sz="1800" i="1" dirty="0"/>
              <a:t>van </a:t>
            </a:r>
            <a:r>
              <a:rPr lang="en-US" sz="1800" i="1" dirty="0" err="1"/>
              <a:t>alles</a:t>
            </a:r>
            <a:r>
              <a:rPr lang="en-US" sz="1800" i="1" dirty="0"/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163" y="5429250"/>
            <a:ext cx="1363399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400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v.Chr</a:t>
            </a: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5600" y="5410200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1687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5387975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1864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0238" y="5360988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6932840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5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Wat</a:t>
            </a:r>
            <a:r>
              <a:rPr lang="en-US" dirty="0">
                <a:solidFill>
                  <a:schemeClr val="bg1"/>
                </a:solidFill>
              </a:rPr>
              <a:t> is het nut van </a:t>
            </a:r>
            <a:r>
              <a:rPr lang="en-US" dirty="0" err="1">
                <a:solidFill>
                  <a:schemeClr val="bg1"/>
                </a:solidFill>
              </a:rPr>
              <a:t>dit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onderzoek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4036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1828800" y="5257800"/>
            <a:ext cx="541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“Oneindig veel toegepast onderzoek aan de kaars zou ons nooit het electrische licht hebben gebracht.”</a:t>
            </a:r>
          </a:p>
        </p:txBody>
      </p:sp>
      <p:pic>
        <p:nvPicPr>
          <p:cNvPr id="44038" name="Picture 6" descr="kaa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9200"/>
            <a:ext cx="815975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11_12_53---Electric-Light-Bulb_we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5029200"/>
            <a:ext cx="104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358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6084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2971800" y="5705475"/>
            <a:ext cx="3657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“Quantum mechanica en begrip van atomen cruciaal voor transitors.”</a:t>
            </a:r>
          </a:p>
        </p:txBody>
      </p:sp>
      <p:pic>
        <p:nvPicPr>
          <p:cNvPr id="9" name="Picture 8" descr="circu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96075" y="3898900"/>
            <a:ext cx="2362200" cy="285273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" name="Picture 9" descr="transisto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733800"/>
            <a:ext cx="1905000" cy="1905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3" name="Picture 12" descr="side7_nucle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5386388"/>
            <a:ext cx="1295400" cy="124301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6089" name="Picture 10" descr="boh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795838"/>
            <a:ext cx="1354138" cy="1909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3733800"/>
            <a:ext cx="696913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2688" y="3886200"/>
            <a:ext cx="696912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404302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813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48133" name="Picture 8" descr="748px-GPS_Satellite_NASA_art-ii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86200"/>
            <a:ext cx="237807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9" descr="tom-tom-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5097463"/>
            <a:ext cx="1752600" cy="160813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8135" name="Picture 10" descr="general-relativity-p30_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827463"/>
            <a:ext cx="1905000" cy="2954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 descr="einstein_clerk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04800" y="4876800"/>
            <a:ext cx="1371600" cy="183991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8137" name="TextBox 5"/>
          <p:cNvSpPr txBox="1">
            <a:spLocks noChangeArrowheads="1"/>
          </p:cNvSpPr>
          <p:nvPr/>
        </p:nvSpPr>
        <p:spPr bwMode="auto">
          <a:xfrm>
            <a:off x="3505200" y="5334000"/>
            <a:ext cx="2590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“Zonder relativiteits-theorie zit de GPS er 10km/dag naast!”</a:t>
            </a:r>
          </a:p>
        </p:txBody>
      </p:sp>
    </p:spTree>
    <p:extLst>
      <p:ext uri="{BB962C8B-B14F-4D97-AF65-F5344CB8AC3E}">
        <p14:creationId xmlns:p14="http://schemas.microsoft.com/office/powerpoint/2010/main" val="1084299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7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8637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667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Heeft nuttige bij-effecten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Medische toepassingen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Internet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Opleiden van onderzoekers voor de maatschappij (Philips, ASML, etc, etc)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751388"/>
            <a:ext cx="1981200" cy="19812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8" name="Picture 7" descr="timbernersl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9013" y="4800600"/>
            <a:ext cx="2794000" cy="18796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Picture 5" descr="proposa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2700" y="4191000"/>
            <a:ext cx="1890713" cy="254635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86376" name="TextBox 10"/>
          <p:cNvSpPr txBox="1">
            <a:spLocks noChangeArrowheads="1"/>
          </p:cNvSpPr>
          <p:nvPr/>
        </p:nvSpPr>
        <p:spPr bwMode="auto">
          <a:xfrm>
            <a:off x="609600" y="6324600"/>
            <a:ext cx="987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PET scan</a:t>
            </a:r>
            <a:endParaRPr lang="en-US" i="1"/>
          </a:p>
        </p:txBody>
      </p:sp>
      <p:sp>
        <p:nvSpPr>
          <p:cNvPr id="186377" name="TextBox 10"/>
          <p:cNvSpPr txBox="1">
            <a:spLocks noChangeArrowheads="1"/>
          </p:cNvSpPr>
          <p:nvPr/>
        </p:nvSpPr>
        <p:spPr bwMode="auto">
          <a:xfrm>
            <a:off x="4419600" y="6324600"/>
            <a:ext cx="627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www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028898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419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88420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828800"/>
            <a:ext cx="7696200" cy="152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Veel mensen zijn gewoonweg nieuwsgierig</a:t>
            </a:r>
          </a:p>
          <a:p>
            <a:r>
              <a:rPr lang="en-US" sz="2400">
                <a:solidFill>
                  <a:schemeClr val="bg1"/>
                </a:solidFill>
              </a:rPr>
              <a:t>Hoort bij de mens </a:t>
            </a:r>
          </a:p>
          <a:p>
            <a:pPr lvl="1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wat is het nut van kunst? religie?</a:t>
            </a:r>
          </a:p>
          <a:p>
            <a:pPr lvl="1"/>
            <a:endParaRPr lang="en-US" sz="240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188421" name="Picture 6" descr="venus_stat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059238"/>
            <a:ext cx="1704975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2" name="Picture 7" descr="rembrandt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062413"/>
            <a:ext cx="1906588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3" name="Picture 6" descr="milkyway_h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38600"/>
            <a:ext cx="18176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399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2228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9812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Duur</a:t>
            </a:r>
            <a:r>
              <a:rPr lang="en-US" sz="2400" dirty="0">
                <a:solidFill>
                  <a:schemeClr val="bg1"/>
                </a:solidFill>
              </a:rPr>
              <a:t>??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Totale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 LHC:     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6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miljard</a:t>
            </a:r>
            <a:endParaRPr lang="en-US" sz="2200" dirty="0">
              <a:solidFill>
                <a:schemeClr val="bg1"/>
              </a:solidFill>
              <a:ea typeface="ＭＳ Ｐゴシック" charset="-128"/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voor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NL: 50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miljoen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/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jaar</a:t>
            </a:r>
            <a:endParaRPr lang="en-US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2229" name="Content Placeholder 3"/>
          <p:cNvSpPr txBox="1">
            <a:spLocks/>
          </p:cNvSpPr>
          <p:nvPr/>
        </p:nvSpPr>
        <p:spPr bwMode="auto">
          <a:xfrm>
            <a:off x="609600" y="3505200"/>
            <a:ext cx="754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spcBef>
                <a:spcPct val="50000"/>
              </a:spcBef>
              <a:buFontTx/>
              <a:buChar char="–"/>
            </a:pPr>
            <a:r>
              <a:rPr lang="en-US" sz="2200"/>
              <a:t>Ter vergelijk, zie begroting Ministerie v. OCW:</a:t>
            </a:r>
            <a:endParaRPr lang="en-US" sz="2000"/>
          </a:p>
        </p:txBody>
      </p:sp>
      <p:graphicFrame>
        <p:nvGraphicFramePr>
          <p:cNvPr id="18470" name="Group 38"/>
          <p:cNvGraphicFramePr>
            <a:graphicFrameLocks noGrp="1"/>
          </p:cNvGraphicFramePr>
          <p:nvPr/>
        </p:nvGraphicFramePr>
        <p:xfrm>
          <a:off x="4114800" y="3978275"/>
          <a:ext cx="2841625" cy="2880360"/>
        </p:xfrm>
        <a:graphic>
          <a:graphicData uri="http://schemas.openxmlformats.org/drawingml/2006/table">
            <a:tbl>
              <a:tblPr/>
              <a:tblGrid>
                <a:gridCol w="1677988"/>
                <a:gridCol w="116363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Cern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31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ESA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Genomics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36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Kon. Bibliotheek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45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TNO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192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Stichting AAP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Monumentenzorg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70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Film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20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Archeologie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2262" name="Picture 28" descr="bild_gel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724400"/>
            <a:ext cx="2667000" cy="20002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</p:pic>
      <p:sp>
        <p:nvSpPr>
          <p:cNvPr id="52263" name="TextBox 7"/>
          <p:cNvSpPr txBox="1">
            <a:spLocks noChangeArrowheads="1"/>
          </p:cNvSpPr>
          <p:nvPr/>
        </p:nvSpPr>
        <p:spPr bwMode="auto">
          <a:xfrm>
            <a:off x="7021513" y="6519863"/>
            <a:ext cx="2046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>
                <a:latin typeface="Times New Roman" charset="0"/>
                <a:ea typeface="Times New Roman" charset="0"/>
                <a:cs typeface="Times New Roman" charset="0"/>
              </a:rPr>
              <a:t>(Topsport: 28 miljoen)</a:t>
            </a:r>
          </a:p>
        </p:txBody>
      </p:sp>
    </p:spTree>
    <p:extLst>
      <p:ext uri="{BB962C8B-B14F-4D97-AF65-F5344CB8AC3E}">
        <p14:creationId xmlns:p14="http://schemas.microsoft.com/office/powerpoint/2010/main" val="1648209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eterVanStraaten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041399"/>
            <a:ext cx="66929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78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Het L3 LEP Experiment</a:t>
            </a:r>
            <a:endParaRPr lang="en-US" i="1" dirty="0"/>
          </a:p>
        </p:txBody>
      </p:sp>
      <p:pic>
        <p:nvPicPr>
          <p:cNvPr id="24581" name="Picture 3" descr="l3+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463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025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chemeClr val="bg1"/>
                </a:solidFill>
              </a:rPr>
              <a:t>Alle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mogelijke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materie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ontstaat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213360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380779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chemeClr val="bg1"/>
                </a:solidFill>
              </a:rPr>
              <a:t>Alle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mogelijke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materie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ontstaat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00" y="22225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2690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94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Verdana" pitchFamily="-105" charset="0"/>
              </a:rPr>
              <a:t>A</a:t>
            </a:r>
            <a:r>
              <a:rPr lang="nl-NL" sz="2400" dirty="0" smtClean="0">
                <a:solidFill>
                  <a:schemeClr val="bg1"/>
                </a:solidFill>
                <a:latin typeface="Verdana" pitchFamily="-105" charset="0"/>
              </a:rPr>
              <a:t>stronomie</a:t>
            </a:r>
            <a:endParaRPr lang="nl-NL" sz="2400" dirty="0">
              <a:solidFill>
                <a:schemeClr val="bg1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chemeClr val="bg1"/>
                </a:solidFill>
                <a:latin typeface="Verdana" pitchFamily="-105" charset="0"/>
              </a:rPr>
              <a:t>Deeltjes-fysica</a:t>
            </a:r>
            <a:endParaRPr lang="nl-NL" sz="2400" dirty="0">
              <a:solidFill>
                <a:schemeClr val="bg1"/>
              </a:solidFill>
              <a:latin typeface="Verdana" pitchFamily="-105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8869" y="1629608"/>
            <a:ext cx="7527234" cy="3591748"/>
          </a:xfrm>
          <a:solidFill>
            <a:schemeClr val="tx1">
              <a:alpha val="60000"/>
            </a:schemeClr>
          </a:solidFill>
          <a:ln w="25400">
            <a:solidFill>
              <a:srgbClr val="0000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200" u="sng" dirty="0" err="1" smtClean="0">
                <a:solidFill>
                  <a:schemeClr val="bg1"/>
                </a:solidFill>
              </a:rPr>
              <a:t>Deel</a:t>
            </a:r>
            <a:r>
              <a:rPr lang="en-US" sz="2200" u="sng" dirty="0" smtClean="0">
                <a:solidFill>
                  <a:schemeClr val="bg1"/>
                </a:solidFill>
              </a:rPr>
              <a:t> I:</a:t>
            </a:r>
          </a:p>
          <a:p>
            <a:r>
              <a:rPr lang="en-US" sz="2200" dirty="0" err="1" smtClean="0">
                <a:solidFill>
                  <a:schemeClr val="bg1"/>
                </a:solidFill>
              </a:rPr>
              <a:t>Bouwstenen</a:t>
            </a:r>
            <a:r>
              <a:rPr lang="en-US" sz="2200" dirty="0" smtClean="0">
                <a:solidFill>
                  <a:schemeClr val="bg1"/>
                </a:solidFill>
              </a:rPr>
              <a:t> van </a:t>
            </a:r>
            <a:r>
              <a:rPr lang="en-US" sz="2200" dirty="0" err="1" smtClean="0">
                <a:solidFill>
                  <a:schemeClr val="bg1"/>
                </a:solidFill>
              </a:rPr>
              <a:t>materie</a:t>
            </a:r>
            <a:r>
              <a:rPr lang="en-US" sz="2200" dirty="0" smtClean="0">
                <a:solidFill>
                  <a:schemeClr val="bg1"/>
                </a:solidFill>
              </a:rPr>
              <a:t>: “3”</a:t>
            </a:r>
          </a:p>
          <a:p>
            <a:r>
              <a:rPr lang="en-US" sz="2200" dirty="0" err="1" smtClean="0">
                <a:solidFill>
                  <a:schemeClr val="bg1"/>
                </a:solidFill>
              </a:rPr>
              <a:t>Antimaterie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de </a:t>
            </a:r>
            <a:r>
              <a:rPr lang="en-US" sz="2200" dirty="0" err="1" smtClean="0">
                <a:solidFill>
                  <a:schemeClr val="bg1"/>
                </a:solidFill>
              </a:rPr>
              <a:t>Oerknal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Het </a:t>
            </a:r>
            <a:r>
              <a:rPr lang="en-US" sz="2200" dirty="0" err="1" smtClean="0">
                <a:solidFill>
                  <a:schemeClr val="bg1"/>
                </a:solidFill>
              </a:rPr>
              <a:t>Standaardmodel</a:t>
            </a:r>
            <a:r>
              <a:rPr lang="en-US" sz="2200" dirty="0" smtClean="0">
                <a:solidFill>
                  <a:schemeClr val="bg1"/>
                </a:solidFill>
              </a:rPr>
              <a:t> van </a:t>
            </a:r>
            <a:r>
              <a:rPr lang="en-US" sz="2200" dirty="0" err="1" smtClean="0">
                <a:solidFill>
                  <a:schemeClr val="bg1"/>
                </a:solidFill>
              </a:rPr>
              <a:t>deeltjes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krachten</a:t>
            </a:r>
            <a:endParaRPr lang="en-US" sz="2200" dirty="0" smtClean="0">
              <a:solidFill>
                <a:schemeClr val="bg1"/>
              </a:solidFill>
            </a:endParaRPr>
          </a:p>
          <a:p>
            <a:endParaRPr lang="en-US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u="sng" dirty="0" err="1" smtClean="0">
                <a:solidFill>
                  <a:schemeClr val="bg1"/>
                </a:solidFill>
              </a:rPr>
              <a:t>Deel</a:t>
            </a:r>
            <a:r>
              <a:rPr lang="en-US" sz="2200" u="sng" dirty="0" smtClean="0">
                <a:solidFill>
                  <a:schemeClr val="bg1"/>
                </a:solidFill>
              </a:rPr>
              <a:t> II: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De LHC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de </a:t>
            </a:r>
            <a:r>
              <a:rPr lang="en-US" sz="2200" dirty="0" err="1" smtClean="0">
                <a:solidFill>
                  <a:schemeClr val="bg1"/>
                </a:solidFill>
              </a:rPr>
              <a:t>ontdekking</a:t>
            </a:r>
            <a:r>
              <a:rPr lang="en-US" sz="2200" dirty="0" smtClean="0">
                <a:solidFill>
                  <a:schemeClr val="bg1"/>
                </a:solidFill>
              </a:rPr>
              <a:t> van het Higgs </a:t>
            </a:r>
            <a:r>
              <a:rPr lang="en-US" sz="2200" dirty="0" err="1" smtClean="0">
                <a:solidFill>
                  <a:schemeClr val="bg1"/>
                </a:solidFill>
              </a:rPr>
              <a:t>deeltje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err="1" smtClean="0">
                <a:solidFill>
                  <a:schemeClr val="bg1"/>
                </a:solidFill>
              </a:rPr>
              <a:t>Verdwenen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antimaterie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de Higgs </a:t>
            </a:r>
            <a:r>
              <a:rPr lang="en-US" sz="2200" dirty="0" err="1" smtClean="0">
                <a:solidFill>
                  <a:schemeClr val="bg1"/>
                </a:solidFill>
              </a:rPr>
              <a:t>connectie</a:t>
            </a:r>
            <a:r>
              <a:rPr lang="en-US" sz="2200" dirty="0" smtClean="0">
                <a:solidFill>
                  <a:schemeClr val="bg1"/>
                </a:solidFill>
              </a:rPr>
              <a:t>: “3”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Open </a:t>
            </a:r>
            <a:r>
              <a:rPr lang="en-US" sz="2200" dirty="0" err="1" smtClean="0">
                <a:solidFill>
                  <a:schemeClr val="bg1"/>
                </a:solidFill>
              </a:rPr>
              <a:t>vragen</a:t>
            </a:r>
            <a:r>
              <a:rPr lang="en-US" sz="2200" dirty="0" smtClean="0">
                <a:solidFill>
                  <a:schemeClr val="bg1"/>
                </a:solidFill>
              </a:rPr>
              <a:t>: </a:t>
            </a:r>
            <a:r>
              <a:rPr lang="en-US" sz="2200" dirty="0" err="1" smtClean="0">
                <a:solidFill>
                  <a:schemeClr val="bg1"/>
                </a:solidFill>
              </a:rPr>
              <a:t>speuren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naar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nieuwe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deeltjes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krachten</a:t>
            </a:r>
            <a:endParaRPr lang="en-US" sz="18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70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4500563" y="1019175"/>
            <a:ext cx="4697412" cy="5588000"/>
            <a:chOff x="2835" y="642"/>
            <a:chExt cx="2959" cy="3520"/>
          </a:xfrm>
        </p:grpSpPr>
        <p:pic>
          <p:nvPicPr>
            <p:cNvPr id="846910" name="Picture 6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35" y="683"/>
              <a:ext cx="2903" cy="329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846911" name="Text Box 63"/>
            <p:cNvSpPr txBox="1">
              <a:spLocks noChangeArrowheads="1"/>
            </p:cNvSpPr>
            <p:nvPr/>
          </p:nvSpPr>
          <p:spPr bwMode="auto">
            <a:xfrm>
              <a:off x="4681" y="719"/>
              <a:ext cx="966" cy="50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600">
                  <a:solidFill>
                    <a:schemeClr val="tx1"/>
                  </a:solidFill>
                </a:rPr>
                <a:t>LEP</a:t>
              </a:r>
              <a:endParaRPr lang="en-US" sz="6600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846912" name="Text Box 64"/>
            <p:cNvSpPr txBox="1">
              <a:spLocks noChangeArrowheads="1"/>
            </p:cNvSpPr>
            <p:nvPr/>
          </p:nvSpPr>
          <p:spPr bwMode="auto">
            <a:xfrm>
              <a:off x="4649" y="1933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FF"/>
                  </a:solidFill>
                </a:rPr>
                <a:t>2 neutrino’s</a:t>
              </a:r>
              <a:endParaRPr lang="en-US" sz="2400">
                <a:solidFill>
                  <a:srgbClr val="66FFFF"/>
                </a:solidFill>
                <a:sym typeface="Symbol" pitchFamily="18" charset="2"/>
              </a:endParaRPr>
            </a:p>
          </p:txBody>
        </p:sp>
        <p:sp>
          <p:nvSpPr>
            <p:cNvPr id="846913" name="Text Box 65"/>
            <p:cNvSpPr txBox="1">
              <a:spLocks noChangeArrowheads="1"/>
            </p:cNvSpPr>
            <p:nvPr/>
          </p:nvSpPr>
          <p:spPr bwMode="auto">
            <a:xfrm>
              <a:off x="4649" y="1661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FFFF00"/>
                  </a:solidFill>
                </a:rPr>
                <a:t>3 neutrino’s</a:t>
              </a:r>
              <a:endParaRPr lang="en-US" sz="240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846914" name="Text Box 66"/>
            <p:cNvSpPr txBox="1">
              <a:spLocks noChangeArrowheads="1"/>
            </p:cNvSpPr>
            <p:nvPr/>
          </p:nvSpPr>
          <p:spPr bwMode="auto">
            <a:xfrm>
              <a:off x="4649" y="1389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33"/>
                  </a:solidFill>
                </a:rPr>
                <a:t>4 neutrino’s</a:t>
              </a:r>
              <a:endParaRPr lang="en-US" sz="2400">
                <a:solidFill>
                  <a:srgbClr val="66FF33"/>
                </a:solidFill>
                <a:sym typeface="Symbol" pitchFamily="18" charset="2"/>
              </a:endParaRPr>
            </a:p>
          </p:txBody>
        </p:sp>
        <p:grpSp>
          <p:nvGrpSpPr>
            <p:cNvPr id="15" name="Group 67"/>
            <p:cNvGrpSpPr>
              <a:grpSpLocks/>
            </p:cNvGrpSpPr>
            <p:nvPr/>
          </p:nvGrpSpPr>
          <p:grpSpPr bwMode="auto">
            <a:xfrm>
              <a:off x="3288" y="3339"/>
              <a:ext cx="1043" cy="318"/>
              <a:chOff x="3107" y="650"/>
              <a:chExt cx="1043" cy="318"/>
            </a:xfrm>
          </p:grpSpPr>
          <p:grpSp>
            <p:nvGrpSpPr>
              <p:cNvPr id="16" name="Group 68"/>
              <p:cNvGrpSpPr>
                <a:grpSpLocks/>
              </p:cNvGrpSpPr>
              <p:nvPr/>
            </p:nvGrpSpPr>
            <p:grpSpPr bwMode="auto">
              <a:xfrm>
                <a:off x="3107" y="650"/>
                <a:ext cx="136" cy="318"/>
                <a:chOff x="3107" y="1071"/>
                <a:chExt cx="136" cy="318"/>
              </a:xfrm>
            </p:grpSpPr>
            <p:sp>
              <p:nvSpPr>
                <p:cNvPr id="846917" name="Oval 69"/>
                <p:cNvSpPr>
                  <a:spLocks noChangeArrowheads="1"/>
                </p:cNvSpPr>
                <p:nvPr/>
              </p:nvSpPr>
              <p:spPr bwMode="auto">
                <a:xfrm>
                  <a:off x="3107" y="1162"/>
                  <a:ext cx="136" cy="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846918" name="Line 70"/>
                <p:cNvSpPr>
                  <a:spLocks noChangeShapeType="1"/>
                </p:cNvSpPr>
                <p:nvPr/>
              </p:nvSpPr>
              <p:spPr bwMode="auto">
                <a:xfrm>
                  <a:off x="3175" y="1071"/>
                  <a:ext cx="0" cy="318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846919" name="Text Box 71"/>
              <p:cNvSpPr txBox="1">
                <a:spLocks noChangeArrowheads="1"/>
              </p:cNvSpPr>
              <p:nvPr/>
            </p:nvSpPr>
            <p:spPr bwMode="auto">
              <a:xfrm>
                <a:off x="3243" y="699"/>
                <a:ext cx="907" cy="21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400">
                    <a:solidFill>
                      <a:srgbClr val="FF0000"/>
                    </a:solidFill>
                  </a:rPr>
                  <a:t>metingen</a:t>
                </a:r>
              </a:p>
            </p:txBody>
          </p:sp>
        </p:grpSp>
        <p:sp>
          <p:nvSpPr>
            <p:cNvPr id="846920" name="Text Box 72"/>
            <p:cNvSpPr txBox="1">
              <a:spLocks noChangeArrowheads="1"/>
            </p:cNvSpPr>
            <p:nvPr/>
          </p:nvSpPr>
          <p:spPr bwMode="auto">
            <a:xfrm>
              <a:off x="4105" y="3970"/>
              <a:ext cx="1689" cy="192"/>
            </a:xfrm>
            <a:prstGeom prst="rect">
              <a:avLst/>
            </a:prstGeom>
            <a:solidFill>
              <a:schemeClr val="tx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Botsingsenergie (GeV)</a:t>
              </a:r>
            </a:p>
          </p:txBody>
        </p:sp>
        <p:sp>
          <p:nvSpPr>
            <p:cNvPr id="846921" name="Text Box 73"/>
            <p:cNvSpPr txBox="1">
              <a:spLocks noChangeArrowheads="1"/>
            </p:cNvSpPr>
            <p:nvPr/>
          </p:nvSpPr>
          <p:spPr bwMode="auto">
            <a:xfrm rot="16200000">
              <a:off x="2130" y="1528"/>
              <a:ext cx="19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Het aantal gebeurtenissen</a:t>
              </a:r>
            </a:p>
          </p:txBody>
        </p:sp>
      </p:grpSp>
      <p:sp>
        <p:nvSpPr>
          <p:cNvPr id="76" name="Rectangle 75"/>
          <p:cNvSpPr/>
          <p:nvPr/>
        </p:nvSpPr>
        <p:spPr bwMode="auto">
          <a:xfrm>
            <a:off x="554501" y="2565678"/>
            <a:ext cx="8153773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48862" y="2824835"/>
            <a:ext cx="7785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Waarom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bestaan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er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drie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kopieën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22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Is dit alles wat er is?</a:t>
            </a: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pic>
        <p:nvPicPr>
          <p:cNvPr id="646195" name="Picture 51" descr="Androme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1350" y="1733550"/>
            <a:ext cx="4692650" cy="3144838"/>
          </a:xfrm>
          <a:prstGeom prst="rect">
            <a:avLst/>
          </a:prstGeom>
          <a:noFill/>
        </p:spPr>
      </p:pic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 MeV = 1.8 x 10</a:t>
            </a:r>
            <a:r>
              <a:rPr lang="en-US" sz="2000" i="1" baseline="30000">
                <a:solidFill>
                  <a:schemeClr val="bg1"/>
                </a:solidFill>
              </a:rPr>
              <a:t> -30 -</a:t>
            </a:r>
            <a:r>
              <a:rPr lang="en-US" sz="2000" i="1">
                <a:solidFill>
                  <a:schemeClr val="bg1"/>
                </a:solidFill>
              </a:rPr>
              <a:t>kg</a:t>
            </a:r>
          </a:p>
        </p:txBody>
      </p:sp>
      <p:pic>
        <p:nvPicPr>
          <p:cNvPr id="67" name="Picture 66" descr="anti_matter_joke_poster-r42bcde5a0423417cb123162b65e5c50b_wad_4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579" y="1745227"/>
            <a:ext cx="3093065" cy="30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9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08675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Antimaterie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 en de </a:t>
            </a:r>
            <a:r>
              <a:rPr lang="en-US" sz="4000" dirty="0" err="1" smtClean="0">
                <a:solidFill>
                  <a:schemeClr val="bg1"/>
                </a:solidFill>
              </a:rPr>
              <a:t>Oerknal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7744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7551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4590" name="Picture 14" descr="dir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88" y="2838450"/>
            <a:ext cx="3403600" cy="3268663"/>
          </a:xfrm>
          <a:prstGeom prst="rect">
            <a:avLst/>
          </a:prstGeom>
          <a:noFill/>
        </p:spPr>
      </p:pic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Fysica</a:t>
            </a:r>
            <a:r>
              <a:rPr lang="en-US" dirty="0" smtClean="0"/>
              <a:t> van </a:t>
            </a:r>
            <a:r>
              <a:rPr lang="en-US" dirty="0" err="1" smtClean="0"/>
              <a:t>elementaire</a:t>
            </a:r>
            <a:r>
              <a:rPr lang="en-US" dirty="0" smtClean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82" y="715963"/>
            <a:ext cx="5576888" cy="2225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err="1"/>
              <a:t>Revoluties</a:t>
            </a:r>
            <a:r>
              <a:rPr lang="en-US" sz="2600" dirty="0"/>
              <a:t> begin </a:t>
            </a:r>
            <a:r>
              <a:rPr lang="en-US" sz="2600" dirty="0" err="1"/>
              <a:t>vorige</a:t>
            </a:r>
            <a:r>
              <a:rPr lang="en-US" sz="2600" dirty="0"/>
              <a:t> </a:t>
            </a:r>
            <a:r>
              <a:rPr lang="en-US" sz="2600" dirty="0" err="1"/>
              <a:t>eeuw</a:t>
            </a:r>
            <a:r>
              <a:rPr lang="en-US" sz="26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Quantum </a:t>
            </a:r>
            <a:r>
              <a:rPr lang="en-US" dirty="0" err="1">
                <a:solidFill>
                  <a:srgbClr val="66FFFF"/>
                </a:solidFill>
              </a:rPr>
              <a:t>Mechanica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Paul Dirac: </a:t>
            </a:r>
            <a:r>
              <a:rPr lang="en-US" sz="2600" dirty="0" err="1"/>
              <a:t>relativistische</a:t>
            </a:r>
            <a:r>
              <a:rPr lang="en-US" sz="2600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600" dirty="0" smtClean="0"/>
              <a:t>			  quantum </a:t>
            </a:r>
            <a:r>
              <a:rPr lang="en-US" sz="2600" dirty="0" err="1"/>
              <a:t>theorie</a:t>
            </a:r>
            <a:r>
              <a:rPr lang="en-US" sz="2600" dirty="0"/>
              <a:t>!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724" y="2828312"/>
            <a:ext cx="4238981" cy="4007464"/>
            <a:chOff x="3168" y="624"/>
            <a:chExt cx="2160" cy="1947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54" cy="2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68" y="2352"/>
              <a:ext cx="883" cy="2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AntiDirac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21338" y="814388"/>
            <a:ext cx="3362325" cy="3035300"/>
            <a:chOff x="3142" y="983"/>
            <a:chExt cx="2801" cy="2408"/>
          </a:xfrm>
        </p:grpSpPr>
        <p:sp>
          <p:nvSpPr>
            <p:cNvPr id="664585" name="Rectangle 9"/>
            <p:cNvSpPr>
              <a:spLocks noChangeArrowheads="1"/>
            </p:cNvSpPr>
            <p:nvPr/>
          </p:nvSpPr>
          <p:spPr bwMode="auto">
            <a:xfrm>
              <a:off x="3142" y="983"/>
              <a:ext cx="2801" cy="2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4586" name="Picture 10" descr="dirac_plaq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7" y="1014"/>
              <a:ext cx="2755" cy="2343"/>
            </a:xfrm>
            <a:prstGeom prst="rect">
              <a:avLst/>
            </a:prstGeom>
            <a:noFill/>
          </p:spPr>
        </p:pic>
      </p:grpSp>
      <p:sp>
        <p:nvSpPr>
          <p:cNvPr id="664588" name="Text Box 12"/>
          <p:cNvSpPr txBox="1">
            <a:spLocks noChangeArrowheads="1"/>
          </p:cNvSpPr>
          <p:nvPr/>
        </p:nvSpPr>
        <p:spPr bwMode="auto">
          <a:xfrm>
            <a:off x="5276850" y="4873625"/>
            <a:ext cx="3484247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chemeClr val="bg1"/>
                </a:solidFill>
              </a:rPr>
              <a:t>Voorspelling</a:t>
            </a:r>
            <a:r>
              <a:rPr lang="en-US" sz="2400" u="sng" dirty="0">
                <a:solidFill>
                  <a:schemeClr val="bg1"/>
                </a:solidFill>
              </a:rPr>
              <a:t> Dirac 1928: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Voor</a:t>
            </a:r>
            <a:r>
              <a:rPr lang="en-US" sz="2400" dirty="0">
                <a:solidFill>
                  <a:srgbClr val="66FFFF"/>
                </a:solidFill>
              </a:rPr>
              <a:t> elk </a:t>
            </a:r>
            <a:r>
              <a:rPr lang="en-US" sz="2400" dirty="0" err="1">
                <a:solidFill>
                  <a:srgbClr val="66FFFF"/>
                </a:solidFill>
              </a:rPr>
              <a:t>materie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deeltje</a:t>
            </a:r>
            <a:endParaRPr lang="en-US" sz="2400" dirty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bestaat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antimaterie</a:t>
            </a:r>
            <a:endParaRPr lang="en-US" sz="2400" dirty="0" smtClean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d</a:t>
            </a:r>
            <a:r>
              <a:rPr lang="en-US" sz="2400" dirty="0" err="1" smtClean="0">
                <a:solidFill>
                  <a:srgbClr val="66FFFF"/>
                </a:solidFill>
              </a:rPr>
              <a:t>eeltje</a:t>
            </a:r>
            <a:r>
              <a:rPr lang="en-US" sz="2400" dirty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6008688" y="3879850"/>
            <a:ext cx="25273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</a:rPr>
              <a:t>(Westminster abbey)</a:t>
            </a:r>
          </a:p>
        </p:txBody>
      </p:sp>
      <p:sp>
        <p:nvSpPr>
          <p:cNvPr id="664591" name="AutoShape 15"/>
          <p:cNvSpPr>
            <a:spLocks noChangeArrowheads="1"/>
          </p:cNvSpPr>
          <p:nvPr/>
        </p:nvSpPr>
        <p:spPr bwMode="auto">
          <a:xfrm rot="1022278">
            <a:off x="4395788" y="4549775"/>
            <a:ext cx="841375" cy="485775"/>
          </a:xfrm>
          <a:prstGeom prst="rightArrow">
            <a:avLst>
              <a:gd name="adj1" fmla="val 50000"/>
              <a:gd name="adj2" fmla="val 4330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8701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36571" cy="589643"/>
          </a:xfrm>
        </p:spPr>
        <p:txBody>
          <a:bodyPr/>
          <a:lstStyle/>
          <a:p>
            <a:pPr algn="l"/>
            <a:r>
              <a:rPr lang="en-US" sz="2000" b="0" dirty="0" smtClean="0"/>
              <a:t>1928: Dirac </a:t>
            </a:r>
            <a:r>
              <a:rPr lang="en-US" sz="2000" b="0" dirty="0" err="1" smtClean="0"/>
              <a:t>voorspelt</a:t>
            </a:r>
            <a:r>
              <a:rPr lang="en-US" sz="2000" b="0" dirty="0" smtClean="0"/>
              <a:t> anti-</a:t>
            </a:r>
            <a:r>
              <a:rPr lang="en-US" sz="2000" b="0" dirty="0" err="1" smtClean="0"/>
              <a:t>deeltjes</a:t>
            </a:r>
            <a:endParaRPr lang="en-US" sz="2000" b="0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4747533"/>
            <a:ext cx="4471988" cy="1294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Anderson </a:t>
            </a:r>
            <a:r>
              <a:rPr lang="en-US" sz="2400" dirty="0" err="1"/>
              <a:t>zag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 smtClean="0"/>
              <a:t>elektron</a:t>
            </a:r>
            <a:r>
              <a:rPr lang="en-US" sz="2400" dirty="0" smtClean="0"/>
              <a:t> </a:t>
            </a:r>
            <a:r>
              <a:rPr lang="en-US" sz="2400" dirty="0"/>
              <a:t>met “</a:t>
            </a:r>
            <a:r>
              <a:rPr lang="en-US" sz="2400" dirty="0" err="1"/>
              <a:t>verkeerde</a:t>
            </a:r>
            <a:r>
              <a:rPr lang="en-US" sz="2400" dirty="0"/>
              <a:t>” lading: </a:t>
            </a:r>
            <a:r>
              <a:rPr lang="en-US" sz="2400" dirty="0" err="1"/>
              <a:t>e</a:t>
            </a:r>
            <a:r>
              <a:rPr lang="en-US" sz="2400" baseline="30000" dirty="0"/>
              <a:t>+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66FFFF"/>
                </a:solidFill>
              </a:rPr>
              <a:t>Registratie</a:t>
            </a:r>
            <a:r>
              <a:rPr lang="en-US" sz="2400" dirty="0">
                <a:solidFill>
                  <a:srgbClr val="66FFFF"/>
                </a:solidFill>
              </a:rPr>
              <a:t> in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nevelvat</a:t>
            </a:r>
            <a:endParaRPr lang="en-US" sz="2400" dirty="0">
              <a:solidFill>
                <a:srgbClr val="66FFFF"/>
              </a:solidFill>
            </a:endParaRPr>
          </a:p>
        </p:txBody>
      </p:sp>
      <p:pic>
        <p:nvPicPr>
          <p:cNvPr id="677892" name="Picture 4" descr="ANDERSON"/>
          <p:cNvPicPr>
            <a:picLocks noChangeAspect="1" noChangeArrowheads="1"/>
          </p:cNvPicPr>
          <p:nvPr/>
        </p:nvPicPr>
        <p:blipFill>
          <a:blip r:embed="rId3" cstate="print"/>
          <a:srcRect l="6320" r="1263" b="2197"/>
          <a:stretch>
            <a:fillRect/>
          </a:stretch>
        </p:blipFill>
        <p:spPr bwMode="auto">
          <a:xfrm>
            <a:off x="4027713" y="553599"/>
            <a:ext cx="49085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7893" name="Picture 5" descr="1926_tran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19" y="3775359"/>
            <a:ext cx="3020786" cy="3082641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aul+dirac.b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706" y="567885"/>
            <a:ext cx="3571875" cy="32004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90361" y="-90710"/>
            <a:ext cx="446314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1932: Anderson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ontdekt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anti-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elektron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2732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</p:spTree>
    <p:extLst>
      <p:ext uri="{BB962C8B-B14F-4D97-AF65-F5344CB8AC3E}">
        <p14:creationId xmlns:p14="http://schemas.microsoft.com/office/powerpoint/2010/main" val="1523984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22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6881813" y="0"/>
            <a:ext cx="2286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-104" charset="0"/>
            </a:endParaRPr>
          </a:p>
        </p:txBody>
      </p:sp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5188" y="-39688"/>
            <a:ext cx="3275012" cy="6810376"/>
            <a:chOff x="3730" y="-25"/>
            <a:chExt cx="2063" cy="4290"/>
          </a:xfrm>
        </p:grpSpPr>
        <p:sp>
          <p:nvSpPr>
            <p:cNvPr id="178200" name="Text Box 5"/>
            <p:cNvSpPr txBox="1">
              <a:spLocks noChangeArrowheads="1"/>
            </p:cNvSpPr>
            <p:nvPr/>
          </p:nvSpPr>
          <p:spPr bwMode="auto">
            <a:xfrm>
              <a:off x="3730" y="-25"/>
              <a:ext cx="2006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800" i="1" u="sng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  <a:r>
                <a:rPr lang="nl-NL" sz="3800" u="sng">
                  <a:solidFill>
                    <a:srgbClr val="000000"/>
                  </a:solidFill>
                  <a:latin typeface="Verdana" pitchFamily="-104" charset="0"/>
                </a:rPr>
                <a:t>-materie</a:t>
              </a:r>
            </a:p>
          </p:txBody>
        </p:sp>
        <p:sp>
          <p:nvSpPr>
            <p:cNvPr id="178201" name="Text Box 6"/>
            <p:cNvSpPr txBox="1">
              <a:spLocks noChangeArrowheads="1"/>
            </p:cNvSpPr>
            <p:nvPr/>
          </p:nvSpPr>
          <p:spPr bwMode="auto">
            <a:xfrm>
              <a:off x="4820" y="672"/>
              <a:ext cx="97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202" name="Text Box 7"/>
            <p:cNvSpPr txBox="1">
              <a:spLocks noChangeArrowheads="1"/>
            </p:cNvSpPr>
            <p:nvPr/>
          </p:nvSpPr>
          <p:spPr bwMode="auto">
            <a:xfrm>
              <a:off x="4896" y="2133"/>
              <a:ext cx="82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953" y="2662"/>
              <a:ext cx="705" cy="799"/>
              <a:chOff x="751" y="1688"/>
              <a:chExt cx="705" cy="799"/>
            </a:xfrm>
          </p:grpSpPr>
          <p:sp>
            <p:nvSpPr>
              <p:cNvPr id="178212" name="Oval 9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3" name="Text Box 10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953" y="3498"/>
              <a:ext cx="705" cy="767"/>
              <a:chOff x="751" y="2524"/>
              <a:chExt cx="705" cy="767"/>
            </a:xfrm>
          </p:grpSpPr>
          <p:sp>
            <p:nvSpPr>
              <p:cNvPr id="178210" name="Oval 12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1" name="Text Box 13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954" y="1245"/>
              <a:ext cx="704" cy="764"/>
              <a:chOff x="751" y="3329"/>
              <a:chExt cx="704" cy="764"/>
            </a:xfrm>
          </p:grpSpPr>
          <p:sp>
            <p:nvSpPr>
              <p:cNvPr id="178208" name="Oval 15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09" name="Text Box 16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206" name="Text Box 17"/>
            <p:cNvSpPr txBox="1">
              <a:spLocks noChangeArrowheads="1"/>
            </p:cNvSpPr>
            <p:nvPr/>
          </p:nvSpPr>
          <p:spPr bwMode="auto">
            <a:xfrm>
              <a:off x="4480" y="2832"/>
              <a:ext cx="51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207" name="Text Box 18"/>
            <p:cNvSpPr txBox="1">
              <a:spLocks noChangeArrowheads="1"/>
            </p:cNvSpPr>
            <p:nvPr/>
          </p:nvSpPr>
          <p:spPr bwMode="auto">
            <a:xfrm>
              <a:off x="4320" y="3648"/>
              <a:ext cx="674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down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572000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78182" name="Text Box 22"/>
          <p:cNvSpPr txBox="1">
            <a:spLocks noChangeArrowheads="1"/>
          </p:cNvSpPr>
          <p:nvPr/>
        </p:nvSpPr>
        <p:spPr bwMode="auto">
          <a:xfrm>
            <a:off x="76200" y="-39688"/>
            <a:ext cx="206659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800" u="sng" dirty="0" smtClean="0">
                <a:solidFill>
                  <a:srgbClr val="FFFFFF"/>
                </a:solidFill>
                <a:latin typeface="Verdana" pitchFamily="-104" charset="0"/>
              </a:rPr>
              <a:t>materie</a:t>
            </a:r>
            <a:endParaRPr lang="nl-NL" sz="3800" u="sng" dirty="0">
              <a:solidFill>
                <a:srgbClr val="FFFFFF"/>
              </a:solidFill>
              <a:latin typeface="Verdana" pitchFamily="-104" charset="0"/>
            </a:endParaRP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1458913"/>
            <a:ext cx="2365375" cy="5322887"/>
            <a:chOff x="0" y="919"/>
            <a:chExt cx="1490" cy="3353"/>
          </a:xfrm>
        </p:grpSpPr>
        <p:sp>
          <p:nvSpPr>
            <p:cNvPr id="178185" name="Text Box 24"/>
            <p:cNvSpPr txBox="1">
              <a:spLocks noChangeArrowheads="1"/>
            </p:cNvSpPr>
            <p:nvPr/>
          </p:nvSpPr>
          <p:spPr bwMode="auto">
            <a:xfrm>
              <a:off x="0" y="919"/>
              <a:ext cx="96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dirty="0" err="1" smtClean="0">
                  <a:solidFill>
                    <a:srgbClr val="FFFFFF"/>
                  </a:solidFill>
                  <a:latin typeface="Verdana" pitchFamily="-104" charset="0"/>
                </a:rPr>
                <a:t>electron</a:t>
              </a:r>
              <a:endParaRPr lang="nl-NL" sz="2600" dirty="0">
                <a:solidFill>
                  <a:srgbClr val="FFFFFF"/>
                </a:solidFill>
                <a:latin typeface="Verdana" pitchFamily="-104" charset="0"/>
              </a:endParaRPr>
            </a:p>
          </p:txBody>
        </p:sp>
        <p:sp>
          <p:nvSpPr>
            <p:cNvPr id="178186" name="Text Box 25"/>
            <p:cNvSpPr txBox="1">
              <a:spLocks noChangeArrowheads="1"/>
            </p:cNvSpPr>
            <p:nvPr/>
          </p:nvSpPr>
          <p:spPr bwMode="auto">
            <a:xfrm>
              <a:off x="75" y="2380"/>
              <a:ext cx="82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3" y="2669"/>
              <a:ext cx="705" cy="799"/>
              <a:chOff x="751" y="1688"/>
              <a:chExt cx="705" cy="799"/>
            </a:xfrm>
          </p:grpSpPr>
          <p:sp>
            <p:nvSpPr>
              <p:cNvPr id="178196" name="Oval 27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7" name="Text Box 28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133" y="3505"/>
              <a:ext cx="705" cy="767"/>
              <a:chOff x="751" y="2524"/>
              <a:chExt cx="705" cy="767"/>
            </a:xfrm>
          </p:grpSpPr>
          <p:sp>
            <p:nvSpPr>
              <p:cNvPr id="178194" name="Oval 30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5" name="Text Box 31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34" y="1252"/>
              <a:ext cx="704" cy="764"/>
              <a:chOff x="751" y="3329"/>
              <a:chExt cx="704" cy="764"/>
            </a:xfrm>
          </p:grpSpPr>
          <p:sp>
            <p:nvSpPr>
              <p:cNvPr id="178192" name="Oval 33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3" name="Text Box 34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190" name="Text Box 35"/>
            <p:cNvSpPr txBox="1">
              <a:spLocks noChangeArrowheads="1"/>
            </p:cNvSpPr>
            <p:nvPr/>
          </p:nvSpPr>
          <p:spPr bwMode="auto">
            <a:xfrm>
              <a:off x="816" y="2908"/>
              <a:ext cx="37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191" name="Text Box 36"/>
            <p:cNvSpPr txBox="1">
              <a:spLocks noChangeArrowheads="1"/>
            </p:cNvSpPr>
            <p:nvPr/>
          </p:nvSpPr>
          <p:spPr bwMode="auto">
            <a:xfrm>
              <a:off x="816" y="3744"/>
              <a:ext cx="67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down</a:t>
              </a:r>
            </a:p>
          </p:txBody>
        </p:sp>
      </p:grp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7620000" y="1019175"/>
            <a:ext cx="1533525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600">
              <a:solidFill>
                <a:srgbClr val="000000"/>
              </a:solidFill>
              <a:latin typeface="Verdana" pitchFamily="-10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600">
                <a:solidFill>
                  <a:srgbClr val="000000"/>
                </a:solidFill>
                <a:latin typeface="Verdana" pitchFamily="-104" charset="0"/>
              </a:rPr>
              <a:t>positron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4534" y="4431643"/>
            <a:ext cx="5497168" cy="218521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chemeClr val="bg1"/>
                </a:solidFill>
              </a:rPr>
              <a:t>Energie</a:t>
            </a:r>
            <a:r>
              <a:rPr lang="en-US" sz="3600" b="1" i="1" dirty="0" smtClean="0">
                <a:solidFill>
                  <a:schemeClr val="bg1"/>
                </a:solidFill>
              </a:rPr>
              <a:t> = </a:t>
            </a:r>
          </a:p>
          <a:p>
            <a:r>
              <a:rPr lang="en-US" sz="3600" b="1" i="1" dirty="0" err="1" smtClean="0">
                <a:solidFill>
                  <a:srgbClr val="3366FF"/>
                </a:solidFill>
              </a:rPr>
              <a:t>Materie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</a:rPr>
              <a:t>+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err="1" smtClean="0">
                <a:solidFill>
                  <a:srgbClr val="FF993E"/>
                </a:solidFill>
              </a:rPr>
              <a:t>Antimaterie</a:t>
            </a:r>
            <a:endParaRPr lang="en-US" sz="3600" b="1" i="1" dirty="0" smtClean="0">
              <a:solidFill>
                <a:srgbClr val="FF993E"/>
              </a:solidFill>
            </a:endParaRPr>
          </a:p>
          <a:p>
            <a:r>
              <a:rPr lang="en-US" sz="6400" b="1" i="1" dirty="0" smtClean="0">
                <a:solidFill>
                  <a:srgbClr val="00FFFF"/>
                </a:solidFill>
              </a:rPr>
              <a:t>    </a:t>
            </a:r>
            <a:r>
              <a:rPr lang="en-US" sz="6400" b="1" i="1" dirty="0" smtClean="0">
                <a:solidFill>
                  <a:schemeClr val="bg1"/>
                </a:solidFill>
              </a:rPr>
              <a:t>E=mc</a:t>
            </a:r>
            <a:r>
              <a:rPr lang="en-US" sz="6400" b="1" i="1" baseline="30000" dirty="0" smtClean="0">
                <a:solidFill>
                  <a:schemeClr val="bg1"/>
                </a:solidFill>
              </a:rPr>
              <a:t>2</a:t>
            </a:r>
            <a:endParaRPr lang="en-US" sz="6400" b="1" i="1" baseline="30000" dirty="0">
              <a:solidFill>
                <a:schemeClr val="bg1"/>
              </a:solidFill>
            </a:endParaRPr>
          </a:p>
        </p:txBody>
      </p:sp>
      <p:pic>
        <p:nvPicPr>
          <p:cNvPr id="39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373" y="207085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325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1" grpId="0" animBg="1"/>
      <p:bldP spid="11301" grpId="1" animBg="1"/>
      <p:bldP spid="11301" grpId="2" animBg="1"/>
      <p:bldP spid="11301" grpId="3" animBg="1"/>
      <p:bldP spid="11301" grpId="4" animBg="1"/>
      <p:bldP spid="11301" grpId="5" animBg="1"/>
      <p:bldP spid="11301" grpId="6" animBg="1"/>
      <p:bldP spid="11301" grpId="7" animBg="1"/>
      <p:bldP spid="11301" grpId="8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286116" y="609600"/>
            <a:ext cx="2554287" cy="914400"/>
            <a:chOff x="2341" y="384"/>
            <a:chExt cx="1609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185" y="518"/>
              <a:ext cx="415" cy="404"/>
              <a:chOff x="1330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600" dirty="0">
                <a:solidFill>
                  <a:srgbClr val="FFFFFF"/>
                </a:solidFill>
              </a:rPr>
              <a:t>pure </a:t>
            </a:r>
            <a:r>
              <a:rPr lang="nl-NL" sz="3600" dirty="0" smtClean="0">
                <a:solidFill>
                  <a:srgbClr val="FFFFFF"/>
                </a:solidFill>
              </a:rPr>
              <a:t>energie, licht </a:t>
            </a:r>
            <a:r>
              <a:rPr lang="nl-NL" sz="3600" dirty="0">
                <a:solidFill>
                  <a:srgbClr val="FFFFFF"/>
                </a:solidFill>
              </a:rPr>
              <a:t>(</a:t>
            </a:r>
            <a:r>
              <a:rPr lang="nl-NL" sz="3600" dirty="0">
                <a:solidFill>
                  <a:srgbClr val="FFFFFF"/>
                </a:solidFill>
                <a:sym typeface="Symbol" pitchFamily="18" charset="2"/>
              </a:rPr>
              <a:t></a:t>
            </a:r>
            <a:r>
              <a:rPr lang="nl-NL" sz="3600" dirty="0">
                <a:solidFill>
                  <a:srgbClr val="FFFFFF"/>
                </a:solidFill>
              </a:rPr>
              <a:t>)</a:t>
            </a:r>
            <a:endParaRPr lang="nl-NL" sz="3600" dirty="0">
              <a:solidFill>
                <a:srgbClr val="FFFFFF"/>
              </a:solidFill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>
                <a:solidFill>
                  <a:schemeClr val="bg1"/>
                </a:solidFill>
              </a:rPr>
              <a:t>Creatie: 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  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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932641" y="1476375"/>
            <a:ext cx="39500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Symbol" pitchFamily="-109" charset="2"/>
              <a:buChar char="g"/>
            </a:pPr>
            <a:r>
              <a:rPr lang="nl-NL" sz="3200" dirty="0" smtClean="0">
                <a:solidFill>
                  <a:srgbClr val="FFFFFF"/>
                </a:solidFill>
              </a:rPr>
              <a:t> creëert via </a:t>
            </a:r>
            <a:r>
              <a:rPr lang="nl-NL" sz="3200" dirty="0">
                <a:solidFill>
                  <a:srgbClr val="FFFFFF"/>
                </a:solidFill>
              </a:rPr>
              <a:t>E=mc</a:t>
            </a:r>
            <a:r>
              <a:rPr lang="nl-NL" sz="3200" baseline="30000" dirty="0">
                <a:solidFill>
                  <a:srgbClr val="FFFFFF"/>
                </a:solidFill>
              </a:rPr>
              <a:t>2</a:t>
            </a:r>
            <a:endParaRPr lang="nl-NL" sz="3200" baseline="30000" dirty="0" smtClean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</a:rPr>
              <a:t>Deeltje + antideeltje</a:t>
            </a:r>
            <a:endParaRPr lang="nl-NL" sz="3200" dirty="0">
              <a:solidFill>
                <a:srgbClr val="FFFFFF"/>
              </a:solidFill>
              <a:sym typeface="Symbol" pitchFamily="18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7971066" cy="8405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58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48566E-6 L 0.10833 -0.42182 " pathEditMode="relative" ptsTypes="AA">
                                      <p:cBhvr>
                                        <p:cTn id="9" dur="3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0" y="-4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55915" y="571480"/>
            <a:ext cx="2444750" cy="914400"/>
            <a:chOff x="2241" y="384"/>
            <a:chExt cx="1540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241" y="518"/>
              <a:ext cx="415" cy="404"/>
              <a:chOff x="386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600" dirty="0">
                <a:solidFill>
                  <a:srgbClr val="FFFFFF"/>
                </a:solidFill>
              </a:rPr>
              <a:t>pure </a:t>
            </a:r>
            <a:r>
              <a:rPr lang="nl-NL" sz="3600" dirty="0" smtClean="0">
                <a:solidFill>
                  <a:srgbClr val="FFFFFF"/>
                </a:solidFill>
              </a:rPr>
              <a:t>energie, licht </a:t>
            </a:r>
            <a:r>
              <a:rPr lang="nl-NL" sz="3600" dirty="0">
                <a:solidFill>
                  <a:srgbClr val="FFFFFF"/>
                </a:solidFill>
              </a:rPr>
              <a:t>(</a:t>
            </a:r>
            <a:r>
              <a:rPr lang="nl-NL" sz="3600" dirty="0">
                <a:solidFill>
                  <a:srgbClr val="FFFFFF"/>
                </a:solidFill>
                <a:sym typeface="Symbol" pitchFamily="18" charset="2"/>
              </a:rPr>
              <a:t></a:t>
            </a:r>
            <a:r>
              <a:rPr lang="nl-NL" sz="3600" dirty="0">
                <a:solidFill>
                  <a:srgbClr val="FFFFFF"/>
                </a:solidFill>
              </a:rPr>
              <a:t>)</a:t>
            </a:r>
            <a:endParaRPr lang="nl-NL" sz="3600" dirty="0">
              <a:solidFill>
                <a:srgbClr val="FFFFFF"/>
              </a:solidFill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>
                <a:solidFill>
                  <a:schemeClr val="bg1"/>
                </a:solidFill>
              </a:rPr>
              <a:t>Annihilatie: 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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  </a:t>
            </a:r>
            <a:endParaRPr lang="nl-NL" sz="4800" i="1" baseline="30000" dirty="0" smtClean="0">
              <a:solidFill>
                <a:schemeClr val="bg1"/>
              </a:solidFill>
              <a:sym typeface="Symbol" pitchFamily="18" charset="2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904169" y="1476375"/>
            <a:ext cx="391722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  <a:sym typeface="Symbol" pitchFamily="18" charset="2"/>
              </a:rPr>
              <a:t>Deeltje + antideeltje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</a:rPr>
              <a:t>maken </a:t>
            </a:r>
            <a:r>
              <a:rPr lang="nl-NL" sz="3600" dirty="0" smtClean="0">
                <a:solidFill>
                  <a:srgbClr val="FFFFFF"/>
                </a:solidFill>
                <a:sym typeface="Symbol" pitchFamily="18" charset="2"/>
              </a:rPr>
              <a:t></a:t>
            </a:r>
            <a:r>
              <a:rPr lang="nl-NL" sz="3200" dirty="0" smtClean="0">
                <a:solidFill>
                  <a:srgbClr val="FFFFFF"/>
                </a:solidFill>
                <a:sym typeface="Symbol" pitchFamily="18" charset="2"/>
              </a:rPr>
              <a:t>’s </a:t>
            </a:r>
            <a:r>
              <a:rPr lang="nl-NL" sz="3200" dirty="0" smtClean="0">
                <a:solidFill>
                  <a:srgbClr val="FFFFFF"/>
                </a:solidFill>
              </a:rPr>
              <a:t>via E=mc</a:t>
            </a:r>
            <a:r>
              <a:rPr lang="nl-NL" sz="3200" baseline="30000" dirty="0" smtClean="0">
                <a:solidFill>
                  <a:srgbClr val="FFFFFF"/>
                </a:solidFill>
              </a:rPr>
              <a:t>2</a:t>
            </a:r>
            <a:endParaRPr lang="nl-NL" sz="3200" baseline="30000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33" y="-24"/>
            <a:ext cx="7958487" cy="8588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-5461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811198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2076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0" y="-4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1318 L 0.10833 -0.43501 " pathEditMode="relative" rAng="0" ptsTypes="AA">
                                      <p:cBhvr>
                                        <p:cTn id="20" dur="3000" spd="-100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21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12673E-6 L -0.15955 0.62604 " pathEditMode="relative" rAng="0" ptsTypes="AA">
                                      <p:cBhvr>
                                        <p:cTn id="22" dur="3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3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KUN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Radboud</a:t>
            </a:r>
            <a:r>
              <a:rPr lang="en-US" dirty="0">
                <a:sym typeface="Wingdings"/>
              </a:rPr>
              <a:t> 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03" y="1075765"/>
            <a:ext cx="7303447" cy="485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71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1314450"/>
            <a:ext cx="6604000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777" y="495625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Waterstof</a:t>
            </a:r>
            <a:r>
              <a:rPr lang="en-US" sz="2400" dirty="0" smtClean="0"/>
              <a:t> </a:t>
            </a:r>
            <a:r>
              <a:rPr lang="en-US" sz="2400" dirty="0" err="1" smtClean="0"/>
              <a:t>atoom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77025" y="4970595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D4F6FF"/>
                </a:solidFill>
              </a:rPr>
              <a:t>Antiwaterstof</a:t>
            </a:r>
            <a:r>
              <a:rPr lang="en-US" sz="2400" dirty="0" smtClean="0">
                <a:solidFill>
                  <a:srgbClr val="D4F6FF"/>
                </a:solidFill>
              </a:rPr>
              <a:t> </a:t>
            </a:r>
            <a:r>
              <a:rPr lang="en-US" sz="2400" dirty="0" err="1" smtClean="0">
                <a:solidFill>
                  <a:srgbClr val="D4F6FF"/>
                </a:solidFill>
              </a:rPr>
              <a:t>atoom</a:t>
            </a:r>
            <a:endParaRPr lang="en-US" sz="2400" dirty="0">
              <a:solidFill>
                <a:srgbClr val="D4F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28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ATHENA experiment op 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FFFF"/>
                </a:solidFill>
                <a:latin typeface="+mn-lt"/>
              </a:rPr>
              <a:t>Antimaterie</a:t>
            </a:r>
            <a:r>
              <a:rPr lang="en-US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bestaat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echt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6795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Een wereld van materie en </a:t>
            </a:r>
            <a:r>
              <a:rPr lang="mr-IN" dirty="0" smtClean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Molecuul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50042" y="5904339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1767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5989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Anti-Molecuul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8726" y="57759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Anti-Atoom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814" y="5839549"/>
            <a:ext cx="1639190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2755" y="6267197"/>
            <a:ext cx="352802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Anti-Proton</a:t>
            </a: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/anti-Neutron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5726" y="4168851"/>
            <a:ext cx="168662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Anti-Quark</a:t>
            </a:r>
            <a:endParaRPr lang="en-US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mr-IN" dirty="0" smtClean="0">
                <a:solidFill>
                  <a:srgbClr val="000000"/>
                </a:solidFill>
                <a:cs typeface="Helvetica Neue Light"/>
              </a:rPr>
              <a:t>…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een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wereld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van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antimaterie</a:t>
            </a:r>
            <a:endParaRPr lang="nl-NL" dirty="0">
              <a:solidFill>
                <a:srgbClr val="000000"/>
              </a:solidFill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166055" y="5651595"/>
            <a:ext cx="2507418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Identieke</a:t>
            </a:r>
            <a:endParaRPr lang="en-US" b="1" i="1" dirty="0" smtClean="0">
              <a:solidFill>
                <a:srgbClr val="FFFCCE"/>
              </a:solidFill>
              <a:latin typeface="Tahoma"/>
            </a:endParaRPr>
          </a:p>
          <a:p>
            <a:r>
              <a:rPr lang="en-US" b="1" i="1" dirty="0" smtClean="0">
                <a:solidFill>
                  <a:srgbClr val="FFFCCE"/>
                </a:solidFill>
                <a:latin typeface="Tahoma"/>
              </a:rPr>
              <a:t> anti-</a:t>
            </a:r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wereld</a:t>
            </a:r>
            <a:r>
              <a:rPr lang="en-US" b="1" i="1" dirty="0" smtClean="0">
                <a:solidFill>
                  <a:srgbClr val="FFFCCE"/>
                </a:solidFill>
                <a:latin typeface="Tahoma"/>
              </a:rPr>
              <a:t>!</a:t>
            </a:r>
            <a:endParaRPr lang="en-US" b="1" i="1" dirty="0">
              <a:solidFill>
                <a:srgbClr val="FFFCCE"/>
              </a:solidFill>
              <a:latin typeface="Tahom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04552" y="2445315"/>
            <a:ext cx="1240235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785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Nee, we </a:t>
            </a:r>
            <a:r>
              <a:rPr lang="en-US" dirty="0" err="1">
                <a:solidFill>
                  <a:schemeClr val="bg1"/>
                </a:solidFill>
              </a:rPr>
              <a:t>zouden</a:t>
            </a:r>
            <a:r>
              <a:rPr lang="en-US" dirty="0">
                <a:solidFill>
                  <a:schemeClr val="bg1"/>
                </a:solidFill>
              </a:rPr>
              <a:t> het </a:t>
            </a:r>
            <a:r>
              <a:rPr lang="en-US" dirty="0" err="1">
                <a:solidFill>
                  <a:schemeClr val="bg1"/>
                </a:solidFill>
              </a:rPr>
              <a:t>onmiddelijk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zien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/>
              <a:t>“</a:t>
            </a:r>
            <a:r>
              <a:rPr lang="en-US" sz="2400" dirty="0" err="1"/>
              <a:t>Annihilatie</a:t>
            </a:r>
            <a:r>
              <a:rPr lang="en-US" sz="2400" dirty="0"/>
              <a:t>”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0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99"/>
                </a:solidFill>
              </a:rPr>
              <a:t>Nee!</a:t>
            </a:r>
          </a:p>
        </p:txBody>
      </p:sp>
    </p:spTree>
    <p:extLst>
      <p:ext uri="{BB962C8B-B14F-4D97-AF65-F5344CB8AC3E}">
        <p14:creationId xmlns:p14="http://schemas.microsoft.com/office/powerpoint/2010/main" val="1042320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materie</a:t>
            </a:r>
            <a:r>
              <a:rPr lang="en-US" dirty="0"/>
              <a:t> + anti-</a:t>
            </a:r>
            <a:r>
              <a:rPr lang="en-US" dirty="0" err="1"/>
              <a:t>materie</a:t>
            </a:r>
            <a:r>
              <a:rPr lang="en-US" dirty="0"/>
              <a:t> = Intense gamma </a:t>
            </a:r>
            <a:r>
              <a:rPr lang="en-US" dirty="0" err="1"/>
              <a:t>stralen</a:t>
            </a:r>
            <a:r>
              <a:rPr lang="en-US" dirty="0"/>
              <a:t>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358775" y="6083300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Veronderstelling</a:t>
            </a:r>
            <a:r>
              <a:rPr lang="en-US" dirty="0"/>
              <a:t>: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ontstaat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 smtClean="0"/>
              <a:t>antimaterie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4153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2" name="Freeform 94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3" name="Oval 95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4" name="Oval 96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5" name="Freeform 97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77800" y="3754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1235075" y="37290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1216025" y="37798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Dus</a:t>
            </a:r>
            <a:r>
              <a:rPr lang="en-US" dirty="0">
                <a:solidFill>
                  <a:schemeClr val="bg1"/>
                </a:solidFill>
              </a:rPr>
              <a:t>: “</a:t>
            </a:r>
            <a:r>
              <a:rPr lang="en-US" dirty="0" err="1">
                <a:solidFill>
                  <a:schemeClr val="bg1"/>
                </a:solidFill>
              </a:rPr>
              <a:t>ietsiepietsie</a:t>
            </a:r>
            <a:r>
              <a:rPr lang="en-US" dirty="0">
                <a:solidFill>
                  <a:schemeClr val="bg1"/>
                </a:solidFill>
              </a:rPr>
              <a:t>” </a:t>
            </a:r>
            <a:r>
              <a:rPr lang="en-US" dirty="0" err="1">
                <a:solidFill>
                  <a:schemeClr val="bg1"/>
                </a:solidFill>
              </a:rPr>
              <a:t>meer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antimaterie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r>
                <a:rPr lang="en-US" sz="2400" i="1" dirty="0"/>
                <a:t>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219075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(E=mc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8510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6128 -0.07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5816 0.079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2" grpId="0" animBg="1"/>
      <p:bldP spid="811102" grpId="1" animBg="1"/>
      <p:bldP spid="811103" grpId="0" animBg="1"/>
      <p:bldP spid="811103" grpId="1" animBg="1"/>
      <p:bldP spid="811104" grpId="0" animBg="1"/>
      <p:bldP spid="811104" grpId="1" animBg="1"/>
      <p:bldP spid="811105" grpId="0" animBg="1"/>
      <p:bldP spid="811105" grpId="1" animBg="1"/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25987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7023100" y="1022350"/>
            <a:ext cx="2049463" cy="1565275"/>
            <a:chOff x="4469" y="644"/>
            <a:chExt cx="129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</a:t>
              </a: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143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endParaRPr lang="en-US" sz="2400" i="1" dirty="0"/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527050" y="5459413"/>
            <a:ext cx="8142288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blijft</a:t>
            </a:r>
            <a:r>
              <a:rPr lang="en-US" dirty="0">
                <a:solidFill>
                  <a:schemeClr val="bg1"/>
                </a:solidFill>
              </a:rPr>
              <a:t> over: 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licht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en </a:t>
            </a:r>
            <a:r>
              <a:rPr lang="en-US" dirty="0" err="1">
                <a:solidFill>
                  <a:schemeClr val="bg1"/>
                </a:solidFill>
              </a:rPr>
              <a:t>een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beetje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Verhouding</a:t>
            </a:r>
            <a:r>
              <a:rPr lang="en-US" dirty="0">
                <a:solidFill>
                  <a:schemeClr val="bg1"/>
                </a:solidFill>
              </a:rPr>
              <a:t> : </a:t>
            </a:r>
            <a:r>
              <a:rPr lang="en-US" dirty="0">
                <a:solidFill>
                  <a:srgbClr val="FFFF00"/>
                </a:solidFill>
              </a:rPr>
              <a:t>100000000</a:t>
            </a:r>
            <a:r>
              <a:rPr lang="en-US" dirty="0"/>
              <a:t>     </a:t>
            </a:r>
            <a:r>
              <a:rPr lang="en-US" dirty="0">
                <a:solidFill>
                  <a:schemeClr val="bg1"/>
                </a:solidFill>
              </a:rPr>
              <a:t> :        </a:t>
            </a:r>
            <a:r>
              <a:rPr lang="en-US" dirty="0">
                <a:solidFill>
                  <a:srgbClr val="66FFFF"/>
                </a:solidFill>
              </a:rPr>
              <a:t>1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                                     </a:t>
            </a:r>
            <a:r>
              <a:rPr lang="en-US" dirty="0" err="1" smtClean="0">
                <a:solidFill>
                  <a:schemeClr val="bg1"/>
                </a:solidFill>
              </a:rPr>
              <a:t>Ons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huidige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heelal</a:t>
            </a:r>
            <a:r>
              <a:rPr lang="en-US" dirty="0" smtClean="0">
                <a:solidFill>
                  <a:schemeClr val="bg1"/>
                </a:solidFill>
              </a:rPr>
              <a:t>….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5014913" y="4006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4105275" y="34972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3889375" y="4135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5191125" y="1751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5638800" y="23764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5068888" y="26606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4660900" y="28559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4222750" y="3082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3579813" y="32797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3024188" y="2620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2984500" y="3068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3244850" y="2355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4325938" y="2433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6116638" y="4017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6121400" y="28876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6154738" y="2168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5334000" y="15255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3776663" y="4672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84138" y="2976563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 afkoelen </a:t>
            </a:r>
          </a:p>
          <a:p>
            <a:r>
              <a:rPr lang="en-US"/>
              <a:t>heffen    en</a:t>
            </a:r>
          </a:p>
          <a:p>
            <a:r>
              <a:rPr lang="en-US"/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1390650" y="3616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2282825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3355975" y="587375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4319588" y="6470650"/>
            <a:ext cx="681037" cy="233363"/>
          </a:xfrm>
          <a:prstGeom prst="rightArrow">
            <a:avLst>
              <a:gd name="adj1" fmla="val 50000"/>
              <a:gd name="adj2" fmla="val 72959"/>
            </a:avLst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491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64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adbou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"/>
            <a:ext cx="9144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75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65538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295275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1964: Penzias en Wilson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o</a:t>
            </a:r>
            <a:r>
              <a:rPr lang="en-US" sz="2400" dirty="0" err="1" smtClean="0">
                <a:solidFill>
                  <a:schemeClr val="bg1"/>
                </a:solidFill>
              </a:rPr>
              <a:t>ntdekken</a:t>
            </a:r>
            <a:r>
              <a:rPr lang="en-US" sz="2400" dirty="0">
                <a:solidFill>
                  <a:schemeClr val="bg1"/>
                </a:solidFill>
              </a:rPr>
              <a:t>: “</a:t>
            </a:r>
            <a:r>
              <a:rPr lang="en-US" sz="2400" dirty="0" err="1">
                <a:solidFill>
                  <a:schemeClr val="bg1"/>
                </a:solidFill>
              </a:rPr>
              <a:t>achtergrond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licht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fotonen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Restant</a:t>
            </a:r>
            <a:r>
              <a:rPr lang="en-US" sz="2400" dirty="0">
                <a:solidFill>
                  <a:srgbClr val="66FFFF"/>
                </a:solidFill>
              </a:rPr>
              <a:t> van de </a:t>
            </a:r>
            <a:r>
              <a:rPr lang="en-US" sz="2400" dirty="0" err="1">
                <a:solidFill>
                  <a:srgbClr val="66FFFF"/>
                </a:solidFill>
              </a:rPr>
              <a:t>oerknal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7620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346392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676900" y="5208588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Voor</a:t>
            </a:r>
            <a:r>
              <a:rPr lang="en-US" sz="2400" dirty="0">
                <a:solidFill>
                  <a:schemeClr val="bg1"/>
                </a:solidFill>
              </a:rPr>
              <a:t> elk </a:t>
            </a:r>
            <a:r>
              <a:rPr lang="en-US" sz="2400" dirty="0" err="1">
                <a:solidFill>
                  <a:schemeClr val="bg1"/>
                </a:solidFill>
              </a:rPr>
              <a:t>materie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deeltje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zijn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miljard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fotonen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45452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-270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14073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3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9688" y="3594100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700088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Waargenomen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Nagloeilicht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660400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Resterende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>
                <a:solidFill>
                  <a:schemeClr val="bg1"/>
                </a:solidFill>
              </a:rPr>
              <a:t>materie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1314450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219075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322263" y="4452938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833438" y="2241550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“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”</a:t>
            </a:r>
          </a:p>
          <a:p>
            <a:r>
              <a:rPr lang="en-US" sz="2000" dirty="0">
                <a:solidFill>
                  <a:srgbClr val="FFFF00"/>
                </a:solidFill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763588" y="5359400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 “weinig”</a:t>
            </a:r>
          </a:p>
          <a:p>
            <a:r>
              <a:rPr lang="en-US" sz="2000">
                <a:solidFill>
                  <a:srgbClr val="66FFFF"/>
                </a:solidFill>
              </a:rPr>
              <a:t>      ( 1 )</a:t>
            </a:r>
          </a:p>
        </p:txBody>
      </p:sp>
    </p:spTree>
    <p:extLst>
      <p:ext uri="{BB962C8B-B14F-4D97-AF65-F5344CB8AC3E}">
        <p14:creationId xmlns:p14="http://schemas.microsoft.com/office/powerpoint/2010/main" val="2168318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krijgen</a:t>
            </a:r>
            <a:r>
              <a:rPr lang="en-US" dirty="0" smtClean="0">
                <a:solidFill>
                  <a:srgbClr val="FFFFFF"/>
                </a:solidFill>
              </a:rPr>
              <a:t> we </a:t>
            </a:r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asymmetrie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00092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00092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587243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6117" y="3348202"/>
            <a:ext cx="1812653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</a:br>
            <a:r>
              <a:rPr lang="en-US" sz="2000" i="1" dirty="0" err="1" smtClean="0">
                <a:solidFill>
                  <a:srgbClr val="66CCFF"/>
                </a:solidFill>
                <a:latin typeface="Helvetica Neue Light"/>
                <a:cs typeface="Helvetica Neue Light"/>
              </a:rPr>
              <a:t>straling</a:t>
            </a:r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)</a:t>
            </a:r>
            <a:endParaRPr lang="en-US" sz="2000" i="1" dirty="0">
              <a:solidFill>
                <a:srgbClr val="66CC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5704" y="4991461"/>
            <a:ext cx="4399722" cy="757088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dirty="0" err="1" smtClean="0">
                <a:solidFill>
                  <a:srgbClr val="FFB006"/>
                </a:solidFill>
                <a:cs typeface="Helvetica Neue Light"/>
              </a:rPr>
              <a:t>Blijkbaar</a:t>
            </a:r>
            <a:r>
              <a:rPr lang="en-US" sz="2200" dirty="0" smtClean="0">
                <a:solidFill>
                  <a:srgbClr val="FFB006"/>
                </a:solidFill>
                <a:cs typeface="Helvetica Neue Light"/>
              </a:rPr>
              <a:t> is </a:t>
            </a:r>
            <a:r>
              <a:rPr lang="en-US" sz="2200" dirty="0" err="1" smtClean="0">
                <a:solidFill>
                  <a:srgbClr val="FFB006"/>
                </a:solidFill>
                <a:cs typeface="Helvetica Neue Light"/>
              </a:rPr>
              <a:t>antimaterie</a:t>
            </a:r>
            <a:r>
              <a:rPr lang="en-US" sz="2200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dirty="0" err="1" smtClean="0">
                <a:solidFill>
                  <a:srgbClr val="FFB006"/>
                </a:solidFill>
                <a:cs typeface="Helvetica Neue Light"/>
              </a:rPr>
              <a:t>niet</a:t>
            </a:r>
            <a:r>
              <a:rPr lang="en-US" sz="2200" dirty="0" smtClean="0">
                <a:solidFill>
                  <a:srgbClr val="FFB006"/>
                </a:solidFill>
                <a:cs typeface="Helvetica Neue Light"/>
              </a:rPr>
              <a:t> het </a:t>
            </a:r>
            <a:r>
              <a:rPr lang="en-US" sz="2200" dirty="0" err="1" smtClean="0">
                <a:solidFill>
                  <a:srgbClr val="FFB006"/>
                </a:solidFill>
                <a:cs typeface="Helvetica Neue Light"/>
              </a:rPr>
              <a:t>exacte</a:t>
            </a:r>
            <a:r>
              <a:rPr lang="en-US" sz="2200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dirty="0" err="1" smtClean="0">
                <a:solidFill>
                  <a:srgbClr val="FFB006"/>
                </a:solidFill>
                <a:cs typeface="Helvetica Neue Light"/>
              </a:rPr>
              <a:t>spiegelbeeld</a:t>
            </a:r>
            <a:r>
              <a:rPr lang="en-US" sz="2200" dirty="0" smtClean="0">
                <a:solidFill>
                  <a:srgbClr val="FFB006"/>
                </a:solidFill>
                <a:cs typeface="Helvetica Neue Light"/>
              </a:rPr>
              <a:t> van </a:t>
            </a:r>
            <a:r>
              <a:rPr lang="en-US" sz="2200" dirty="0" err="1" smtClean="0">
                <a:solidFill>
                  <a:srgbClr val="FFB006"/>
                </a:solidFill>
                <a:cs typeface="Helvetica Neue Light"/>
              </a:rPr>
              <a:t>materie</a:t>
            </a:r>
            <a:r>
              <a:rPr lang="en-US" sz="2200" dirty="0" smtClean="0">
                <a:solidFill>
                  <a:srgbClr val="FFB006"/>
                </a:solidFill>
                <a:cs typeface="Helvetica Neue Light"/>
              </a:rPr>
              <a:t>!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60881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Klein </a:t>
            </a:r>
            <a:r>
              <a:rPr lang="en-US" sz="2600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overschot</a:t>
            </a:r>
            <a:endParaRPr lang="en-US" sz="26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0024" y="1512752"/>
            <a:ext cx="1642735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Domineert</a:t>
            </a:r>
            <a:endParaRPr lang="en-US" sz="26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9" y="3428999"/>
            <a:ext cx="1112853" cy="1516383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67653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634649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krijgen</a:t>
            </a:r>
            <a:r>
              <a:rPr lang="en-US" dirty="0" smtClean="0">
                <a:solidFill>
                  <a:srgbClr val="FFFFFF"/>
                </a:solidFill>
              </a:rPr>
              <a:t> we </a:t>
            </a:r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asymmetrie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00092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00092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587243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6117" y="3348202"/>
            <a:ext cx="1812653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</a:br>
            <a:r>
              <a:rPr lang="en-US" sz="2000" i="1" dirty="0" err="1" smtClean="0">
                <a:solidFill>
                  <a:srgbClr val="66CCFF"/>
                </a:solidFill>
                <a:latin typeface="Helvetica Neue Light"/>
                <a:cs typeface="Helvetica Neue Light"/>
              </a:rPr>
              <a:t>straling</a:t>
            </a:r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)</a:t>
            </a:r>
            <a:endParaRPr lang="en-US" sz="2000" i="1" dirty="0">
              <a:solidFill>
                <a:srgbClr val="66CC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5704" y="4991461"/>
            <a:ext cx="4399722" cy="757088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dirty="0" err="1" smtClean="0">
                <a:solidFill>
                  <a:srgbClr val="FFB006"/>
                </a:solidFill>
                <a:cs typeface="Helvetica Neue Light"/>
              </a:rPr>
              <a:t>Blijkbaar</a:t>
            </a:r>
            <a:r>
              <a:rPr lang="en-US" sz="2200" dirty="0" smtClean="0">
                <a:solidFill>
                  <a:srgbClr val="FFB006"/>
                </a:solidFill>
                <a:cs typeface="Helvetica Neue Light"/>
              </a:rPr>
              <a:t> is </a:t>
            </a:r>
            <a:r>
              <a:rPr lang="en-US" sz="2200" dirty="0" err="1" smtClean="0">
                <a:solidFill>
                  <a:srgbClr val="FFB006"/>
                </a:solidFill>
                <a:cs typeface="Helvetica Neue Light"/>
              </a:rPr>
              <a:t>antimaterie</a:t>
            </a:r>
            <a:r>
              <a:rPr lang="en-US" sz="2200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dirty="0" err="1" smtClean="0">
                <a:solidFill>
                  <a:srgbClr val="FFB006"/>
                </a:solidFill>
                <a:cs typeface="Helvetica Neue Light"/>
              </a:rPr>
              <a:t>niet</a:t>
            </a:r>
            <a:r>
              <a:rPr lang="en-US" sz="2200" dirty="0" smtClean="0">
                <a:solidFill>
                  <a:srgbClr val="FFB006"/>
                </a:solidFill>
                <a:cs typeface="Helvetica Neue Light"/>
              </a:rPr>
              <a:t> het </a:t>
            </a:r>
            <a:r>
              <a:rPr lang="en-US" sz="2200" dirty="0" err="1" smtClean="0">
                <a:solidFill>
                  <a:srgbClr val="FFB006"/>
                </a:solidFill>
                <a:cs typeface="Helvetica Neue Light"/>
              </a:rPr>
              <a:t>exacte</a:t>
            </a:r>
            <a:r>
              <a:rPr lang="en-US" sz="2200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dirty="0" err="1" smtClean="0">
                <a:solidFill>
                  <a:srgbClr val="FFB006"/>
                </a:solidFill>
                <a:cs typeface="Helvetica Neue Light"/>
              </a:rPr>
              <a:t>spiegelbeeld</a:t>
            </a:r>
            <a:r>
              <a:rPr lang="en-US" sz="2200" dirty="0" smtClean="0">
                <a:solidFill>
                  <a:srgbClr val="FFB006"/>
                </a:solidFill>
                <a:cs typeface="Helvetica Neue Light"/>
              </a:rPr>
              <a:t> van </a:t>
            </a:r>
            <a:r>
              <a:rPr lang="en-US" sz="2200" dirty="0" err="1" smtClean="0">
                <a:solidFill>
                  <a:srgbClr val="FFB006"/>
                </a:solidFill>
                <a:cs typeface="Helvetica Neue Light"/>
              </a:rPr>
              <a:t>materie</a:t>
            </a:r>
            <a:r>
              <a:rPr lang="en-US" sz="2200" dirty="0" smtClean="0">
                <a:solidFill>
                  <a:srgbClr val="FFB006"/>
                </a:solidFill>
                <a:cs typeface="Helvetica Neue Light"/>
              </a:rPr>
              <a:t>!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60881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Klein </a:t>
            </a:r>
            <a:r>
              <a:rPr lang="en-US" sz="2600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overschot</a:t>
            </a:r>
            <a:endParaRPr lang="en-US" sz="26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0024" y="1512752"/>
            <a:ext cx="1642735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Domineert</a:t>
            </a:r>
            <a:endParaRPr lang="en-US" sz="26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9" y="3428999"/>
            <a:ext cx="1112853" cy="1516383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67653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24" name="Picture 23" descr="antimatter_miss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21" y="904424"/>
            <a:ext cx="4572864" cy="3429648"/>
          </a:xfrm>
          <a:prstGeom prst="rect">
            <a:avLst/>
          </a:prstGeom>
          <a:ln w="25400">
            <a:solidFill>
              <a:srgbClr val="0000FF"/>
            </a:solidFill>
          </a:ln>
          <a:effectLst>
            <a:glow rad="190500">
              <a:srgbClr val="CCFFFF"/>
            </a:glow>
          </a:effectLst>
        </p:spPr>
      </p:pic>
    </p:spTree>
    <p:extLst>
      <p:ext uri="{BB962C8B-B14F-4D97-AF65-F5344CB8AC3E}">
        <p14:creationId xmlns:p14="http://schemas.microsoft.com/office/powerpoint/2010/main" val="6018702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Escher’s </a:t>
            </a:r>
            <a:r>
              <a:rPr lang="en-US" sz="3200" dirty="0" err="1">
                <a:solidFill>
                  <a:schemeClr val="bg1"/>
                </a:solidFill>
              </a:rPr>
              <a:t>impressie</a:t>
            </a:r>
            <a:r>
              <a:rPr lang="en-US" sz="3200" dirty="0">
                <a:solidFill>
                  <a:schemeClr val="bg1"/>
                </a:solidFill>
              </a:rPr>
              <a:t> over het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err="1">
                <a:solidFill>
                  <a:schemeClr val="bg1"/>
                </a:solidFill>
              </a:rPr>
              <a:t>verschil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tussen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materie</a:t>
            </a:r>
            <a:r>
              <a:rPr lang="en-US" sz="3200" dirty="0">
                <a:solidFill>
                  <a:schemeClr val="bg1"/>
                </a:solidFill>
              </a:rPr>
              <a:t> en </a:t>
            </a:r>
            <a:r>
              <a:rPr lang="en-US" sz="3200" dirty="0" err="1" smtClean="0">
                <a:solidFill>
                  <a:schemeClr val="bg1"/>
                </a:solidFill>
              </a:rPr>
              <a:t>antimaterie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CCEC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CCECFF"/>
                </a:solidFill>
              </a:rPr>
              <a:t>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1934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ECFF"/>
                </a:solidFill>
              </a:rPr>
              <a:t>antimaterie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ECFF"/>
                </a:solidFill>
              </a:rPr>
              <a:t>links      </a:t>
            </a:r>
            <a:r>
              <a:rPr lang="en-US" dirty="0" err="1">
                <a:solidFill>
                  <a:srgbClr val="CCECFF"/>
                </a:solidFill>
              </a:rPr>
              <a:t>rechts</a:t>
            </a:r>
            <a:endParaRPr lang="en-US" dirty="0">
              <a:solidFill>
                <a:srgbClr val="CCECFF"/>
              </a:solidFill>
            </a:endParaRP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CECFF"/>
                </a:solidFill>
              </a:rPr>
              <a:t>kleur</a:t>
            </a:r>
            <a:r>
              <a:rPr lang="en-US" dirty="0">
                <a:solidFill>
                  <a:srgbClr val="CCECFF"/>
                </a:solidFill>
              </a:rPr>
              <a:t>  </a:t>
            </a:r>
            <a:r>
              <a:rPr lang="en-US" dirty="0">
                <a:solidFill>
                  <a:srgbClr val="CCECFF"/>
                </a:solidFill>
                <a:sym typeface="Symbol" pitchFamily="18" charset="2"/>
              </a:rPr>
              <a:t>     anti-</a:t>
            </a:r>
            <a:r>
              <a:rPr lang="en-US" dirty="0" err="1">
                <a:solidFill>
                  <a:srgbClr val="CCECFF"/>
                </a:solidFill>
                <a:sym typeface="Symbol" pitchFamily="18" charset="2"/>
              </a:rPr>
              <a:t>kleur</a:t>
            </a:r>
            <a:endParaRPr lang="en-US" dirty="0">
              <a:solidFill>
                <a:srgbClr val="CCECFF"/>
              </a:solidFill>
              <a:sym typeface="Symbol" pitchFamily="18" charset="2"/>
            </a:endParaRP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5944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animBg="1"/>
      <p:bldP spid="784394" grpId="0" animBg="1"/>
      <p:bldP spid="784395" grpId="0" animBg="1"/>
      <p:bldP spid="784400" grpId="0" animBg="1"/>
      <p:bldP spid="784401" grpId="0" animBg="1"/>
      <p:bldP spid="784402" grpId="0" animBg="1"/>
      <p:bldP spid="784403" grpId="0" animBg="1"/>
      <p:bldP spid="784404" grpId="0"/>
      <p:bldP spid="784405" grpId="0"/>
      <p:bldP spid="784406" grpId="0"/>
      <p:bldP spid="784407" grpId="0"/>
      <p:bldP spid="784408" grpId="0" animBg="1"/>
      <p:bldP spid="78440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Restant</a:t>
            </a:r>
            <a:r>
              <a:rPr lang="en-US" dirty="0" smtClean="0"/>
              <a:t> </a:t>
            </a:r>
            <a:r>
              <a:rPr lang="en-US" dirty="0" err="1" smtClean="0"/>
              <a:t>Oerknal</a:t>
            </a:r>
            <a:r>
              <a:rPr lang="en-US" dirty="0" smtClean="0"/>
              <a:t>: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,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81200" y="1003300"/>
            <a:ext cx="4838700" cy="5067300"/>
            <a:chOff x="4416323" y="2204065"/>
            <a:chExt cx="3072580" cy="3080774"/>
          </a:xfrm>
        </p:grpSpPr>
        <p:sp>
          <p:nvSpPr>
            <p:cNvPr id="7" name="Rectangle 6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8" name="Picture 7" descr="asymmetry-295x30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9018" y="2340077"/>
              <a:ext cx="2755491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074216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Het </a:t>
            </a:r>
            <a:r>
              <a:rPr lang="en-US" sz="4000" dirty="0" err="1" smtClean="0">
                <a:solidFill>
                  <a:schemeClr val="bg1"/>
                </a:solidFill>
              </a:rPr>
              <a:t>Standaardmodel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van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52" y="-185069"/>
            <a:ext cx="4074609" cy="369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422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6244" y="0"/>
            <a:ext cx="6391654" cy="68689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: 3 </a:t>
            </a:r>
            <a:r>
              <a:rPr lang="en-US" dirty="0" err="1" smtClean="0"/>
              <a:t>generaties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576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</a:t>
            </a:r>
            <a:r>
              <a:rPr lang="en-US" dirty="0" err="1" smtClean="0"/>
              <a:t>ier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16" y="104408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080" r="11557"/>
          <a:stretch/>
        </p:blipFill>
        <p:spPr>
          <a:xfrm>
            <a:off x="243109" y="4193851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3039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079676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3500" y="675782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Zwaartekracht: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4103" y="3800797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Elektromagnetisme: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788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Sterke kernkracht: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9779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Zwakke kernkracht: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080" y="2915437"/>
            <a:ext cx="3573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 met massa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(</a:t>
            </a:r>
            <a:r>
              <a:rPr lang="nl-NL" sz="1800" dirty="0" err="1" smtClean="0">
                <a:solidFill>
                  <a:srgbClr val="FFFF00"/>
                </a:solidFill>
              </a:rPr>
              <a:t>gravitonen</a:t>
            </a:r>
            <a:r>
              <a:rPr lang="nl-NL" sz="1800" dirty="0" smtClean="0">
                <a:solidFill>
                  <a:srgbClr val="FFFF00"/>
                </a:solidFill>
              </a:rPr>
              <a:t>?)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146" y="6174327"/>
            <a:ext cx="466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elektrisch geladen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Fotonen </a:t>
            </a:r>
            <a:r>
              <a:rPr lang="nl-NL" sz="1800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nl-NL" sz="1800" dirty="0">
              <a:solidFill>
                <a:srgbClr val="FFFF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0332" y="2862809"/>
            <a:ext cx="2281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quarks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(</a:t>
            </a:r>
            <a:r>
              <a:rPr lang="nl-NL" sz="1800" dirty="0" err="1" smtClean="0">
                <a:solidFill>
                  <a:srgbClr val="FFFF00"/>
                </a:solidFill>
              </a:rPr>
              <a:t>gluonen</a:t>
            </a:r>
            <a:r>
              <a:rPr lang="nl-NL" sz="1800" dirty="0" smtClean="0">
                <a:solidFill>
                  <a:srgbClr val="FFFF00"/>
                </a:solidFill>
              </a:rPr>
              <a:t> g)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1770" y="6148918"/>
            <a:ext cx="2393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W, </a:t>
            </a:r>
            <a:r>
              <a:rPr lang="nl-NL" sz="1800" dirty="0" err="1" smtClean="0">
                <a:solidFill>
                  <a:srgbClr val="FFFF00"/>
                </a:solidFill>
              </a:rPr>
              <a:t>Z</a:t>
            </a:r>
            <a:r>
              <a:rPr lang="nl-NL" sz="1800" dirty="0" smtClean="0">
                <a:solidFill>
                  <a:srgbClr val="FFFF00"/>
                </a:solidFill>
              </a:rPr>
              <a:t> bosonen</a:t>
            </a:r>
            <a:endParaRPr lang="nl-NL" sz="1800" dirty="0">
              <a:solidFill>
                <a:srgbClr val="FFFF00"/>
              </a:solidFill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47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  <a:ln/>
        </p:spPr>
        <p:txBody>
          <a:bodyPr/>
          <a:lstStyle/>
          <a:p>
            <a:r>
              <a:rPr lang="en-US" dirty="0" err="1"/>
              <a:t>Kracht</a:t>
            </a:r>
            <a:r>
              <a:rPr lang="en-US" dirty="0"/>
              <a:t> =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uitwisseling</a:t>
            </a:r>
            <a:r>
              <a:rPr lang="en-US" dirty="0"/>
              <a:t>!!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687" y="5055750"/>
            <a:ext cx="8528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</a:t>
            </a:r>
            <a:r>
              <a:rPr lang="en-US" sz="2000" dirty="0" err="1" smtClean="0"/>
              <a:t>Electromagnetisme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FFFF00"/>
                </a:solidFill>
              </a:rPr>
              <a:t>Foton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solidFill>
                  <a:srgbClr val="FFFF00"/>
                </a:solidFill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Lucida Grande"/>
                <a:cs typeface="Lucida Grande"/>
              </a:rPr>
              <a:t>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Sterke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FFFF00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Zwakke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 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4)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Zwaartekracht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  <p:pic>
        <p:nvPicPr>
          <p:cNvPr id="2" name="Picture 1" descr="BoatsParticleExch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850700"/>
            <a:ext cx="8913324" cy="3231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934" y="4450765"/>
            <a:ext cx="9042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Wat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wordt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uitgewisseld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noemen</a:t>
            </a:r>
            <a:r>
              <a:rPr lang="en-US" sz="2000" dirty="0" smtClean="0">
                <a:solidFill>
                  <a:schemeClr val="bg1"/>
                </a:solidFill>
              </a:rPr>
              <a:t> we </a:t>
            </a:r>
            <a:r>
              <a:rPr lang="en-US" sz="2000" dirty="0" err="1" smtClean="0">
                <a:solidFill>
                  <a:schemeClr val="bg1"/>
                </a:solidFill>
              </a:rPr>
              <a:t>een</a:t>
            </a:r>
            <a:r>
              <a:rPr lang="en-US" sz="2000" dirty="0" smtClean="0">
                <a:solidFill>
                  <a:schemeClr val="bg1"/>
                </a:solidFill>
              </a:rPr>
              <a:t> “quantum” </a:t>
            </a:r>
            <a:r>
              <a:rPr lang="en-US" sz="2000" dirty="0" smtClean="0">
                <a:solidFill>
                  <a:schemeClr val="bg1"/>
                </a:solidFill>
                <a:sym typeface="Wingdings"/>
              </a:rPr>
              <a:t> Quantum </a:t>
            </a:r>
            <a:r>
              <a:rPr lang="en-US" sz="2000" dirty="0" err="1" smtClean="0">
                <a:solidFill>
                  <a:schemeClr val="bg1"/>
                </a:solidFill>
                <a:sym typeface="Wingdings"/>
              </a:rPr>
              <a:t>Mechanica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9063" y="6052791"/>
            <a:ext cx="6285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Het quantum van </a:t>
            </a:r>
            <a:r>
              <a:rPr lang="en-US" sz="2000" dirty="0" err="1" smtClean="0">
                <a:solidFill>
                  <a:schemeClr val="bg1"/>
                </a:solidFill>
              </a:rPr>
              <a:t>zwaartekracht</a:t>
            </a:r>
            <a:r>
              <a:rPr lang="en-US" sz="2000" dirty="0" smtClean="0">
                <a:solidFill>
                  <a:schemeClr val="bg1"/>
                </a:solidFill>
              </a:rPr>
              <a:t> is </a:t>
            </a:r>
            <a:r>
              <a:rPr lang="en-US" sz="2000" dirty="0" err="1" smtClean="0">
                <a:solidFill>
                  <a:schemeClr val="bg1"/>
                </a:solidFill>
              </a:rPr>
              <a:t>nooit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aangetoond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3793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Bouwstenen</a:t>
            </a:r>
            <a:r>
              <a:rPr lang="en-US" sz="4000" dirty="0" smtClean="0">
                <a:solidFill>
                  <a:schemeClr val="bg1"/>
                </a:solidFill>
              </a:rPr>
              <a:t> van </a:t>
            </a:r>
            <a:r>
              <a:rPr lang="en-US" sz="4000" dirty="0" err="1" smtClean="0">
                <a:solidFill>
                  <a:schemeClr val="bg1"/>
                </a:solidFill>
              </a:rPr>
              <a:t>Materie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en het </a:t>
            </a:r>
            <a:r>
              <a:rPr lang="en-US" sz="4000" dirty="0" err="1" smtClean="0">
                <a:solidFill>
                  <a:schemeClr val="bg1"/>
                </a:solidFill>
              </a:rPr>
              <a:t>getal</a:t>
            </a:r>
            <a:r>
              <a:rPr lang="en-US" sz="4000" dirty="0" smtClean="0">
                <a:solidFill>
                  <a:schemeClr val="bg1"/>
                </a:solidFill>
              </a:rPr>
              <a:t> 3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" name="Picture 2" descr="http://www.infiniteartsstudio.com/astro-mandala/image/gallery/elements/element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27" y="0"/>
            <a:ext cx="2819173" cy="26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794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FeynmanDiagram.png"/>
          <p:cNvPicPr>
            <a:picLocks noChangeAspect="1"/>
          </p:cNvPicPr>
          <p:nvPr/>
        </p:nvPicPr>
        <p:blipFill rotWithShape="1">
          <a:blip r:embed="rId3" cstate="print"/>
          <a:srcRect r="40032"/>
          <a:stretch/>
        </p:blipFill>
        <p:spPr>
          <a:xfrm>
            <a:off x="265036" y="294369"/>
            <a:ext cx="3403610" cy="3044845"/>
          </a:xfrm>
          <a:prstGeom prst="rect">
            <a:avLst/>
          </a:prstGeom>
        </p:spPr>
      </p:pic>
      <p:pic>
        <p:nvPicPr>
          <p:cNvPr id="7" name="Picture 6" descr="feynman-diagram-tattoo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0139" y="2729753"/>
            <a:ext cx="5244283" cy="3933212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82093" y="492806"/>
            <a:ext cx="4881336" cy="1566408"/>
          </a:xfrm>
        </p:spPr>
        <p:txBody>
          <a:bodyPr/>
          <a:lstStyle/>
          <a:p>
            <a:r>
              <a:rPr lang="en-US" dirty="0" smtClean="0"/>
              <a:t>Feynman diagram van </a:t>
            </a:r>
            <a:r>
              <a:rPr lang="en-US" dirty="0" err="1" smtClean="0"/>
              <a:t>elektromagnetische</a:t>
            </a:r>
            <a:r>
              <a:rPr lang="en-US" dirty="0" smtClean="0"/>
              <a:t> </a:t>
            </a:r>
            <a:r>
              <a:rPr lang="en-US" dirty="0" err="1" smtClean="0"/>
              <a:t>kracht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Geladen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deeltjes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wisselen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foton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uit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031922" y="5316992"/>
            <a:ext cx="2497364" cy="99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Pijltjes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??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2" name="Picture 11" descr="Richard_Feynm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7511" y="3936999"/>
            <a:ext cx="1522702" cy="21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60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Sterk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Krachten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4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0.00000000000000000000000000000000000000001</a:t>
            </a:r>
            <a:endParaRPr lang="en-US" sz="16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3114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0.0001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5013158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1</a:t>
            </a:r>
            <a:endParaRPr lang="en-US" sz="2200" dirty="0"/>
          </a:p>
        </p:txBody>
      </p:sp>
      <p:sp>
        <p:nvSpPr>
          <p:cNvPr id="11" name="Rectangle 10"/>
          <p:cNvSpPr/>
          <p:nvPr/>
        </p:nvSpPr>
        <p:spPr>
          <a:xfrm>
            <a:off x="7112002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60</a:t>
            </a:r>
            <a:endParaRPr lang="en-US" sz="2200" dirty="0"/>
          </a:p>
        </p:txBody>
      </p:sp>
      <p:sp>
        <p:nvSpPr>
          <p:cNvPr id="12" name="Rectangle 11"/>
          <p:cNvSpPr/>
          <p:nvPr/>
        </p:nvSpPr>
        <p:spPr>
          <a:xfrm>
            <a:off x="105290" y="5556814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703" y="5535434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Strength</a:t>
            </a:r>
            <a:endParaRPr lang="en-US" sz="1800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104390" y="3285766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164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4117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Deeltjes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krachten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en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 Higgs</a:t>
            </a:r>
            <a:endParaRPr lang="en-US" b="1" dirty="0">
              <a:solidFill>
                <a:schemeClr val="bg1"/>
              </a:solidFill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583027"/>
            <a:ext cx="7114032" cy="645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4274316" y="3087285"/>
            <a:ext cx="1535619" cy="1480435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29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 bwMode="auto">
          <a:xfrm>
            <a:off x="1150725" y="2878132"/>
            <a:ext cx="2703691" cy="1869303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ahoma"/>
              </a:rPr>
              <a:t>Quantum </a:t>
            </a:r>
            <a:r>
              <a:rPr lang="en-US" b="1" dirty="0" err="1" smtClean="0">
                <a:solidFill>
                  <a:schemeClr val="bg1"/>
                </a:solidFill>
                <a:latin typeface="Tahoma"/>
              </a:rPr>
              <a:t>Velden</a:t>
            </a:r>
            <a:r>
              <a:rPr lang="en-US" b="1" dirty="0" smtClean="0">
                <a:solidFill>
                  <a:schemeClr val="bg1"/>
                </a:solidFill>
                <a:latin typeface="Tahoma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ahoma"/>
              </a:rPr>
              <a:t>Theorie</a:t>
            </a:r>
            <a:endParaRPr lang="en-US" b="1" dirty="0">
              <a:solidFill>
                <a:schemeClr val="bg1"/>
              </a:solidFill>
              <a:latin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0728" y="1052485"/>
            <a:ext cx="4610927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latin typeface="Tahoma"/>
              </a:rPr>
              <a:t>Deeltjes</a:t>
            </a:r>
            <a:r>
              <a:rPr lang="en-US" sz="2000" dirty="0" smtClean="0">
                <a:latin typeface="Tahoma"/>
              </a:rPr>
              <a:t> en </a:t>
            </a:r>
            <a:r>
              <a:rPr lang="en-US" sz="2000" dirty="0" err="1" smtClean="0">
                <a:latin typeface="Tahoma"/>
              </a:rPr>
              <a:t>Krachten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zijn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b="1" i="1" dirty="0" smtClean="0">
                <a:latin typeface="Tahoma"/>
              </a:rPr>
              <a:t>“</a:t>
            </a:r>
            <a:r>
              <a:rPr lang="en-US" sz="2000" b="1" i="1" dirty="0" err="1" smtClean="0">
                <a:latin typeface="Tahoma"/>
              </a:rPr>
              <a:t>velden</a:t>
            </a:r>
            <a:r>
              <a:rPr lang="en-US" sz="2000" b="1" i="1" dirty="0" smtClean="0">
                <a:latin typeface="Tahoma"/>
              </a:rPr>
              <a:t>”  </a:t>
            </a:r>
            <a:r>
              <a:rPr lang="en-US" sz="2000" dirty="0" err="1" smtClean="0">
                <a:latin typeface="Tahoma"/>
              </a:rPr>
              <a:t>denk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aan</a:t>
            </a:r>
            <a:r>
              <a:rPr lang="en-US" sz="2000" dirty="0" smtClean="0">
                <a:latin typeface="Tahoma"/>
              </a:rPr>
              <a:t> quantum </a:t>
            </a:r>
            <a:r>
              <a:rPr lang="en-US" sz="2000" dirty="0" err="1" smtClean="0">
                <a:latin typeface="Tahoma"/>
              </a:rPr>
              <a:t>golffuncties</a:t>
            </a:r>
            <a:r>
              <a:rPr lang="en-US" sz="2000" dirty="0" smtClean="0">
                <a:latin typeface="Tahoma"/>
              </a:rPr>
              <a:t>:  </a:t>
            </a:r>
            <a:r>
              <a:rPr lang="en-US" i="1" dirty="0" err="1" smtClean="0">
                <a:solidFill>
                  <a:srgbClr val="66FFFF"/>
                </a:solidFill>
                <a:latin typeface="Symbol"/>
              </a:rPr>
              <a:t>y</a:t>
            </a:r>
            <a:r>
              <a:rPr lang="en-US" sz="1800" dirty="0" err="1" smtClean="0">
                <a:solidFill>
                  <a:srgbClr val="66FFFF"/>
                </a:solidFill>
                <a:latin typeface="Tahoma"/>
              </a:rPr>
              <a:t>(x,t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)</a:t>
            </a:r>
            <a:endParaRPr lang="en-US" sz="1800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2450" y="5199167"/>
            <a:ext cx="8456161" cy="147732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Standaardmodel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van Quantum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Velden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Theorie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(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Recept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voor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experts):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Schrijf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voor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alle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bestaande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krachten</a:t>
            </a:r>
            <a:endParaRPr lang="en-US" sz="18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 (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Elektromagnetisme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+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Zwakke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+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Sterke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,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vergeet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Zwaartekracht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Eis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dat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een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aantal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wiskundige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symmetrieën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heeft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rest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volgt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vanzelf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: het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gedrag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van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alle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hun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interacties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!</a:t>
            </a:r>
          </a:p>
        </p:txBody>
      </p:sp>
      <p:pic>
        <p:nvPicPr>
          <p:cNvPr id="19" name="Picture 18" descr="William_Rowan_Hamilton_portrait_oval_combin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678" y="2833210"/>
            <a:ext cx="1392546" cy="19114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42508" y="4151395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Hamilton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1805 - 1865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2840" y="2989639"/>
            <a:ext cx="186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66FFFF"/>
                </a:solidFill>
                <a:latin typeface="Lucida Calligraphy"/>
              </a:rPr>
              <a:t>L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i="1" dirty="0" smtClean="0">
                <a:solidFill>
                  <a:srgbClr val="66FFFF"/>
                </a:solidFill>
                <a:latin typeface="Tahoma"/>
              </a:rPr>
              <a:t>= T - V</a:t>
            </a:r>
            <a:endParaRPr lang="en-US" i="1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7154" y="3785990"/>
            <a:ext cx="2756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T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Kinetische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V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Potentiele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4516" y="1986198"/>
            <a:ext cx="5655665" cy="6617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Tahoma"/>
              </a:rPr>
              <a:t>De </a:t>
            </a:r>
            <a:r>
              <a:rPr lang="en-US" sz="2000" dirty="0" err="1" smtClean="0">
                <a:latin typeface="Tahoma"/>
              </a:rPr>
              <a:t>fundamentele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grootheid</a:t>
            </a:r>
            <a:r>
              <a:rPr lang="en-US" sz="2000" dirty="0" smtClean="0">
                <a:latin typeface="Tahoma"/>
              </a:rPr>
              <a:t> is de</a:t>
            </a:r>
            <a:r>
              <a:rPr lang="en-US" sz="2000" b="1" i="1" dirty="0" smtClean="0">
                <a:latin typeface="Tahoma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Tahoma"/>
              </a:rPr>
              <a:t>Lagrangiaan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latin typeface="Tahoma"/>
              </a:rPr>
              <a:t>(</a:t>
            </a:r>
            <a:r>
              <a:rPr lang="en-US" sz="1700" dirty="0" err="1" smtClean="0">
                <a:latin typeface="Tahoma"/>
              </a:rPr>
              <a:t>Klassieke</a:t>
            </a:r>
            <a:r>
              <a:rPr lang="en-US" sz="1700" dirty="0" smtClean="0">
                <a:latin typeface="Tahoma"/>
              </a:rPr>
              <a:t> </a:t>
            </a:r>
            <a:r>
              <a:rPr lang="en-US" sz="1700" dirty="0" err="1" smtClean="0">
                <a:latin typeface="Tahoma"/>
              </a:rPr>
              <a:t>mechanica</a:t>
            </a:r>
            <a:r>
              <a:rPr lang="en-US" sz="1700" dirty="0" smtClean="0">
                <a:latin typeface="Tahoma"/>
              </a:rPr>
              <a:t>: </a:t>
            </a:r>
            <a:r>
              <a:rPr lang="en-US" sz="1700" dirty="0" err="1" smtClean="0">
                <a:latin typeface="Tahoma"/>
              </a:rPr>
              <a:t>Bewegingsvergelijkingen</a:t>
            </a:r>
            <a:r>
              <a:rPr lang="en-US" sz="1700" dirty="0" smtClean="0">
                <a:latin typeface="Tahoma"/>
              </a:rPr>
              <a:t> </a:t>
            </a:r>
            <a:r>
              <a:rPr lang="en-US" sz="1700" dirty="0" err="1" smtClean="0">
                <a:latin typeface="Tahoma"/>
              </a:rPr>
              <a:t>volgen</a:t>
            </a:r>
            <a:r>
              <a:rPr lang="en-US" sz="1700" dirty="0" smtClean="0">
                <a:latin typeface="Tahoma"/>
              </a:rPr>
              <a:t>)</a:t>
            </a:r>
          </a:p>
        </p:txBody>
      </p:sp>
      <p:pic>
        <p:nvPicPr>
          <p:cNvPr id="17" name="Picture 16" descr="Langrange_portrai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952" y="2940491"/>
            <a:ext cx="1575666" cy="17701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95441" y="4147049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Lagrange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1736 - 1813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86153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74" y="855956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9" y="1398812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48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96454"/>
            <a:ext cx="5029200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90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65701" cy="45720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Het Standaard Model van elementaire deeltjes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955073" y="2304550"/>
            <a:ext cx="2976174" cy="304120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906696" y="2199796"/>
            <a:ext cx="3115431" cy="3488147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33052" y="1010480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kleine afstanden</a:t>
            </a:r>
            <a:b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(Kwantummechanica)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1218" y="1052729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hoge energie (Speciale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89756" y="2862129"/>
            <a:ext cx="28292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Beschrijft alle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natuurkrachten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</a:rPr>
              <a:t>behalve zwaartekracht</a:t>
            </a:r>
            <a:endParaRPr lang="nl-NL" sz="2000" b="1" dirty="0">
              <a:solidFill>
                <a:srgbClr val="FFFF00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1418" y="2758596"/>
            <a:ext cx="21219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Beschrijft alle 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bekende materie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b="1" dirty="0" smtClean="0">
                <a:solidFill>
                  <a:srgbClr val="FFEC02"/>
                </a:solidFill>
                <a:latin typeface="Helvetica Neue"/>
                <a:cs typeface="Helvetica Neue"/>
              </a:rPr>
              <a:t>behalve donkere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053" y="4687076"/>
            <a:ext cx="2576890" cy="100330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Onduidelijk theorie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ook voor Big Bang 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natuurkunde geldig is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2943" y="5003075"/>
            <a:ext cx="343970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17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onvoorspelde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parameters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(dus niet heel erg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predictive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?)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5267" y="5996633"/>
            <a:ext cx="517089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Beschrijft maar verklaart niet tal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van opvallende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strukturen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in de natuurwetten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73074" y="1334504"/>
            <a:ext cx="1978273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(en tegelijkertijd)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781771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78" y="1205099"/>
            <a:ext cx="5425151" cy="11625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Maxwell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6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LagrangianL</a:t>
            </a:r>
            <a:endParaRPr lang="nl-NL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Maxwell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Dirac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52" y="1206518"/>
            <a:ext cx="5436647" cy="247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94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13" name="Picture 12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Dirac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362373" y="5947228"/>
            <a:ext cx="814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Higgs</a:t>
            </a:r>
            <a:endParaRPr lang="en-US" sz="2000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24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Bouwstenen</a:t>
            </a:r>
            <a:r>
              <a:rPr lang="en-US" dirty="0"/>
              <a:t> van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08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3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8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23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541731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36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41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46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596377" y="4176966"/>
            <a:ext cx="1970190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660124" y="5168510"/>
            <a:ext cx="2150702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+mn-lt"/>
              </a:rPr>
              <a:t>elektron</a:t>
            </a:r>
            <a:endParaRPr lang="en-US" sz="3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5013608" y="5799598"/>
            <a:ext cx="1421783" cy="52322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541755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60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54176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82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91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 rot="-5400000">
            <a:off x="6484144" y="3971131"/>
            <a:ext cx="37353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Verdana" pitchFamily="-105" charset="0"/>
              </a:rPr>
              <a:t>Standaard</a:t>
            </a:r>
            <a:endParaRPr lang="en-US" sz="5400" dirty="0">
              <a:solidFill>
                <a:srgbClr val="FFFF00"/>
              </a:solidFill>
              <a:latin typeface="Verdana" pitchFamily="-105" charset="0"/>
            </a:endParaRP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Verdana" pitchFamily="-105" charset="0"/>
              </a:rPr>
              <a:t>Model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 descr="glash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9" y="1487714"/>
            <a:ext cx="2477142" cy="3503386"/>
          </a:xfrm>
          <a:prstGeom prst="rect">
            <a:avLst/>
          </a:prstGeom>
        </p:spPr>
      </p:pic>
      <p:pic>
        <p:nvPicPr>
          <p:cNvPr id="5" name="Picture 4" descr="sal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62" y="1523999"/>
            <a:ext cx="2438015" cy="3448049"/>
          </a:xfrm>
          <a:prstGeom prst="rect">
            <a:avLst/>
          </a:prstGeom>
        </p:spPr>
      </p:pic>
      <p:pic>
        <p:nvPicPr>
          <p:cNvPr id="6" name="Picture 5" descr="weinber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215" y="1533070"/>
            <a:ext cx="2437374" cy="3447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214" y="4472214"/>
            <a:ext cx="2506966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Sheldon Glashow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363669" y="4506687"/>
            <a:ext cx="1938001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Abdus</a:t>
            </a:r>
            <a:r>
              <a:rPr lang="en-US" sz="2400" dirty="0" smtClean="0"/>
              <a:t> Salam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831108" y="4506688"/>
            <a:ext cx="2483522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Steven Weinberg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6389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30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3410858" y="3991429"/>
            <a:ext cx="2612571" cy="2866571"/>
            <a:chOff x="2667000" y="2648843"/>
            <a:chExt cx="2612571" cy="2866571"/>
          </a:xfrm>
        </p:grpSpPr>
        <p:sp>
          <p:nvSpPr>
            <p:cNvPr id="29" name="Rectangle 28"/>
            <p:cNvSpPr/>
            <p:nvPr/>
          </p:nvSpPr>
          <p:spPr bwMode="auto">
            <a:xfrm>
              <a:off x="2667000" y="2648843"/>
              <a:ext cx="2612571" cy="286657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67766" y="2783127"/>
              <a:ext cx="1249589" cy="2023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312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Veld </a:t>
            </a:r>
            <a:r>
              <a:rPr lang="en-US" sz="3200" i="1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i="1" dirty="0" smtClean="0"/>
              <a:t>H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2" y="710520"/>
            <a:ext cx="6662432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veld </a:t>
            </a:r>
            <a:r>
              <a:rPr lang="en-US" sz="2000" b="1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dirty="0" smtClean="0">
                <a:solidFill>
                  <a:schemeClr val="tx1"/>
                </a:solidFill>
              </a:rPr>
              <a:t> is uniform, </a:t>
            </a:r>
            <a:r>
              <a:rPr lang="en-US" sz="2000" dirty="0" err="1" smtClean="0">
                <a:solidFill>
                  <a:schemeClr val="tx1"/>
                </a:solidFill>
              </a:rPr>
              <a:t>moeilijk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nemen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</a:t>
            </a:r>
            <a:r>
              <a:rPr lang="en-US" sz="2000" dirty="0" err="1" smtClean="0">
                <a:solidFill>
                  <a:schemeClr val="tx1"/>
                </a:solidFill>
              </a:rPr>
              <a:t>deeltje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</a:rPr>
              <a:t>H</a:t>
            </a:r>
            <a:r>
              <a:rPr lang="en-US" sz="2000" dirty="0" smtClean="0">
                <a:solidFill>
                  <a:schemeClr val="tx1"/>
                </a:solidFill>
              </a:rPr>
              <a:t> is “quantum-golf” van het veld.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Massa </a:t>
            </a:r>
            <a:r>
              <a:rPr lang="en-US" sz="2000" dirty="0" err="1" smtClean="0">
                <a:solidFill>
                  <a:schemeClr val="tx1"/>
                </a:solidFill>
              </a:rPr>
              <a:t>ontstaat</a:t>
            </a:r>
            <a:r>
              <a:rPr lang="en-US" sz="2000" dirty="0" smtClean="0">
                <a:solidFill>
                  <a:schemeClr val="tx1"/>
                </a:solidFill>
              </a:rPr>
              <a:t> door </a:t>
            </a:r>
            <a:r>
              <a:rPr lang="en-US" sz="2000" dirty="0" err="1" smtClean="0">
                <a:solidFill>
                  <a:schemeClr val="tx1"/>
                </a:solidFill>
              </a:rPr>
              <a:t>interactie</a:t>
            </a:r>
            <a:r>
              <a:rPr lang="en-US" sz="2000" dirty="0" smtClean="0">
                <a:solidFill>
                  <a:schemeClr val="tx1"/>
                </a:solidFill>
              </a:rPr>
              <a:t> van </a:t>
            </a:r>
            <a:r>
              <a:rPr lang="en-US" sz="2000" dirty="0" err="1" smtClean="0">
                <a:solidFill>
                  <a:schemeClr val="tx1"/>
                </a:solidFill>
              </a:rPr>
              <a:t>materie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deeltjes</a:t>
            </a:r>
            <a:r>
              <a:rPr lang="en-US" sz="2000" dirty="0" smtClean="0">
                <a:solidFill>
                  <a:schemeClr val="tx1"/>
                </a:solidFill>
              </a:rPr>
              <a:t> met het 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0275" y="3327321"/>
            <a:ext cx="4174318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Vergelijk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foton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kwantum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van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elektromagnetisch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veld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err="1" smtClean="0">
                <a:solidFill>
                  <a:srgbClr val="CCECFF"/>
                </a:solidFill>
                <a:latin typeface="+mn-lt"/>
              </a:rPr>
              <a:t>Watergolf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55" y="5926688"/>
            <a:ext cx="200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Higgs </a:t>
            </a:r>
            <a:r>
              <a:rPr lang="en-US" sz="2400" dirty="0" err="1" smtClean="0">
                <a:solidFill>
                  <a:srgbClr val="00FFFF"/>
                </a:solidFill>
              </a:rPr>
              <a:t>veld</a:t>
            </a:r>
            <a:endParaRPr lang="en-US" sz="2400" dirty="0" smtClean="0">
              <a:solidFill>
                <a:srgbClr val="00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6371" y="5910934"/>
            <a:ext cx="3737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Higgs </a:t>
            </a:r>
            <a:r>
              <a:rPr lang="en-US" sz="2400" dirty="0" err="1" smtClean="0">
                <a:solidFill>
                  <a:srgbClr val="00FFFF"/>
                </a:solidFill>
              </a:rPr>
              <a:t>deeltje</a:t>
            </a:r>
            <a:endParaRPr lang="en-US" sz="2400" dirty="0" smtClean="0">
              <a:solidFill>
                <a:srgbClr val="00FFFF"/>
              </a:solidFill>
            </a:endParaRPr>
          </a:p>
          <a:p>
            <a:r>
              <a:rPr lang="en-US" sz="2400" dirty="0" err="1" smtClean="0">
                <a:solidFill>
                  <a:srgbClr val="00FFFF"/>
                </a:solidFill>
              </a:rPr>
              <a:t>een</a:t>
            </a:r>
            <a:r>
              <a:rPr lang="en-US" sz="2400" dirty="0" smtClean="0">
                <a:solidFill>
                  <a:srgbClr val="00FFFF"/>
                </a:solidFill>
              </a:rPr>
              <a:t> “</a:t>
            </a:r>
            <a:r>
              <a:rPr lang="en-US" sz="2400" dirty="0" err="1" smtClean="0">
                <a:solidFill>
                  <a:srgbClr val="00FFFF"/>
                </a:solidFill>
              </a:rPr>
              <a:t>veld-kwantum</a:t>
            </a:r>
            <a:r>
              <a:rPr lang="en-US" sz="2400" dirty="0" smtClean="0">
                <a:solidFill>
                  <a:srgbClr val="00FFFF"/>
                </a:solidFill>
              </a:rPr>
              <a:t>” 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66" y="5132825"/>
            <a:ext cx="4048215" cy="75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26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  <p:bldP spid="10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6" y="824904"/>
            <a:ext cx="5082932" cy="57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357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126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LHC Run-1: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FFFF"/>
                </a:solidFill>
              </a:rPr>
              <a:t>De Higgs </a:t>
            </a:r>
            <a:r>
              <a:rPr lang="en-US" sz="4000" dirty="0" err="1" smtClean="0">
                <a:solidFill>
                  <a:srgbClr val="FFFFFF"/>
                </a:solidFill>
              </a:rPr>
              <a:t>Ontdekking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910" y="-1"/>
            <a:ext cx="4460328" cy="33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10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  <a:effectLst>
            <a:glow rad="101600">
              <a:schemeClr val="tx1">
                <a:alpha val="75000"/>
              </a:schemeClr>
            </a:glow>
            <a:softEdge rad="228600"/>
          </a:effectLst>
        </p:spPr>
      </p:pic>
      <p:sp>
        <p:nvSpPr>
          <p:cNvPr id="8" name="TextBox 7"/>
          <p:cNvSpPr txBox="1"/>
          <p:nvPr/>
        </p:nvSpPr>
        <p:spPr>
          <a:xfrm>
            <a:off x="6457493" y="3507916"/>
            <a:ext cx="2208658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De Big Bang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8441" y="5276811"/>
            <a:ext cx="2687344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Maar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begrijpen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we de </a:t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natuurkunde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hier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ook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?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729400" y="5482122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764900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3928999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2642999" y="5618997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56630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69"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94046" y="5081978"/>
            <a:ext cx="34676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b="1" i="1" dirty="0">
                <a:solidFill>
                  <a:srgbClr val="FF0000"/>
                </a:solidFill>
                <a:latin typeface="Helvetica Neue"/>
                <a:cs typeface="Helvetica Neue"/>
              </a:rPr>
              <a:t>De Large Hadron Collider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00" y="3223688"/>
            <a:ext cx="1671801" cy="1332812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  <a:effectLst>
            <a:glow rad="825500">
              <a:srgbClr val="FF0000">
                <a:alpha val="75000"/>
              </a:srgbClr>
            </a:glow>
          </a:effectLst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68372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625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grpSp>
        <p:nvGrpSpPr>
          <p:cNvPr id="61" name="Group 4"/>
          <p:cNvGrpSpPr>
            <a:grpSpLocks/>
          </p:cNvGrpSpPr>
          <p:nvPr/>
        </p:nvGrpSpPr>
        <p:grpSpPr bwMode="auto">
          <a:xfrm>
            <a:off x="50800" y="3378200"/>
            <a:ext cx="4318000" cy="3416300"/>
            <a:chOff x="0" y="270164"/>
            <a:chExt cx="9060026" cy="6435436"/>
          </a:xfrm>
        </p:grpSpPr>
        <p:pic>
          <p:nvPicPr>
            <p:cNvPr id="62" name="Picture 2" descr="http://spiff.rit.edu/classes/phys314/lectures/period/color_table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ounded Rectangle 62"/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sp>
        <p:nvSpPr>
          <p:cNvPr id="59" name="Rectangle 58"/>
          <p:cNvSpPr/>
          <p:nvPr/>
        </p:nvSpPr>
        <p:spPr bwMode="auto">
          <a:xfrm>
            <a:off x="4623396" y="5527514"/>
            <a:ext cx="4520604" cy="1330486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aardse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materie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1645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616454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616460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6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70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616475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616482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87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92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616498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periodiek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systeem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Van Mendeleev</a:t>
            </a:r>
          </a:p>
        </p:txBody>
      </p:sp>
      <p:pic>
        <p:nvPicPr>
          <p:cNvPr id="66" name="Picture 65" descr="FrikandelSpeciaal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87" y="2196726"/>
            <a:ext cx="3461378" cy="1922988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4864894" y="2169445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Zelfs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08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1705" y="3630909"/>
            <a:ext cx="4887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Hergebruik</a:t>
            </a:r>
            <a:r>
              <a:rPr lang="en-US" dirty="0" smtClean="0">
                <a:solidFill>
                  <a:schemeClr val="bg1"/>
                </a:solidFill>
              </a:rPr>
              <a:t> van de LEP tunnel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et </a:t>
            </a:r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experimenten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76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664580">
            <a:off x="3622812" y="3755997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9321569">
            <a:off x="4225836" y="4440584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1" name="Picture 11" descr="TG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99" y="3702751"/>
            <a:ext cx="3523106" cy="263962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12" name="Rectangle 11"/>
          <p:cNvSpPr/>
          <p:nvPr/>
        </p:nvSpPr>
        <p:spPr>
          <a:xfrm>
            <a:off x="322839" y="3702749"/>
            <a:ext cx="3413260" cy="664743"/>
          </a:xfrm>
          <a:prstGeom prst="rect">
            <a:avLst/>
          </a:prstGeom>
        </p:spPr>
        <p:txBody>
          <a:bodyPr wrap="square" lIns="79193" tIns="39597" rIns="79193" bIns="39597">
            <a:spAutoFit/>
          </a:bodyPr>
          <a:lstStyle/>
          <a:p>
            <a:r>
              <a:rPr lang="nl-NL" sz="19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Totale bundel energie gelijk aan een TGV op volle snelheid.</a:t>
            </a:r>
            <a:endParaRPr lang="nl-NL" sz="19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6074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18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pic>
        <p:nvPicPr>
          <p:cNvPr id="6" name="Content Placeholder 5" descr="waag-nijmeg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77874"/>
            <a:ext cx="9144000" cy="571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5466">
            <a:off x="-1079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D6FFFC"/>
                </a:solidFill>
              </a:rPr>
              <a:t>Het </a:t>
            </a:r>
            <a:r>
              <a:rPr lang="en-US" sz="2000" i="1" dirty="0" err="1" smtClean="0">
                <a:solidFill>
                  <a:srgbClr val="D6FFFC"/>
                </a:solidFill>
              </a:rPr>
              <a:t>grootste</a:t>
            </a:r>
            <a:r>
              <a:rPr lang="en-US" sz="2000" i="1" dirty="0" smtClean="0">
                <a:solidFill>
                  <a:srgbClr val="D6FFFC"/>
                </a:solidFill>
              </a:rPr>
              <a:t> </a:t>
            </a:r>
            <a:r>
              <a:rPr lang="en-US" sz="2000" i="1" dirty="0" err="1" smtClean="0">
                <a:solidFill>
                  <a:srgbClr val="D6FFFC"/>
                </a:solidFill>
              </a:rPr>
              <a:t>fototoestel</a:t>
            </a:r>
            <a:r>
              <a:rPr lang="en-US" sz="2000" i="1" dirty="0" smtClean="0">
                <a:solidFill>
                  <a:srgbClr val="D6FFFC"/>
                </a:solidFill>
              </a:rPr>
              <a:t> op </a:t>
            </a:r>
            <a:r>
              <a:rPr lang="en-US" sz="2000" i="1" dirty="0" err="1" smtClean="0">
                <a:solidFill>
                  <a:srgbClr val="D6FFFC"/>
                </a:solidFill>
              </a:rPr>
              <a:t>aarde</a:t>
            </a:r>
            <a:endParaRPr lang="en-US" sz="2000" i="1" dirty="0" smtClean="0">
              <a:solidFill>
                <a:srgbClr val="D6FFFC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D6FFFC"/>
                </a:solidFill>
              </a:rPr>
              <a:t> 45m </a:t>
            </a:r>
            <a:r>
              <a:rPr lang="en-US" sz="2000" i="1" dirty="0" err="1" smtClean="0">
                <a:solidFill>
                  <a:srgbClr val="D6FFFC"/>
                </a:solidFill>
              </a:rPr>
              <a:t>x</a:t>
            </a:r>
            <a:r>
              <a:rPr lang="en-US" sz="2000" i="1" dirty="0" smtClean="0">
                <a:solidFill>
                  <a:srgbClr val="D6FFFC"/>
                </a:solidFill>
              </a:rPr>
              <a:t> 25 </a:t>
            </a:r>
            <a:r>
              <a:rPr lang="en-US" sz="2000" i="1" dirty="0" err="1" smtClean="0">
                <a:solidFill>
                  <a:srgbClr val="D6FFFC"/>
                </a:solidFill>
              </a:rPr>
              <a:t>m</a:t>
            </a:r>
            <a:endParaRPr lang="en-US" sz="2000" i="1" dirty="0" smtClean="0">
              <a:solidFill>
                <a:srgbClr val="D6FFFC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D6FFFC"/>
                </a:solidFill>
              </a:rPr>
              <a:t> 2500 </a:t>
            </a:r>
            <a:r>
              <a:rPr lang="en-US" sz="2000" i="1" dirty="0" err="1" smtClean="0">
                <a:solidFill>
                  <a:srgbClr val="D6FFFC"/>
                </a:solidFill>
              </a:rPr>
              <a:t>fysici</a:t>
            </a:r>
            <a:endParaRPr lang="en-US" sz="2000" i="1" dirty="0">
              <a:solidFill>
                <a:srgbClr val="D6FF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520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pic>
        <p:nvPicPr>
          <p:cNvPr id="6" name="Content Placeholder 5" descr="waag-nijmege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877874"/>
            <a:ext cx="9144000" cy="571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94" y="6553200"/>
            <a:ext cx="19050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-1079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D6FFFC"/>
                </a:solidFill>
              </a:rPr>
              <a:t>Het </a:t>
            </a:r>
            <a:r>
              <a:rPr lang="en-US" sz="2000" i="1" dirty="0" err="1" smtClean="0">
                <a:solidFill>
                  <a:srgbClr val="D6FFFC"/>
                </a:solidFill>
              </a:rPr>
              <a:t>grootste</a:t>
            </a:r>
            <a:r>
              <a:rPr lang="en-US" sz="2000" i="1" dirty="0" smtClean="0">
                <a:solidFill>
                  <a:srgbClr val="D6FFFC"/>
                </a:solidFill>
              </a:rPr>
              <a:t> </a:t>
            </a:r>
            <a:r>
              <a:rPr lang="en-US" sz="2000" i="1" dirty="0" err="1" smtClean="0">
                <a:solidFill>
                  <a:srgbClr val="D6FFFC"/>
                </a:solidFill>
              </a:rPr>
              <a:t>fototoestel</a:t>
            </a:r>
            <a:r>
              <a:rPr lang="en-US" sz="2000" i="1" dirty="0" smtClean="0">
                <a:solidFill>
                  <a:srgbClr val="D6FFFC"/>
                </a:solidFill>
              </a:rPr>
              <a:t> op </a:t>
            </a:r>
            <a:r>
              <a:rPr lang="en-US" sz="2000" i="1" dirty="0" err="1" smtClean="0">
                <a:solidFill>
                  <a:srgbClr val="D6FFFC"/>
                </a:solidFill>
              </a:rPr>
              <a:t>aarde</a:t>
            </a:r>
            <a:endParaRPr lang="en-US" sz="2000" i="1" dirty="0" smtClean="0">
              <a:solidFill>
                <a:srgbClr val="D6FFFC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D6FFFC"/>
                </a:solidFill>
              </a:rPr>
              <a:t> 45m </a:t>
            </a:r>
            <a:r>
              <a:rPr lang="en-US" sz="2000" i="1" dirty="0" err="1" smtClean="0">
                <a:solidFill>
                  <a:srgbClr val="D6FFFC"/>
                </a:solidFill>
              </a:rPr>
              <a:t>x</a:t>
            </a:r>
            <a:r>
              <a:rPr lang="en-US" sz="2000" i="1" dirty="0" smtClean="0">
                <a:solidFill>
                  <a:srgbClr val="D6FFFC"/>
                </a:solidFill>
              </a:rPr>
              <a:t> 25 </a:t>
            </a:r>
            <a:r>
              <a:rPr lang="en-US" sz="2000" i="1" dirty="0" err="1" smtClean="0">
                <a:solidFill>
                  <a:srgbClr val="D6FFFC"/>
                </a:solidFill>
              </a:rPr>
              <a:t>m</a:t>
            </a:r>
            <a:endParaRPr lang="en-US" sz="2000" i="1" dirty="0" smtClean="0">
              <a:solidFill>
                <a:srgbClr val="D6FFFC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D6FFFC"/>
                </a:solidFill>
              </a:rPr>
              <a:t> 2500 </a:t>
            </a:r>
            <a:r>
              <a:rPr lang="en-US" sz="2000" i="1" dirty="0" err="1" smtClean="0">
                <a:solidFill>
                  <a:srgbClr val="D6FFFC"/>
                </a:solidFill>
              </a:rPr>
              <a:t>fysici</a:t>
            </a:r>
            <a:endParaRPr lang="en-US" sz="2000" i="1" dirty="0">
              <a:solidFill>
                <a:srgbClr val="D6FFFC"/>
              </a:solidFill>
            </a:endParaRPr>
          </a:p>
        </p:txBody>
      </p:sp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205" y="1462202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62000" y="6301908"/>
            <a:ext cx="7356929" cy="46196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camera 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592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4693" y="819922"/>
            <a:ext cx="746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</a:rPr>
              <a:t>Grootste</a:t>
            </a:r>
            <a:r>
              <a:rPr lang="en-US" sz="2200" dirty="0" smtClean="0">
                <a:solidFill>
                  <a:srgbClr val="FFFF00"/>
                </a:solidFill>
              </a:rPr>
              <a:t> door de </a:t>
            </a:r>
            <a:r>
              <a:rPr lang="en-US" sz="2200" dirty="0" err="1" smtClean="0">
                <a:solidFill>
                  <a:srgbClr val="FFFF00"/>
                </a:solidFill>
              </a:rPr>
              <a:t>mens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gebouwde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ondergrondse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hal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wereld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16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des_und_0106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210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7909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8554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02964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13" y="6065070"/>
            <a:ext cx="326514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relativiteitstheorie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958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November 2009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0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3" name="particle_event_full_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77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mogelijke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6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 smtClean="0">
                <a:solidFill>
                  <a:srgbClr val="00FFFF"/>
                </a:solidFill>
              </a:rPr>
              <a:t>pp</a:t>
            </a:r>
            <a:r>
              <a:rPr lang="en-US" sz="4000" i="1" dirty="0" err="1" smtClean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 smtClean="0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?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216942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829" y="1376983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pic>
        <p:nvPicPr>
          <p:cNvPr id="12" name="Picture 11" descr="HiggsZZCMS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1" y="2281436"/>
            <a:ext cx="4287685" cy="3908629"/>
          </a:xfrm>
          <a:prstGeom prst="rect">
            <a:avLst/>
          </a:prstGeom>
        </p:spPr>
      </p:pic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" y="2249717"/>
            <a:ext cx="4091225" cy="39450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 bwMode="auto">
          <a:xfrm>
            <a:off x="753763" y="3983030"/>
            <a:ext cx="795231" cy="1864387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8424" y="1390852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 bwMode="auto">
          <a:xfrm>
            <a:off x="5959803" y="3315456"/>
            <a:ext cx="885404" cy="1967334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152400" y="-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ZZ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9769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2347901"/>
            <a:ext cx="4463142" cy="35515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8214" y="1605587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pic>
        <p:nvPicPr>
          <p:cNvPr id="9" name="Picture 8" descr="HiggsGammaGammaPeakCM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43" y="2372776"/>
            <a:ext cx="4356111" cy="3547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3055" y="1603768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52400" y="-94342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"/>
                <a:ea typeface="+mj-ea"/>
                <a:cs typeface="+mj-cs"/>
                <a:sym typeface="Symbol" pitchFamily="-104" charset="2"/>
              </a:rPr>
              <a:t>γγ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240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960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igg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759" y="742590"/>
            <a:ext cx="6223741" cy="60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6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928" y="-1"/>
            <a:ext cx="3438071" cy="1324429"/>
          </a:xfrm>
        </p:spPr>
        <p:txBody>
          <a:bodyPr/>
          <a:lstStyle/>
          <a:p>
            <a:r>
              <a:rPr lang="en-US" dirty="0" smtClean="0"/>
              <a:t>CERN Auditorium</a:t>
            </a:r>
            <a:br>
              <a:rPr lang="en-US" dirty="0" smtClean="0"/>
            </a:br>
            <a:r>
              <a:rPr lang="en-US" dirty="0" smtClean="0"/>
              <a:t>4 </a:t>
            </a:r>
            <a:r>
              <a:rPr lang="en-US" dirty="0" err="1" smtClean="0"/>
              <a:t>juli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Tra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7719" y="3419932"/>
            <a:ext cx="5415548" cy="3365499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0" y="-2231567"/>
            <a:ext cx="5724071" cy="5533571"/>
            <a:chOff x="1814286" y="798286"/>
            <a:chExt cx="5461000" cy="5177003"/>
          </a:xfrm>
        </p:grpSpPr>
        <p:pic>
          <p:nvPicPr>
            <p:cNvPr id="8" name="Picture 7" descr="CERNjuiche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0" y="831790"/>
              <a:ext cx="5334000" cy="51434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1814286" y="798286"/>
              <a:ext cx="5461000" cy="2204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6064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5750" l="3516" r="95410"/>
                    </a14:imgEffect>
                  </a14:imgLayer>
                </a14:imgProps>
              </a:ext>
            </a:extLst>
          </a:blip>
          <a:srcRect b="24221"/>
          <a:stretch/>
        </p:blipFill>
        <p:spPr>
          <a:xfrm>
            <a:off x="1485598" y="5208373"/>
            <a:ext cx="2314801" cy="15187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20799574">
            <a:off x="435650" y="4341278"/>
            <a:ext cx="3967026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relativiteitstheorie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navigatie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met GPS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afwijkingen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tot 10km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zonder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RT)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27053" t="1412" r="27133" b="1157"/>
          <a:stretch/>
        </p:blipFill>
        <p:spPr>
          <a:xfrm>
            <a:off x="6372401" y="1786502"/>
            <a:ext cx="1631017" cy="3691834"/>
          </a:xfrm>
          <a:prstGeom prst="round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0799574">
            <a:off x="4681606" y="1603411"/>
            <a:ext cx="4623703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kwantummechanika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alle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moderne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electronica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alles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met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een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transistor of chip)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0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Nobel </a:t>
            </a:r>
            <a:r>
              <a:rPr lang="en-US" dirty="0" err="1" smtClean="0">
                <a:solidFill>
                  <a:schemeClr val="bg1"/>
                </a:solidFill>
              </a:rPr>
              <a:t>prijs</a:t>
            </a:r>
            <a:r>
              <a:rPr lang="en-US" dirty="0" smtClean="0">
                <a:solidFill>
                  <a:schemeClr val="bg1"/>
                </a:solidFill>
              </a:rPr>
              <a:t> in </a:t>
            </a:r>
            <a:r>
              <a:rPr lang="en-US" dirty="0" err="1" smtClean="0">
                <a:solidFill>
                  <a:schemeClr val="bg1"/>
                </a:solidFill>
              </a:rPr>
              <a:t>Natuurkunde</a:t>
            </a:r>
            <a:r>
              <a:rPr lang="en-US" dirty="0" smtClean="0">
                <a:solidFill>
                  <a:schemeClr val="bg1"/>
                </a:solidFill>
              </a:rPr>
              <a:t> 2013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041" y="5814303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Francois </a:t>
            </a:r>
            <a:r>
              <a:rPr lang="en-US" dirty="0" err="1" smtClean="0">
                <a:solidFill>
                  <a:srgbClr val="66FFFF"/>
                </a:solidFill>
              </a:rPr>
              <a:t>Englert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6187" y="5822826"/>
            <a:ext cx="134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Peter Higgs</a:t>
            </a:r>
            <a:endParaRPr lang="en-US" dirty="0">
              <a:solidFill>
                <a:srgbClr val="66FFFF"/>
              </a:solidFill>
            </a:endParaRPr>
          </a:p>
        </p:txBody>
      </p:sp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00" y="999625"/>
            <a:ext cx="7297720" cy="43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3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50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09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ttp://i.ytimg.com/vi/0ILLQUilpzg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6200" y="1981200"/>
            <a:ext cx="2590800" cy="4106863"/>
            <a:chOff x="76200" y="1981200"/>
            <a:chExt cx="2590800" cy="4107597"/>
          </a:xfrm>
        </p:grpSpPr>
        <p:grpSp>
          <p:nvGrpSpPr>
            <p:cNvPr id="139274" name="Group 1"/>
            <p:cNvGrpSpPr>
              <a:grpSpLocks/>
            </p:cNvGrpSpPr>
            <p:nvPr/>
          </p:nvGrpSpPr>
          <p:grpSpPr bwMode="auto">
            <a:xfrm rot="5400000">
              <a:off x="33948" y="3090253"/>
              <a:ext cx="2675305" cy="1981200"/>
              <a:chOff x="6253162" y="5478463"/>
              <a:chExt cx="1554163" cy="1150937"/>
            </a:xfrm>
          </p:grpSpPr>
          <p:grpSp>
            <p:nvGrpSpPr>
              <p:cNvPr id="139278" name="Group 15"/>
              <p:cNvGrpSpPr>
                <a:grpSpLocks/>
              </p:cNvGrpSpPr>
              <p:nvPr/>
            </p:nvGrpSpPr>
            <p:grpSpPr bwMode="auto">
              <a:xfrm>
                <a:off x="6253162" y="5478463"/>
                <a:ext cx="614363" cy="1150937"/>
                <a:chOff x="521" y="981"/>
                <a:chExt cx="590" cy="1179"/>
              </a:xfrm>
            </p:grpSpPr>
            <p:sp>
              <p:nvSpPr>
                <p:cNvPr id="3892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9" y="1572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30" name="Line 17"/>
                <p:cNvSpPr>
                  <a:spLocks noChangeShapeType="1"/>
                </p:cNvSpPr>
                <p:nvPr/>
              </p:nvSpPr>
              <p:spPr bwMode="auto">
                <a:xfrm>
                  <a:off x="519" y="984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928" name="Line 21"/>
              <p:cNvSpPr>
                <a:spLocks noChangeShapeType="1"/>
              </p:cNvSpPr>
              <p:nvPr/>
            </p:nvSpPr>
            <p:spPr bwMode="auto">
              <a:xfrm>
                <a:off x="6870320" y="6053932"/>
                <a:ext cx="936226" cy="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24" name="Text Box 23"/>
            <p:cNvSpPr txBox="1">
              <a:spLocks noChangeArrowheads="1"/>
            </p:cNvSpPr>
            <p:nvPr/>
          </p:nvSpPr>
          <p:spPr bwMode="auto">
            <a:xfrm>
              <a:off x="1052513" y="5258386"/>
              <a:ext cx="700087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66"/>
                  </a:solidFill>
                  <a:latin typeface="Verdana" charset="0"/>
                  <a:cs typeface="+mn-cs"/>
                </a:rPr>
                <a:t>H</a:t>
              </a:r>
            </a:p>
          </p:txBody>
        </p:sp>
        <p:sp>
          <p:nvSpPr>
            <p:cNvPr id="38925" name="Text Box 23"/>
            <p:cNvSpPr txBox="1">
              <a:spLocks noChangeArrowheads="1"/>
            </p:cNvSpPr>
            <p:nvPr/>
          </p:nvSpPr>
          <p:spPr bwMode="auto">
            <a:xfrm>
              <a:off x="2073275" y="1989139"/>
              <a:ext cx="593725" cy="830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  <p:sp>
          <p:nvSpPr>
            <p:cNvPr id="38926" name="Text Box 23"/>
            <p:cNvSpPr txBox="1">
              <a:spLocks noChangeArrowheads="1"/>
            </p:cNvSpPr>
            <p:nvPr/>
          </p:nvSpPr>
          <p:spPr bwMode="auto">
            <a:xfrm>
              <a:off x="76200" y="1981200"/>
              <a:ext cx="593725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42100" cy="762000"/>
          </a:xfrm>
        </p:spPr>
        <p:txBody>
          <a:bodyPr/>
          <a:lstStyle/>
          <a:p>
            <a:r>
              <a:rPr lang="en-US" dirty="0" err="1" smtClean="0"/>
              <a:t>Elektron</a:t>
            </a:r>
            <a:r>
              <a:rPr lang="en-US" dirty="0" smtClean="0"/>
              <a:t> in Higgs veld</a:t>
            </a:r>
            <a:endParaRPr lang="en-US" dirty="0"/>
          </a:p>
        </p:txBody>
      </p:sp>
      <p:pic>
        <p:nvPicPr>
          <p:cNvPr id="20" name="Picture 2" descr="http://cdn.independent.ie/multimedia/dynamic/01074/Peter-Higgs_1074060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0"/>
            <a:ext cx="27559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 rot="5400000">
            <a:off x="6177126" y="3131057"/>
            <a:ext cx="108234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3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1964</a:t>
            </a:r>
            <a:endParaRPr lang="nl-NL" sz="3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289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76200" y="457200"/>
            <a:ext cx="2452688" cy="5943600"/>
            <a:chOff x="48" y="576"/>
            <a:chExt cx="1545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 smtClean="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540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Elektron,</a:t>
              </a:r>
              <a:r>
                <a:rPr lang="en-US" sz="10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Lading </a:t>
              </a: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Massa 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1371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smtClean="0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09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 smtClean="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79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Muon,</a:t>
                  </a:r>
                  <a:r>
                    <a:rPr lang="en-US" sz="10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Lading </a:t>
                  </a: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Massa 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43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 smtClean="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482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Lading </a:t>
                </a: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fs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Massa 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900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7839076" y="5553075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9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28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2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3203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smtClean="0">
                <a:solidFill>
                  <a:schemeClr val="bg1"/>
                </a:solidFill>
              </a:rPr>
              <a:t>Verdwenen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Antimaterie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de Higgs </a:t>
            </a:r>
            <a:r>
              <a:rPr lang="en-US" sz="4000" dirty="0" err="1" smtClean="0">
                <a:solidFill>
                  <a:schemeClr val="bg1"/>
                </a:solidFill>
              </a:rPr>
              <a:t>connectie</a:t>
            </a:r>
            <a:r>
              <a:rPr lang="en-US" sz="4000" dirty="0" smtClean="0">
                <a:solidFill>
                  <a:schemeClr val="bg1"/>
                </a:solidFill>
              </a:rPr>
              <a:t>: “3”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664200" y="0"/>
            <a:ext cx="3314700" cy="2552700"/>
            <a:chOff x="4416323" y="2204065"/>
            <a:chExt cx="3072580" cy="308077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5" name="Picture 14" descr="asymmetry-295x30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4621" y="2356552"/>
              <a:ext cx="2755490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037034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Een wereld van materie en </a:t>
            </a:r>
            <a:r>
              <a:rPr lang="mr-IN" dirty="0" smtClean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Molecuul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50042" y="5904339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391857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5989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Anti-Molecuul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8726" y="57759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Anti-Atoom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814" y="5839549"/>
            <a:ext cx="1639190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2755" y="6267197"/>
            <a:ext cx="352802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Anti-Proton</a:t>
            </a: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/anti-Neutron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5726" y="4168851"/>
            <a:ext cx="168662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Anti-Quark</a:t>
            </a:r>
            <a:endParaRPr lang="en-US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mr-IN" dirty="0" smtClean="0">
                <a:solidFill>
                  <a:srgbClr val="000000"/>
                </a:solidFill>
                <a:cs typeface="Helvetica Neue Light"/>
              </a:rPr>
              <a:t>…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een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wereld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van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antimaterie</a:t>
            </a:r>
            <a:endParaRPr lang="nl-NL" dirty="0">
              <a:solidFill>
                <a:srgbClr val="000000"/>
              </a:solidFill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166055" y="5651595"/>
            <a:ext cx="2587568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Identieke</a:t>
            </a:r>
            <a:endParaRPr lang="en-US" b="1" i="1" dirty="0" smtClean="0">
              <a:solidFill>
                <a:srgbClr val="FFFCCE"/>
              </a:solidFill>
              <a:latin typeface="Tahoma"/>
            </a:endParaRPr>
          </a:p>
          <a:p>
            <a:r>
              <a:rPr lang="en-US" b="1" i="1" dirty="0" smtClean="0">
                <a:solidFill>
                  <a:srgbClr val="FFFCCE"/>
                </a:solidFill>
                <a:latin typeface="Tahoma"/>
              </a:rPr>
              <a:t> anti-</a:t>
            </a:r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wereld</a:t>
            </a:r>
            <a:r>
              <a:rPr lang="en-US" b="1" i="1" dirty="0">
                <a:solidFill>
                  <a:srgbClr val="FFFCCE"/>
                </a:solidFill>
                <a:latin typeface="Tahoma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04552" y="2445315"/>
            <a:ext cx="1240235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660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19656</TotalTime>
  <Words>5111</Words>
  <Application>Microsoft Macintosh PowerPoint</Application>
  <PresentationFormat>On-screen Show (4:3)</PresentationFormat>
  <Paragraphs>1167</Paragraphs>
  <Slides>159</Slides>
  <Notes>63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159</vt:i4>
      </vt:variant>
    </vt:vector>
  </HeadingPairs>
  <TitlesOfParts>
    <vt:vector size="183" baseType="lpstr">
      <vt:lpstr>Arial Hebrew Light</vt:lpstr>
      <vt:lpstr>Calibri</vt:lpstr>
      <vt:lpstr>Capitals</vt:lpstr>
      <vt:lpstr>CG Times</vt:lpstr>
      <vt:lpstr>Comic Sans MS</vt:lpstr>
      <vt:lpstr>Helvetica</vt:lpstr>
      <vt:lpstr>Helvetica Neue</vt:lpstr>
      <vt:lpstr>Helvetica Neue Light</vt:lpstr>
      <vt:lpstr>Helvetica Neue Medium</vt:lpstr>
      <vt:lpstr>Lucida Calligraphy</vt:lpstr>
      <vt:lpstr>Lucida Grande</vt:lpstr>
      <vt:lpstr>ＭＳ Ｐゴシック</vt:lpstr>
      <vt:lpstr>Symbol</vt:lpstr>
      <vt:lpstr>Tahoma</vt:lpstr>
      <vt:lpstr>Times</vt:lpstr>
      <vt:lpstr>Times New Roman</vt:lpstr>
      <vt:lpstr>Verdana</vt:lpstr>
      <vt:lpstr>Wingdings</vt:lpstr>
      <vt:lpstr>Arial</vt:lpstr>
      <vt:lpstr>Default Design</vt:lpstr>
      <vt:lpstr>2_Default Design</vt:lpstr>
      <vt:lpstr>5_Default Design</vt:lpstr>
      <vt:lpstr>4_Default Design</vt:lpstr>
      <vt:lpstr>15_Default Design</vt:lpstr>
      <vt:lpstr>Higgs en het mysterie van de  ontbrekende antimaterie</vt:lpstr>
      <vt:lpstr>PowerPoint Presentation</vt:lpstr>
      <vt:lpstr>KUN  Radboud University</vt:lpstr>
      <vt:lpstr>PowerPoint Presentation</vt:lpstr>
      <vt:lpstr>Bouwstenen van Materie en het getal 3</vt:lpstr>
      <vt:lpstr>Bouwstenen van materie</vt:lpstr>
      <vt:lpstr>De aardse materie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PowerPoint Presentation</vt:lpstr>
      <vt:lpstr>PowerPoint Presentation</vt:lpstr>
      <vt:lpstr>Large Electron Positron versneller</vt:lpstr>
      <vt:lpstr>Het L3 LEP Experiment</vt:lpstr>
      <vt:lpstr>Het L3 LEP Experiment</vt:lpstr>
      <vt:lpstr>Alle mogelijke materie ontstaat</vt:lpstr>
      <vt:lpstr>Alle mogelijke materie ontstaat</vt:lpstr>
      <vt:lpstr> De Elementaire Deeltjes</vt:lpstr>
      <vt:lpstr> CERN 1993: Er zijn precies 3 generaties!</vt:lpstr>
      <vt:lpstr> Is dit alles wat er is?</vt:lpstr>
      <vt:lpstr>Antimaterie  en de Oerknal </vt:lpstr>
      <vt:lpstr>Fysica van elementaire deeltjes</vt:lpstr>
      <vt:lpstr>1928: Dirac voorspelt anti-deeltjes</vt:lpstr>
      <vt:lpstr> De elementaire deeltjes</vt:lpstr>
      <vt:lpstr> De elementaire deeltjes</vt:lpstr>
      <vt:lpstr>PowerPoint Presentation</vt:lpstr>
      <vt:lpstr>Creatie:   e+e</vt:lpstr>
      <vt:lpstr>Annihilatie: e+e  </vt:lpstr>
      <vt:lpstr>Antimaterie</vt:lpstr>
      <vt:lpstr>Het ATHENA experiment op CERN</vt:lpstr>
      <vt:lpstr>Een wereld van materie en …</vt:lpstr>
      <vt:lpstr>PowerPoint Presentation</vt:lpstr>
      <vt:lpstr>Is er antimaterie in de natuur?</vt:lpstr>
      <vt:lpstr>PowerPoint Presentation</vt:lpstr>
      <vt:lpstr>Zijn er antimaterie sterrenstelsels?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Hoe krijgen we een asymmetrie in de Big Bang?</vt:lpstr>
      <vt:lpstr>Hoe krijgen we een asymmetrie in de Big Bang?</vt:lpstr>
      <vt:lpstr>Escher’s impressie over het  verschil tussen materie en antimaterie</vt:lpstr>
      <vt:lpstr>Restant Oerknal: veel materie, geen antimaterie?</vt:lpstr>
      <vt:lpstr>Het Standaardmodel van deeltjes en krachten</vt:lpstr>
      <vt:lpstr> De Elementaire Deeltjes: 3 generaties</vt:lpstr>
      <vt:lpstr>Vier fundamentele natuurkrachten</vt:lpstr>
      <vt:lpstr>Kracht = deeltjes uitwisseling!!</vt:lpstr>
      <vt:lpstr>PowerPoint Presentation</vt:lpstr>
      <vt:lpstr>Hoe Sterk zijn de Krachten?</vt:lpstr>
      <vt:lpstr>PowerPoint Presentation</vt:lpstr>
      <vt:lpstr>PowerPoint Presentation</vt:lpstr>
      <vt:lpstr>PowerPoint Presentation</vt:lpstr>
      <vt:lpstr>PowerPoint Presentation</vt:lpstr>
      <vt:lpstr>Het Standaard Model van elementaire deeltjes</vt:lpstr>
      <vt:lpstr>PowerPoint Presentation</vt:lpstr>
      <vt:lpstr>LagrangianL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Higgs Veld f en Deeltje H</vt:lpstr>
      <vt:lpstr>.</vt:lpstr>
      <vt:lpstr>LHC Run-1: De Higgs Ontdekking</vt:lpstr>
      <vt:lpstr>Hoe gedraagt de natuur zich onder extreme omstandigheden?</vt:lpstr>
      <vt:lpstr>Hoe gedraagt de natuur zich onder extreme omstandigheden?</vt:lpstr>
      <vt:lpstr>PowerPoint Presentation</vt:lpstr>
      <vt:lpstr>PowerPoint Presentation</vt:lpstr>
      <vt:lpstr>De LHC versneller</vt:lpstr>
      <vt:lpstr>Het Atlas Experiment</vt:lpstr>
      <vt:lpstr>Het Atlas Experiment</vt:lpstr>
      <vt:lpstr>Het Atlas Experiment</vt:lpstr>
      <vt:lpstr>Het Atlas Experiment in aanbouw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Botsingen van Deeltjes </vt:lpstr>
      <vt:lpstr>Alle mogelijke deeltjes ontstaan</vt:lpstr>
      <vt:lpstr>PowerPoint Presentation</vt:lpstr>
      <vt:lpstr>ppHiggsZZ?</vt:lpstr>
      <vt:lpstr>PowerPoint Presentation</vt:lpstr>
      <vt:lpstr>PowerPoint Presentation</vt:lpstr>
      <vt:lpstr>PowerPoint Presentation</vt:lpstr>
      <vt:lpstr>PowerPoint Presentation</vt:lpstr>
      <vt:lpstr>CERN Auditorium 4 juli 2012</vt:lpstr>
      <vt:lpstr>Nobel prijs in Natuurkunde 2013</vt:lpstr>
      <vt:lpstr>PowerPoint Presentation</vt:lpstr>
      <vt:lpstr>Het Vacuum</vt:lpstr>
      <vt:lpstr>Elektron in Higgs veld</vt:lpstr>
      <vt:lpstr>PowerPoint Presentation</vt:lpstr>
      <vt:lpstr>PowerPoint Presentation</vt:lpstr>
      <vt:lpstr>Dus…</vt:lpstr>
      <vt:lpstr>Verdwenen Antimaterie en de Higgs connectie: “3”</vt:lpstr>
      <vt:lpstr>Een wereld van materie en …</vt:lpstr>
      <vt:lpstr>PowerPoint Presentation</vt:lpstr>
      <vt:lpstr>Het vroege hete heelal</vt:lpstr>
      <vt:lpstr>PowerPoint Presentation</vt:lpstr>
      <vt:lpstr>Materie vs Antimaterie</vt:lpstr>
      <vt:lpstr> CERN 1993: Er zijn precies 3 generaties!</vt:lpstr>
      <vt:lpstr>PowerPoint Presentation</vt:lpstr>
      <vt:lpstr>PowerPoint Presentation</vt:lpstr>
      <vt:lpstr>PowerPoint Presentation</vt:lpstr>
      <vt:lpstr>B-deeltjes:  verschil tussen materie en antimaterie</vt:lpstr>
      <vt:lpstr>B-deeltjes:  verschil tussen materie en antimaterie</vt:lpstr>
      <vt:lpstr>Het vroege hete heelal</vt:lpstr>
      <vt:lpstr>Zijn we nu klaar?</vt:lpstr>
      <vt:lpstr>Het vroege hete heelal</vt:lpstr>
      <vt:lpstr>PowerPoint Presentation</vt:lpstr>
      <vt:lpstr>Open vragen: speuren naar nieuwe deeltjes en krachten in Oerknal</vt:lpstr>
      <vt:lpstr>De Big Bang</vt:lpstr>
      <vt:lpstr>Higgs veld is ontstaan tijdens Big Bang </vt:lpstr>
      <vt:lpstr>1) Hoe is anti-materie verdwenen in de Big Bang?</vt:lpstr>
      <vt:lpstr>PowerPoint Presentation</vt:lpstr>
      <vt:lpstr>2) Higgs mysterie: Vacuum stabiliteit</vt:lpstr>
      <vt:lpstr>3) Waarom is de Higgs massa zo licht?</vt:lpstr>
      <vt:lpstr>4) Het Donkere Materie raadsel</vt:lpstr>
      <vt:lpstr>4) Het Donkere Materie raadsel</vt:lpstr>
      <vt:lpstr>4) Het Donkere Materie Raadsel</vt:lpstr>
      <vt:lpstr>“zwaartekracht lenzen”</vt:lpstr>
      <vt:lpstr>Een botsing van galaxies gezien met “zwaartekracht lenzen”</vt:lpstr>
      <vt:lpstr>Waarvan is donkere materie gemaakt?</vt:lpstr>
      <vt:lpstr>Alternatieve Verklaring</vt:lpstr>
      <vt:lpstr>5) Wat is Donkere Energie?</vt:lpstr>
      <vt:lpstr>De donkere zijde overheerst </vt:lpstr>
      <vt:lpstr>PowerPoint Presentation</vt:lpstr>
      <vt:lpstr>LHC Run-II: De 2-foton saga </vt:lpstr>
      <vt:lpstr>De speurtocht wordt voortgezet met LHC Run-2</vt:lpstr>
      <vt:lpstr>Opwinding bij de LHC – een nieuw Higgs deeltje?</vt:lpstr>
      <vt:lpstr>Opwinding bij de LHC – een nieuw Higgs deeltje?</vt:lpstr>
      <vt:lpstr>PowerPoint Presentation</vt:lpstr>
      <vt:lpstr>Theoretische verklaringen voor di-Photon</vt:lpstr>
      <vt:lpstr>LHC Run-II:  Quantum Speuren</vt:lpstr>
      <vt:lpstr>De virtuele deeltjes methode</vt:lpstr>
      <vt:lpstr>PowerPoint Presentation</vt:lpstr>
      <vt:lpstr>PowerPoint Presentation</vt:lpstr>
      <vt:lpstr>2) Pinguins</vt:lpstr>
      <vt:lpstr>PowerPoint Presentation</vt:lpstr>
      <vt:lpstr>De Pinguin Puzzel: “muon Pinguins”??</vt:lpstr>
      <vt:lpstr>Leptonen (non-) Universaliteit: RK , RK*</vt:lpstr>
      <vt:lpstr>Leptonen (non-) Universaliteit: RK , RK*</vt:lpstr>
      <vt:lpstr>PowerPoint Presentation</vt:lpstr>
      <vt:lpstr>“Verboden” vervallen</vt:lpstr>
      <vt:lpstr>We zijn relatief pas kort bezig met de LHC</vt:lpstr>
      <vt:lpstr>PowerPoint Presentation</vt:lpstr>
      <vt:lpstr>Conclusies:</vt:lpstr>
      <vt:lpstr>PowerPoint Presentation</vt:lpstr>
      <vt:lpstr>Toepassingen</vt:lpstr>
      <vt:lpstr>PowerPoint Presentation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PowerPoint Presentation</vt:lpstr>
    </vt:vector>
  </TitlesOfParts>
  <Company>Nikhef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2069</cp:revision>
  <cp:lastPrinted>2018-03-02T15:49:58Z</cp:lastPrinted>
  <dcterms:created xsi:type="dcterms:W3CDTF">2013-10-28T15:23:24Z</dcterms:created>
  <dcterms:modified xsi:type="dcterms:W3CDTF">2018-03-03T17:44:31Z</dcterms:modified>
</cp:coreProperties>
</file>