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2" r:id="rId2"/>
    <p:sldMasterId id="2147483804" r:id="rId3"/>
    <p:sldMasterId id="2147483817" r:id="rId4"/>
    <p:sldMasterId id="2147483831" r:id="rId5"/>
  </p:sldMasterIdLst>
  <p:notesMasterIdLst>
    <p:notesMasterId r:id="rId81"/>
  </p:notesMasterIdLst>
  <p:handoutMasterIdLst>
    <p:handoutMasterId r:id="rId82"/>
  </p:handoutMasterIdLst>
  <p:sldIdLst>
    <p:sldId id="1576" r:id="rId6"/>
    <p:sldId id="1526" r:id="rId7"/>
    <p:sldId id="1527" r:id="rId8"/>
    <p:sldId id="1528" r:id="rId9"/>
    <p:sldId id="1529" r:id="rId10"/>
    <p:sldId id="1549" r:id="rId11"/>
    <p:sldId id="1550" r:id="rId12"/>
    <p:sldId id="1557" r:id="rId13"/>
    <p:sldId id="1558" r:id="rId14"/>
    <p:sldId id="1566" r:id="rId15"/>
    <p:sldId id="1559" r:id="rId16"/>
    <p:sldId id="1560" r:id="rId17"/>
    <p:sldId id="1533" r:id="rId18"/>
    <p:sldId id="1534" r:id="rId19"/>
    <p:sldId id="1535" r:id="rId20"/>
    <p:sldId id="1536" r:id="rId21"/>
    <p:sldId id="1589" r:id="rId22"/>
    <p:sldId id="1590" r:id="rId23"/>
    <p:sldId id="1594" r:id="rId24"/>
    <p:sldId id="1592" r:id="rId25"/>
    <p:sldId id="1593" r:id="rId26"/>
    <p:sldId id="1595" r:id="rId27"/>
    <p:sldId id="1596" r:id="rId28"/>
    <p:sldId id="1597" r:id="rId29"/>
    <p:sldId id="1598" r:id="rId30"/>
    <p:sldId id="1599" r:id="rId31"/>
    <p:sldId id="1600" r:id="rId32"/>
    <p:sldId id="1601" r:id="rId33"/>
    <p:sldId id="1602" r:id="rId34"/>
    <p:sldId id="1603" r:id="rId35"/>
    <p:sldId id="1604" r:id="rId36"/>
    <p:sldId id="1605" r:id="rId37"/>
    <p:sldId id="1629" r:id="rId38"/>
    <p:sldId id="1630" r:id="rId39"/>
    <p:sldId id="1610" r:id="rId40"/>
    <p:sldId id="1611" r:id="rId41"/>
    <p:sldId id="1612" r:id="rId42"/>
    <p:sldId id="1613" r:id="rId43"/>
    <p:sldId id="1614" r:id="rId44"/>
    <p:sldId id="1615" r:id="rId45"/>
    <p:sldId id="1616" r:id="rId46"/>
    <p:sldId id="1617" r:id="rId47"/>
    <p:sldId id="1618" r:id="rId48"/>
    <p:sldId id="1619" r:id="rId49"/>
    <p:sldId id="1620" r:id="rId50"/>
    <p:sldId id="1621" r:id="rId51"/>
    <p:sldId id="1622" r:id="rId52"/>
    <p:sldId id="1623" r:id="rId53"/>
    <p:sldId id="1624" r:id="rId54"/>
    <p:sldId id="1626" r:id="rId55"/>
    <p:sldId id="1628" r:id="rId56"/>
    <p:sldId id="1636" r:id="rId57"/>
    <p:sldId id="1637" r:id="rId58"/>
    <p:sldId id="1631" r:id="rId59"/>
    <p:sldId id="1638" r:id="rId60"/>
    <p:sldId id="1639" r:id="rId61"/>
    <p:sldId id="1634" r:id="rId62"/>
    <p:sldId id="1635" r:id="rId63"/>
    <p:sldId id="1561" r:id="rId64"/>
    <p:sldId id="1540" r:id="rId65"/>
    <p:sldId id="1567" r:id="rId66"/>
    <p:sldId id="1541" r:id="rId67"/>
    <p:sldId id="1563" r:id="rId68"/>
    <p:sldId id="1543" r:id="rId69"/>
    <p:sldId id="1545" r:id="rId70"/>
    <p:sldId id="1544" r:id="rId71"/>
    <p:sldId id="1546" r:id="rId72"/>
    <p:sldId id="1564" r:id="rId73"/>
    <p:sldId id="1562" r:id="rId74"/>
    <p:sldId id="1569" r:id="rId75"/>
    <p:sldId id="1573" r:id="rId76"/>
    <p:sldId id="1570" r:id="rId77"/>
    <p:sldId id="1571" r:id="rId78"/>
    <p:sldId id="1574" r:id="rId79"/>
    <p:sldId id="1572" r:id="rId80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020"/>
    <a:srgbClr val="817B3D"/>
    <a:srgbClr val="A59D4E"/>
    <a:srgbClr val="D2C864"/>
    <a:srgbClr val="FFF279"/>
    <a:srgbClr val="CCECFF"/>
    <a:srgbClr val="FFFCCE"/>
    <a:srgbClr val="7F0000"/>
    <a:srgbClr val="D6FFF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6" autoAdjust="0"/>
    <p:restoredTop sz="95721" autoAdjust="0"/>
  </p:normalViewPr>
  <p:slideViewPr>
    <p:cSldViewPr snapToGrid="0">
      <p:cViewPr varScale="1">
        <p:scale>
          <a:sx n="86" d="100"/>
          <a:sy n="86" d="100"/>
        </p:scale>
        <p:origin x="-7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noordpool</a:t>
            </a:r>
            <a:r>
              <a:rPr lang="en-US" dirty="0" smtClean="0"/>
              <a:t> van de </a:t>
            </a:r>
            <a:r>
              <a:rPr lang="en-US" dirty="0" err="1" smtClean="0"/>
              <a:t>aarde</a:t>
            </a:r>
            <a:r>
              <a:rPr lang="en-US" dirty="0" smtClean="0"/>
              <a:t> is in </a:t>
            </a:r>
            <a:r>
              <a:rPr lang="en-US" dirty="0" err="1" smtClean="0"/>
              <a:t>feite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magnetische</a:t>
            </a:r>
            <a:r>
              <a:rPr lang="en-US" dirty="0" smtClean="0"/>
              <a:t> </a:t>
            </a:r>
            <a:r>
              <a:rPr lang="en-US" dirty="0" err="1" smtClean="0"/>
              <a:t>zuidpool</a:t>
            </a:r>
            <a:r>
              <a:rPr lang="en-US" smtClean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20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F5B06-5755-436A-A6AC-F0997C593ED1}" type="slidenum">
              <a:rPr lang="en-US"/>
              <a:pPr/>
              <a:t>29</a:t>
            </a:fld>
            <a:endParaRPr lang="en-US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41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42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08-09-15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83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58734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604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423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634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504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30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737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272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574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228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488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587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304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836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877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657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470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530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193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59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357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236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951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321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818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461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032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1201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716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880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814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046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693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107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881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271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053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08-09-15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0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830" r:id="rId13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415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124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001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538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microsoft.com/office/2007/relationships/hdphoto" Target="../media/hdphoto2.wdp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5" Type="http://schemas.microsoft.com/office/2007/relationships/hdphoto" Target="../media/hdphoto1.wdp"/><Relationship Id="rId6" Type="http://schemas.microsoft.com/office/2007/relationships/hdphoto" Target="../media/hdphoto3.wdp"/><Relationship Id="rId7" Type="http://schemas.openxmlformats.org/officeDocument/2006/relationships/image" Target="../media/image18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0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gif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69.png"/><Relationship Id="rId1" Type="http://schemas.microsoft.com/office/2007/relationships/media" Target="file://localhost/Users/marcel/Presentations/Merk/2013/Nijmegen_24_4_2013/particle_event_full_ns.avi" TargetMode="External"/><Relationship Id="rId2" Type="http://schemas.openxmlformats.org/officeDocument/2006/relationships/video" Target="file://localhost/Users/marcel/Presentations/Merk/2013/Nijmegen_24_4_2013/particle_event_full_ns.avi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wmf"/><Relationship Id="rId5" Type="http://schemas.openxmlformats.org/officeDocument/2006/relationships/image" Target="../media/image72.wmf"/><Relationship Id="rId6" Type="http://schemas.openxmlformats.org/officeDocument/2006/relationships/image" Target="../media/image73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tiff"/><Relationship Id="rId3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1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8.png"/><Relationship Id="rId8" Type="http://schemas.openxmlformats.org/officeDocument/2006/relationships/image" Target="../media/image6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2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92.png"/><Relationship Id="rId5" Type="http://schemas.openxmlformats.org/officeDocument/2006/relationships/image" Target="../media/image25.png"/><Relationship Id="rId6" Type="http://schemas.microsoft.com/office/2007/relationships/hdphoto" Target="../media/hdphoto1.wdp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3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8.jpeg"/><Relationship Id="rId3" Type="http://schemas.microsoft.com/office/2007/relationships/hdphoto" Target="../media/hdphoto6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102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2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4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5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560394"/>
            <a:ext cx="9108504" cy="55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atlas.ch/angels-demons/images/page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8" y="2075486"/>
            <a:ext cx="3275785" cy="27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3518801" y="5755780"/>
            <a:ext cx="2382533" cy="10156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Marcel Merk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VWO-NNV students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11 Sept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bg1"/>
                </a:solidFill>
              </a:rPr>
              <a:t>Higgs &amp; Mystery of Missing </a:t>
            </a:r>
            <a:r>
              <a:rPr lang="en-US" i="1" dirty="0">
                <a:solidFill>
                  <a:schemeClr val="bg1"/>
                </a:solidFill>
              </a:rPr>
              <a:t>A</a:t>
            </a:r>
            <a:r>
              <a:rPr lang="en-US" i="1" dirty="0" smtClean="0">
                <a:solidFill>
                  <a:schemeClr val="bg1"/>
                </a:solidFill>
              </a:rPr>
              <a:t>ntimatter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9" name="Picture 8" descr="Peter_Higgs_2Curtai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4494" y="2061831"/>
            <a:ext cx="4334851" cy="27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799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65701" cy="4572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The Standard </a:t>
            </a:r>
            <a:r>
              <a:rPr lang="nl-NL" dirty="0">
                <a:solidFill>
                  <a:srgbClr val="FFFFFF"/>
                </a:solidFill>
              </a:rPr>
              <a:t>Model </a:t>
            </a:r>
            <a:r>
              <a:rPr lang="nl-NL" dirty="0" smtClean="0">
                <a:solidFill>
                  <a:srgbClr val="FFFFFF"/>
                </a:solidFill>
              </a:rPr>
              <a:t>of </a:t>
            </a:r>
            <a:r>
              <a:rPr lang="nl-NL" dirty="0" err="1">
                <a:solidFill>
                  <a:srgbClr val="FFFFFF"/>
                </a:solidFill>
              </a:rPr>
              <a:t>E</a:t>
            </a:r>
            <a:r>
              <a:rPr lang="nl-NL" dirty="0" err="1" smtClean="0">
                <a:solidFill>
                  <a:srgbClr val="FFFFFF"/>
                </a:solidFill>
              </a:rPr>
              <a:t>lementary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P</a:t>
            </a:r>
            <a:r>
              <a:rPr lang="nl-NL" dirty="0" err="1" smtClean="0">
                <a:solidFill>
                  <a:srgbClr val="FFFFFF"/>
                </a:solidFill>
              </a:rPr>
              <a:t>articles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955073" y="2249930"/>
            <a:ext cx="2976174" cy="30412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906696" y="2131521"/>
            <a:ext cx="3115431" cy="3488147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9192" y="1078755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Works at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very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 small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distances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/>
            </a:r>
            <a:b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(Quantum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Mechanics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1218" y="1066384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Works at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very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 high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energies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 (Special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Relativity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89756" y="2980719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Describes</a:t>
            </a: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</a:p>
          <a:p>
            <a:pPr algn="r"/>
            <a:r>
              <a:rPr lang="nl-NL" sz="20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forces</a:t>
            </a: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of </a:t>
            </a:r>
            <a:r>
              <a:rPr lang="nl-NL" sz="20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nature</a:t>
            </a:r>
            <a:endParaRPr lang="nl-NL" sz="2000" b="1" dirty="0">
              <a:solidFill>
                <a:srgbClr val="FFFF00"/>
              </a:solidFill>
              <a:latin typeface="Helvetica Neue"/>
              <a:cs typeface="Helvetica Neue"/>
            </a:endParaRPr>
          </a:p>
          <a:p>
            <a:pPr algn="r"/>
            <a:r>
              <a:rPr lang="nl-NL" sz="2000" b="1" dirty="0" err="1" smtClean="0">
                <a:solidFill>
                  <a:srgbClr val="FFFF00"/>
                </a:solidFill>
                <a:latin typeface="Helvetica Neue"/>
                <a:cs typeface="Helvetica Neue"/>
              </a:rPr>
              <a:t>except</a:t>
            </a:r>
            <a:r>
              <a:rPr lang="nl-NL" sz="2000" b="1" dirty="0">
                <a:solidFill>
                  <a:srgbClr val="FFFF00"/>
                </a:solidFill>
                <a:latin typeface="Helvetica Neue"/>
                <a:cs typeface="Helvetica Neue"/>
              </a:rPr>
              <a:t> </a:t>
            </a:r>
            <a:r>
              <a:rPr lang="nl-NL" sz="2000" b="1" dirty="0" err="1" smtClean="0">
                <a:solidFill>
                  <a:srgbClr val="FFFF00"/>
                </a:solidFill>
                <a:latin typeface="Helvetica Neue"/>
                <a:cs typeface="Helvetica Neue"/>
              </a:rPr>
              <a:t>gravity</a:t>
            </a:r>
            <a:endParaRPr lang="nl-NL" sz="2000" b="1" dirty="0">
              <a:solidFill>
                <a:srgbClr val="FFFF00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1418" y="2837656"/>
            <a:ext cx="21219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sz="2000" i="1" dirty="0" err="1" smtClean="0">
                <a:solidFill>
                  <a:srgbClr val="FFEC02"/>
                </a:solidFill>
                <a:latin typeface="Helvetica Neue Light"/>
                <a:cs typeface="Helvetica Neue Light"/>
              </a:rPr>
              <a:t>Describes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EC02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EC02"/>
                </a:solidFill>
                <a:latin typeface="Helvetica Neue Light"/>
                <a:cs typeface="Helvetica Neue Light"/>
              </a:rPr>
              <a:t>known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 matter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b="1" dirty="0" err="1" smtClean="0">
                <a:solidFill>
                  <a:srgbClr val="FFEC02"/>
                </a:solidFill>
                <a:latin typeface="Helvetica Neue"/>
                <a:cs typeface="Helvetica Neue"/>
              </a:rPr>
              <a:t>except</a:t>
            </a:r>
            <a:r>
              <a:rPr lang="nl-NL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 </a:t>
            </a:r>
            <a:r>
              <a:rPr lang="nl-NL" sz="2000" b="1" dirty="0" err="1" smtClean="0">
                <a:solidFill>
                  <a:srgbClr val="FFEC02"/>
                </a:solidFill>
                <a:latin typeface="Helvetica Neue"/>
                <a:cs typeface="Helvetica Neue"/>
              </a:rPr>
              <a:t>dark</a:t>
            </a:r>
            <a:r>
              <a:rPr lang="nl-NL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 matter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053" y="4788854"/>
            <a:ext cx="2188078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Not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clear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if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SM is </a:t>
            </a:r>
          </a:p>
          <a:p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Valid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for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Big Bang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6390" y="4731410"/>
            <a:ext cx="322809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20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unexplained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parameters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so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not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very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predictief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?)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8852" y="5791808"/>
            <a:ext cx="7203735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algn="ctr"/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Describes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but does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not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explain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many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strinking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aspecs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of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nature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40954" y="1266229"/>
            <a:ext cx="1294249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and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also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3844" y="6212822"/>
            <a:ext cx="2909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New Physics 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431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How does </a:t>
            </a:r>
            <a:r>
              <a:rPr lang="nl-NL" dirty="0" err="1">
                <a:solidFill>
                  <a:srgbClr val="FFFFFF"/>
                </a:solidFill>
              </a:rPr>
              <a:t>nature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behave</a:t>
            </a:r>
            <a:r>
              <a:rPr lang="nl-NL" dirty="0">
                <a:solidFill>
                  <a:srgbClr val="FFFFFF"/>
                </a:solidFill>
              </a:rPr>
              <a:t> in extreme </a:t>
            </a:r>
            <a:r>
              <a:rPr lang="nl-NL" dirty="0" err="1">
                <a:solidFill>
                  <a:srgbClr val="FFFFFF"/>
                </a:solidFill>
              </a:rPr>
              <a:t>circumstances</a:t>
            </a:r>
            <a:r>
              <a:rPr lang="nl-NL" dirty="0">
                <a:solidFill>
                  <a:srgbClr val="FFFFFF"/>
                </a:solidFill>
              </a:rPr>
              <a:t>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1676514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4571999" y="965254"/>
            <a:ext cx="3675854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Experimentally tested </a:t>
            </a:r>
          </a:p>
          <a:p>
            <a:r>
              <a:rPr lang="en-US" sz="1900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Domain of the Standard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8441" y="5276811"/>
            <a:ext cx="2655679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But do we understand</a:t>
            </a:r>
          </a:p>
          <a:p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p</a:t>
            </a:r>
            <a:r>
              <a:rPr lang="en-US" sz="1900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hysics here?</a:t>
            </a:r>
            <a:endParaRPr lang="en-US" sz="1900" dirty="0">
              <a:solidFill>
                <a:srgbClr val="FFEC02"/>
              </a:solidFill>
              <a:latin typeface="Helvetica Neue Medium"/>
              <a:cs typeface="Helvetica Neue Medium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729400" y="5482122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764900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928999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642999" y="5618997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784839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How does </a:t>
            </a:r>
            <a:r>
              <a:rPr lang="nl-NL" dirty="0" err="1">
                <a:solidFill>
                  <a:srgbClr val="FFFFFF"/>
                </a:solidFill>
              </a:rPr>
              <a:t>nature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behave</a:t>
            </a:r>
            <a:r>
              <a:rPr lang="nl-NL" dirty="0">
                <a:solidFill>
                  <a:srgbClr val="FFFFFF"/>
                </a:solidFill>
              </a:rPr>
              <a:t> in extreme </a:t>
            </a:r>
            <a:r>
              <a:rPr lang="nl-NL" dirty="0" err="1">
                <a:solidFill>
                  <a:srgbClr val="FFFFFF"/>
                </a:solidFill>
              </a:rPr>
              <a:t>circumstances</a:t>
            </a:r>
            <a:r>
              <a:rPr lang="nl-NL" dirty="0">
                <a:solidFill>
                  <a:srgbClr val="FFFFFF"/>
                </a:solidFill>
              </a:rPr>
              <a:t>?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69"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94046" y="5081978"/>
            <a:ext cx="359716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b="1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The </a:t>
            </a:r>
            <a:r>
              <a:rPr lang="en-US" sz="2100" b="1" i="1" dirty="0">
                <a:solidFill>
                  <a:srgbClr val="FF0000"/>
                </a:solidFill>
                <a:latin typeface="Helvetica Neue"/>
                <a:cs typeface="Helvetica Neue"/>
              </a:rPr>
              <a:t>Large Hadron Collider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4571999" y="965254"/>
            <a:ext cx="3581074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Experimentally tested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domain of the Standard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00" y="322368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527886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901" y="598176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77837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Standard </a:t>
            </a:r>
            <a:r>
              <a:rPr lang="en-US" dirty="0">
                <a:solidFill>
                  <a:schemeClr val="bg1"/>
                </a:solidFill>
              </a:rPr>
              <a:t>Model – </a:t>
            </a:r>
            <a:r>
              <a:rPr lang="en-US" dirty="0" smtClean="0">
                <a:solidFill>
                  <a:schemeClr val="bg1"/>
                </a:solidFill>
              </a:rPr>
              <a:t>what is included?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6998" y="1307441"/>
            <a:ext cx="1799322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formula”</a:t>
            </a:r>
            <a:endParaRPr lang="en-US" sz="21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460369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building blocks nature”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49899" y="308681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6951100" y="294993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254410" y="195718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846212" y="4318687"/>
            <a:ext cx="1660343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Messenger </a:t>
            </a:r>
          </a:p>
          <a:p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particles of </a:t>
            </a:r>
          </a:p>
          <a:p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forces</a:t>
            </a:r>
            <a:endParaRPr lang="en-US" sz="2200" i="1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101" y="562421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20294" y="5687434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7420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Standard </a:t>
            </a:r>
            <a:r>
              <a:rPr lang="en-US" dirty="0">
                <a:solidFill>
                  <a:schemeClr val="bg1"/>
                </a:solidFill>
              </a:rPr>
              <a:t>Model – </a:t>
            </a:r>
            <a:r>
              <a:rPr lang="en-US" dirty="0" smtClean="0">
                <a:solidFill>
                  <a:schemeClr val="bg1"/>
                </a:solidFill>
              </a:rPr>
              <a:t>what is included?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 bwMode="auto">
          <a:xfrm>
            <a:off x="1614198" y="349743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4829200" y="2197127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304956" y="2185214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5023015" y="5413685"/>
            <a:ext cx="2363691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Building blocks</a:t>
            </a:r>
            <a:b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</a:br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of matter</a:t>
            </a:r>
            <a:endParaRPr lang="en-US" sz="2400" i="1" dirty="0">
              <a:solidFill>
                <a:srgbClr val="10C7FF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299" y="527681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1356998" y="1307441"/>
            <a:ext cx="1799322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formula”</a:t>
            </a:r>
            <a:endParaRPr lang="en-US" sz="21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2072" y="1303431"/>
            <a:ext cx="3460369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building blocks nature”</a:t>
            </a:r>
          </a:p>
        </p:txBody>
      </p:sp>
    </p:spTree>
    <p:extLst>
      <p:ext uri="{BB962C8B-B14F-4D97-AF65-F5344CB8AC3E}">
        <p14:creationId xmlns:p14="http://schemas.microsoft.com/office/powerpoint/2010/main" val="38269065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Standard Model – what is included?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 bwMode="auto">
          <a:xfrm>
            <a:off x="1614198" y="432542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438712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The Higgs field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r>
              <a:rPr lang="en-US" sz="2200" i="1" dirty="0">
                <a:solidFill>
                  <a:srgbClr val="FFFF00"/>
                </a:solidFill>
                <a:latin typeface="Helvetica Neue Medium"/>
                <a:cs typeface="Helvetica Neue Medium"/>
              </a:rPr>
              <a:t>f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illing empty space 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336056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80540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743942" y="5824310"/>
            <a:ext cx="7971332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Note: The Standard 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Model </a:t>
            </a:r>
            <a:r>
              <a:rPr lang="en-US" sz="2100" i="1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predicts: empty space is not empty!</a:t>
            </a:r>
            <a:endParaRPr lang="en-US" sz="2100" i="1" dirty="0">
              <a:solidFill>
                <a:srgbClr val="FFEC02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6998" y="1307441"/>
            <a:ext cx="1799322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formula”</a:t>
            </a:r>
            <a:endParaRPr lang="en-US" sz="21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2072" y="1303431"/>
            <a:ext cx="3460369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building blocks nature”</a:t>
            </a:r>
          </a:p>
        </p:txBody>
      </p:sp>
    </p:spTree>
    <p:extLst>
      <p:ext uri="{BB962C8B-B14F-4D97-AF65-F5344CB8AC3E}">
        <p14:creationId xmlns:p14="http://schemas.microsoft.com/office/powerpoint/2010/main" val="12916387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Standard Model – what is included?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4926" y="5618997"/>
            <a:ext cx="735693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Interaction of Higgs with particles (“the origin of mass”)</a:t>
            </a:r>
            <a:endParaRPr lang="en-US" sz="22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94901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78677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84196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40976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2" name="Freeform 21"/>
          <p:cNvSpPr/>
          <p:nvPr/>
        </p:nvSpPr>
        <p:spPr>
          <a:xfrm>
            <a:off x="3121264" y="4164083"/>
            <a:ext cx="4252391" cy="1450155"/>
          </a:xfrm>
          <a:custGeom>
            <a:avLst/>
            <a:gdLst>
              <a:gd name="connsiteX0" fmla="*/ 0 w 5039379"/>
              <a:gd name="connsiteY0" fmla="*/ 147970 h 1614640"/>
              <a:gd name="connsiteX1" fmla="*/ 2786515 w 5039379"/>
              <a:gd name="connsiteY1" fmla="*/ 1590679 h 1614640"/>
              <a:gd name="connsiteX2" fmla="*/ 5018193 w 5039379"/>
              <a:gd name="connsiteY2" fmla="*/ 974137 h 1614640"/>
              <a:gd name="connsiteX3" fmla="*/ 3970167 w 5039379"/>
              <a:gd name="connsiteY3" fmla="*/ 0 h 16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9379" h="1614640">
                <a:moveTo>
                  <a:pt x="0" y="147970"/>
                </a:moveTo>
                <a:cubicBezTo>
                  <a:pt x="975075" y="800477"/>
                  <a:pt x="1950150" y="1452985"/>
                  <a:pt x="2786515" y="1590679"/>
                </a:cubicBezTo>
                <a:cubicBezTo>
                  <a:pt x="3622880" y="1728373"/>
                  <a:pt x="4820918" y="1239250"/>
                  <a:pt x="5018193" y="974137"/>
                </a:cubicBezTo>
                <a:cubicBezTo>
                  <a:pt x="5215468" y="709024"/>
                  <a:pt x="3970167" y="0"/>
                  <a:pt x="3970167" y="0"/>
                </a:cubicBezTo>
              </a:path>
            </a:pathLst>
          </a:custGeom>
          <a:noFill/>
          <a:ln w="38100" cmpd="sng">
            <a:solidFill>
              <a:srgbClr val="FFB006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378922" y="6166497"/>
            <a:ext cx="8227164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 </a:t>
            </a:r>
            <a:r>
              <a:rPr lang="en-US" sz="21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Theory formulated 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50 </a:t>
            </a:r>
            <a:r>
              <a:rPr lang="en-US" sz="21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years before Higgs particle was seen! 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</a:t>
            </a:r>
            <a:endParaRPr lang="en-US" sz="21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6998" y="1307441"/>
            <a:ext cx="1799322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formula”</a:t>
            </a:r>
            <a:endParaRPr lang="en-US" sz="21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2072" y="1303431"/>
            <a:ext cx="3460369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building blocks nature”</a:t>
            </a:r>
          </a:p>
        </p:txBody>
      </p:sp>
    </p:spTree>
    <p:extLst>
      <p:ext uri="{BB962C8B-B14F-4D97-AF65-F5344CB8AC3E}">
        <p14:creationId xmlns:p14="http://schemas.microsoft.com/office/powerpoint/2010/main" val="24461460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July 4, 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379" y="492806"/>
            <a:ext cx="5651500" cy="1797050"/>
          </a:xfrm>
        </p:spPr>
        <p:txBody>
          <a:bodyPr/>
          <a:lstStyle/>
          <a:p>
            <a:r>
              <a:rPr lang="en-US" dirty="0" smtClean="0"/>
              <a:t>Higgs dependence day July 4th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DependenceDa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242"/>
            <a:ext cx="9144000" cy="59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067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Higgs: Field and Particle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3" y="710520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</a:t>
            </a:r>
            <a:r>
              <a:rPr lang="en-US" sz="2000" dirty="0" smtClean="0">
                <a:solidFill>
                  <a:schemeClr val="tx1"/>
                </a:solidFill>
              </a:rPr>
              <a:t>field </a:t>
            </a:r>
            <a:r>
              <a:rPr lang="en-US" sz="2000" dirty="0" smtClean="0">
                <a:solidFill>
                  <a:schemeClr val="tx1"/>
                </a:solidFill>
              </a:rPr>
              <a:t>is </a:t>
            </a:r>
            <a:r>
              <a:rPr lang="en-US" sz="2000" dirty="0" smtClean="0">
                <a:solidFill>
                  <a:schemeClr val="tx1"/>
                </a:solidFill>
              </a:rPr>
              <a:t>uniform, </a:t>
            </a:r>
            <a:r>
              <a:rPr lang="en-US" sz="2000" dirty="0" smtClean="0">
                <a:solidFill>
                  <a:schemeClr val="tx1"/>
                </a:solidFill>
              </a:rPr>
              <a:t>difficult to observe.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smtClean="0">
                <a:solidFill>
                  <a:schemeClr val="tx1"/>
                </a:solidFill>
              </a:rPr>
              <a:t>particle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is </a:t>
            </a:r>
            <a:r>
              <a:rPr lang="en-US" sz="2000" dirty="0" smtClean="0">
                <a:solidFill>
                  <a:schemeClr val="tx1"/>
                </a:solidFill>
              </a:rPr>
              <a:t>“</a:t>
            </a:r>
            <a:r>
              <a:rPr lang="en-US" sz="2000" dirty="0" smtClean="0">
                <a:solidFill>
                  <a:schemeClr val="tx1"/>
                </a:solidFill>
              </a:rPr>
              <a:t>wave</a:t>
            </a:r>
            <a:r>
              <a:rPr lang="en-US" sz="2000" dirty="0" smtClean="0">
                <a:solidFill>
                  <a:schemeClr val="tx1"/>
                </a:solidFill>
              </a:rPr>
              <a:t>” </a:t>
            </a:r>
            <a:r>
              <a:rPr lang="en-US" sz="2000" dirty="0" smtClean="0">
                <a:solidFill>
                  <a:schemeClr val="tx1"/>
                </a:solidFill>
              </a:rPr>
              <a:t>of the field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Mass results from interaction of matter with the Higgs field.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766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Analogie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smtClean="0">
                <a:solidFill>
                  <a:schemeClr val="bg1"/>
                </a:solidFill>
              </a:rPr>
              <a:t>Magnetic </a:t>
            </a:r>
            <a:r>
              <a:rPr lang="en-US" dirty="0" smtClean="0">
                <a:solidFill>
                  <a:schemeClr val="bg1"/>
                </a:solidFill>
              </a:rPr>
              <a:t>Fi</a:t>
            </a:r>
            <a:r>
              <a:rPr lang="en-US" dirty="0" smtClean="0">
                <a:solidFill>
                  <a:schemeClr val="bg1"/>
                </a:solidFill>
              </a:rPr>
              <a:t>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gneticfiel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1834" y="782285"/>
            <a:ext cx="3510665" cy="2222532"/>
          </a:xfrm>
          <a:prstGeom prst="rect">
            <a:avLst/>
          </a:prstGeom>
        </p:spPr>
      </p:pic>
      <p:pic>
        <p:nvPicPr>
          <p:cNvPr id="8" name="Picture 7" descr="magnet_attrac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270" y="789219"/>
            <a:ext cx="4537521" cy="2213425"/>
          </a:xfrm>
          <a:prstGeom prst="rect">
            <a:avLst/>
          </a:prstGeom>
        </p:spPr>
      </p:pic>
      <p:pic>
        <p:nvPicPr>
          <p:cNvPr id="10" name="Picture 9" descr="compass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8417" y="3029863"/>
            <a:ext cx="3147786" cy="3147786"/>
          </a:xfrm>
          <a:prstGeom prst="rect">
            <a:avLst/>
          </a:prstGeom>
        </p:spPr>
      </p:pic>
      <p:pic>
        <p:nvPicPr>
          <p:cNvPr id="11" name="Picture 10" descr="EarthsMagneticFiel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1792" y="3073393"/>
            <a:ext cx="3184072" cy="32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653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829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 err="1" smtClean="0">
                <a:solidFill>
                  <a:srgbClr val="FFFFFF"/>
                </a:solidFill>
                <a:latin typeface="Verdana" pitchFamily="-105" charset="0"/>
              </a:rPr>
              <a:t>astronomy</a:t>
            </a:r>
            <a:endParaRPr lang="nl-NL" sz="2400" dirty="0">
              <a:solidFill>
                <a:srgbClr val="FFFFFF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FF"/>
                </a:solidFill>
                <a:latin typeface="Verdana" pitchFamily="-105" charset="0"/>
              </a:rPr>
              <a:t>particle-physics</a:t>
            </a:r>
            <a:endParaRPr lang="nl-NL" sz="2400" dirty="0">
              <a:solidFill>
                <a:srgbClr val="FFFFFF"/>
              </a:solidFill>
              <a:latin typeface="Verdana" pitchFamily="-10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7959" y="2946159"/>
            <a:ext cx="55800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“New Physics”</a:t>
            </a:r>
          </a:p>
          <a:p>
            <a:pPr algn="ctr"/>
            <a:r>
              <a:rPr lang="en-US" sz="2200" b="1" i="1" dirty="0" smtClean="0">
                <a:solidFill>
                  <a:schemeClr val="bg1"/>
                </a:solidFill>
              </a:rPr>
              <a:t>(Physics Beyond the Standard Model)</a:t>
            </a:r>
            <a:endParaRPr lang="en-US" sz="2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837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Higgs Field and particle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5318" y="2374909"/>
            <a:ext cx="1844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smtClean="0">
                <a:solidFill>
                  <a:srgbClr val="00FFFF"/>
                </a:solidFill>
              </a:rPr>
              <a:t>field</a:t>
            </a:r>
            <a:endParaRPr lang="en-US" dirty="0" smtClean="0">
              <a:solidFill>
                <a:srgbClr val="00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3360" y="2164454"/>
            <a:ext cx="33009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smtClean="0">
                <a:solidFill>
                  <a:srgbClr val="00FFFF"/>
                </a:solidFill>
              </a:rPr>
              <a:t>particle</a:t>
            </a:r>
            <a:endParaRPr lang="en-US" dirty="0" smtClean="0">
              <a:solidFill>
                <a:srgbClr val="00FFFF"/>
              </a:solidFill>
            </a:endParaRPr>
          </a:p>
          <a:p>
            <a:r>
              <a:rPr lang="en-US" dirty="0" smtClean="0">
                <a:solidFill>
                  <a:srgbClr val="00FFFF"/>
                </a:solidFill>
              </a:rPr>
              <a:t>the</a:t>
            </a:r>
            <a:r>
              <a:rPr lang="en-US" dirty="0" smtClean="0">
                <a:solidFill>
                  <a:srgbClr val="00FFFF"/>
                </a:solidFill>
              </a:rPr>
              <a:t> “</a:t>
            </a:r>
            <a:r>
              <a:rPr lang="en-US" dirty="0" smtClean="0">
                <a:solidFill>
                  <a:srgbClr val="00FFFF"/>
                </a:solidFill>
              </a:rPr>
              <a:t>field</a:t>
            </a:r>
            <a:r>
              <a:rPr lang="en-US" dirty="0" smtClean="0">
                <a:solidFill>
                  <a:srgbClr val="00FFFF"/>
                </a:solidFill>
              </a:rPr>
              <a:t>-</a:t>
            </a:r>
            <a:r>
              <a:rPr lang="en-US" dirty="0" smtClean="0">
                <a:solidFill>
                  <a:srgbClr val="00FFFF"/>
                </a:solidFill>
              </a:rPr>
              <a:t>qu</a:t>
            </a:r>
            <a:r>
              <a:rPr lang="en-US" dirty="0" smtClean="0">
                <a:solidFill>
                  <a:srgbClr val="00FFFF"/>
                </a:solidFill>
              </a:rPr>
              <a:t>antum</a:t>
            </a:r>
            <a:r>
              <a:rPr lang="en-US" dirty="0" smtClean="0">
                <a:solidFill>
                  <a:srgbClr val="00FFFF"/>
                </a:solidFill>
              </a:rPr>
              <a:t>” </a:t>
            </a:r>
          </a:p>
        </p:txBody>
      </p:sp>
      <p:pic>
        <p:nvPicPr>
          <p:cNvPr id="15" name="Picture 14" descr="rip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3296098"/>
            <a:ext cx="3591019" cy="284483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32701" y="3883706"/>
            <a:ext cx="3885293" cy="158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rgbClr val="FF6600"/>
                </a:solidFill>
                <a:latin typeface="+mn-lt"/>
              </a:rPr>
              <a:t>Compare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A </a:t>
            </a: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ph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is 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an electro-magnetic quantum wave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A Water wave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203" y="1058385"/>
            <a:ext cx="52451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744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Vacuum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75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4" y="126994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0-09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286" y="1909535"/>
            <a:ext cx="4273381" cy="3038929"/>
          </a:xfrm>
          <a:prstGeom prst="rect">
            <a:avLst/>
          </a:prstGeom>
        </p:spPr>
      </p:pic>
      <p:pic>
        <p:nvPicPr>
          <p:cNvPr id="8" name="Picture 7" descr="Snapshot 2012-04-17 09-40-46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542" y="3546927"/>
            <a:ext cx="4273281" cy="301171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0" y="145143"/>
            <a:ext cx="4572000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Higgs mechanism:</a:t>
            </a:r>
            <a:r>
              <a:rPr lang="en-US" kern="0" dirty="0" smtClean="0">
                <a:latin typeface="Tahoma"/>
              </a:rPr>
              <a:t/>
            </a:r>
            <a:br>
              <a:rPr lang="en-US" kern="0" dirty="0" smtClean="0">
                <a:latin typeface="Tahoma"/>
              </a:rPr>
            </a:b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mass 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is 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the resistance of a particle in the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Higgs veld </a:t>
            </a:r>
            <a:r>
              <a:rPr lang="en-US" sz="2400" i="1" kern="0" dirty="0" err="1" smtClean="0">
                <a:solidFill>
                  <a:srgbClr val="00FFFF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.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16114" y="5089061"/>
            <a:ext cx="4572000" cy="119742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The</a:t>
            </a:r>
            <a:r>
              <a:rPr lang="en-US" sz="2200" kern="0" dirty="0" smtClean="0">
                <a:latin typeface="Tahoma"/>
              </a:rPr>
              <a:t> Higgs field “sticks” to the particle</a:t>
            </a:r>
            <a:endParaRPr lang="en-US" sz="2200" kern="0" dirty="0" smtClean="0">
              <a:solidFill>
                <a:srgbClr val="00FFFF"/>
              </a:solidFill>
              <a:latin typeface="Tahoma"/>
            </a:endParaRPr>
          </a:p>
          <a:p>
            <a:pPr>
              <a:defRPr/>
            </a:pP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Compare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: walking “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through a swimming pool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”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.</a:t>
            </a:r>
            <a:endParaRPr lang="en-US" sz="2000" kern="0" dirty="0">
              <a:solidFill>
                <a:srgbClr val="00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356250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9" y="99812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2-2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84" y="1635300"/>
            <a:ext cx="4281714" cy="3051587"/>
          </a:xfrm>
          <a:prstGeom prst="rect">
            <a:avLst/>
          </a:prstGeom>
        </p:spPr>
      </p:pic>
      <p:pic>
        <p:nvPicPr>
          <p:cNvPr id="8" name="Picture 7" descr="Snapshot 2012-04-17 09-43-39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136" y="3592245"/>
            <a:ext cx="4218214" cy="29961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72000" y="145143"/>
            <a:ext cx="4426857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The</a:t>
            </a:r>
            <a:r>
              <a:rPr lang="en-US" kern="0" dirty="0" smtClean="0">
                <a:latin typeface="Tahoma"/>
              </a:rPr>
              <a:t> </a:t>
            </a:r>
            <a:r>
              <a:rPr lang="en-US" kern="0" dirty="0" smtClean="0">
                <a:latin typeface="Tahoma"/>
              </a:rPr>
              <a:t>Higgs </a:t>
            </a:r>
            <a:r>
              <a:rPr lang="en-US" kern="0" dirty="0" smtClean="0">
                <a:latin typeface="Tahoma"/>
              </a:rPr>
              <a:t>particle</a:t>
            </a:r>
            <a:r>
              <a:rPr lang="en-US" kern="0" dirty="0" smtClean="0">
                <a:latin typeface="Tahoma"/>
              </a:rPr>
              <a:t> </a:t>
            </a:r>
            <a:r>
              <a:rPr lang="en-US" i="1" kern="0" dirty="0" smtClean="0">
                <a:latin typeface="Tahoma"/>
              </a:rPr>
              <a:t>H</a:t>
            </a:r>
            <a:r>
              <a:rPr lang="en-US" kern="0" dirty="0" smtClean="0">
                <a:latin typeface="Tahoma"/>
              </a:rPr>
              <a:t>:</a:t>
            </a:r>
            <a:br>
              <a:rPr lang="en-US" kern="0" dirty="0" smtClean="0">
                <a:latin typeface="Tahoma"/>
              </a:rPr>
            </a:b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a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rumour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passes as a wave through the field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72353" y="5032839"/>
            <a:ext cx="4381504" cy="123551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The omnipresent Higgs field gives mass to all particles and to itself.</a:t>
            </a:r>
            <a:r>
              <a:rPr lang="en-US" sz="2200" kern="0" dirty="0" smtClean="0">
                <a:latin typeface="Tahoma"/>
              </a:rPr>
              <a:t> </a:t>
            </a:r>
            <a:endParaRPr lang="en-US" sz="2200" kern="0" dirty="0">
              <a:solidFill>
                <a:srgbClr val="00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106374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i.ytimg.com/vi/0ILLQUilpz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6200" y="1981200"/>
            <a:ext cx="2590800" cy="4106863"/>
            <a:chOff x="76200" y="1981200"/>
            <a:chExt cx="2590800" cy="4107597"/>
          </a:xfrm>
        </p:grpSpPr>
        <p:grpSp>
          <p:nvGrpSpPr>
            <p:cNvPr id="139274" name="Group 1"/>
            <p:cNvGrpSpPr>
              <a:grpSpLocks/>
            </p:cNvGrpSpPr>
            <p:nvPr/>
          </p:nvGrpSpPr>
          <p:grpSpPr bwMode="auto">
            <a:xfrm rot="5400000">
              <a:off x="33948" y="3090253"/>
              <a:ext cx="2675305" cy="1981200"/>
              <a:chOff x="6253162" y="5478463"/>
              <a:chExt cx="1554163" cy="1150937"/>
            </a:xfrm>
          </p:grpSpPr>
          <p:grpSp>
            <p:nvGrpSpPr>
              <p:cNvPr id="139278" name="Group 15"/>
              <p:cNvGrpSpPr>
                <a:grpSpLocks/>
              </p:cNvGrpSpPr>
              <p:nvPr/>
            </p:nvGrpSpPr>
            <p:grpSpPr bwMode="auto">
              <a:xfrm>
                <a:off x="6253162" y="5478463"/>
                <a:ext cx="614363" cy="1150937"/>
                <a:chOff x="521" y="981"/>
                <a:chExt cx="590" cy="1179"/>
              </a:xfrm>
            </p:grpSpPr>
            <p:sp>
              <p:nvSpPr>
                <p:cNvPr id="3892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9" y="1572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30" name="Line 17"/>
                <p:cNvSpPr>
                  <a:spLocks noChangeShapeType="1"/>
                </p:cNvSpPr>
                <p:nvPr/>
              </p:nvSpPr>
              <p:spPr bwMode="auto">
                <a:xfrm>
                  <a:off x="519" y="984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28" name="Line 21"/>
              <p:cNvSpPr>
                <a:spLocks noChangeShapeType="1"/>
              </p:cNvSpPr>
              <p:nvPr/>
            </p:nvSpPr>
            <p:spPr bwMode="auto">
              <a:xfrm>
                <a:off x="6870320" y="6053932"/>
                <a:ext cx="936226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24" name="Text Box 23"/>
            <p:cNvSpPr txBox="1">
              <a:spLocks noChangeArrowheads="1"/>
            </p:cNvSpPr>
            <p:nvPr/>
          </p:nvSpPr>
          <p:spPr bwMode="auto">
            <a:xfrm>
              <a:off x="1052513" y="5258386"/>
              <a:ext cx="700087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66"/>
                  </a:solidFill>
                  <a:latin typeface="Verdana" charset="0"/>
                  <a:cs typeface="+mn-cs"/>
                </a:rPr>
                <a:t>H</a:t>
              </a:r>
            </a:p>
          </p:txBody>
        </p:sp>
        <p:sp>
          <p:nvSpPr>
            <p:cNvPr id="38925" name="Text Box 23"/>
            <p:cNvSpPr txBox="1">
              <a:spLocks noChangeArrowheads="1"/>
            </p:cNvSpPr>
            <p:nvPr/>
          </p:nvSpPr>
          <p:spPr bwMode="auto">
            <a:xfrm>
              <a:off x="2073275" y="1989139"/>
              <a:ext cx="593725" cy="8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  <p:sp>
          <p:nvSpPr>
            <p:cNvPr id="38926" name="Text Box 23"/>
            <p:cNvSpPr txBox="1">
              <a:spLocks noChangeArrowheads="1"/>
            </p:cNvSpPr>
            <p:nvPr/>
          </p:nvSpPr>
          <p:spPr bwMode="auto">
            <a:xfrm>
              <a:off x="76200" y="1981200"/>
              <a:ext cx="593725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21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Electron </a:t>
            </a:r>
            <a:r>
              <a:rPr lang="en-US" dirty="0" smtClean="0">
                <a:solidFill>
                  <a:schemeClr val="bg1"/>
                </a:solidFill>
              </a:rPr>
              <a:t>in Higgs </a:t>
            </a:r>
            <a:r>
              <a:rPr lang="en-US" dirty="0" smtClean="0">
                <a:solidFill>
                  <a:schemeClr val="bg1"/>
                </a:solidFill>
              </a:rPr>
              <a:t>Field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2" descr="http://cdn.independent.ie/multimedia/dynamic/01074/Peter-Higgs_107406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0"/>
            <a:ext cx="27559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5400000">
            <a:off x="6103144" y="3131344"/>
            <a:ext cx="12303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1963</a:t>
            </a:r>
          </a:p>
        </p:txBody>
      </p:sp>
    </p:spTree>
    <p:extLst>
      <p:ext uri="{BB962C8B-B14F-4D97-AF65-F5344CB8AC3E}">
        <p14:creationId xmlns:p14="http://schemas.microsoft.com/office/powerpoint/2010/main" val="36549714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68563" cy="5943600"/>
            <a:chOff x="48" y="576"/>
            <a:chExt cx="155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5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Electron</a:t>
              </a:r>
              <a:r>
                <a:rPr lang="en-US" sz="3200" i="1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,</a:t>
              </a:r>
              <a:r>
                <a:rPr lang="en-US" sz="1000" i="1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Charge</a:t>
              </a:r>
              <a:r>
                <a:rPr lang="en-US" sz="2000" dirty="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2000" dirty="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dirty="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Massa </a:t>
              </a:r>
              <a:r>
                <a:rPr lang="en-US" sz="2000" dirty="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41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dirty="0" err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</a:t>
                  </a:r>
                  <a:r>
                    <a:rPr lang="en-US" sz="3200" i="1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,</a:t>
                  </a:r>
                  <a:r>
                    <a:rPr lang="en-US" sz="1000" i="1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Charge</a:t>
                  </a:r>
                  <a:r>
                    <a:rPr lang="en-US" sz="2000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2000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dirty="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dirty="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 </a:t>
                  </a:r>
                  <a:r>
                    <a:rPr lang="en-US" sz="2000" dirty="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06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dirty="0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Charge</a:t>
                </a:r>
                <a:r>
                  <a:rPr lang="en-US" sz="2000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  <a:r>
                  <a:rPr lang="en-US" sz="2000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dirty="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</a:t>
                </a:r>
                <a:r>
                  <a:rPr lang="en-US" sz="2000" dirty="0" err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fs</a:t>
                </a:r>
                <a:endParaRPr lang="en-US" sz="2000" dirty="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endParaRPr>
              </a:p>
              <a:p>
                <a:pPr eaLnBrk="1" hangingPunct="1">
                  <a:defRPr/>
                </a:pPr>
                <a:r>
                  <a:rPr lang="en-US" sz="2000" dirty="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 </a:t>
                </a:r>
                <a:r>
                  <a:rPr lang="en-US" sz="2000" dirty="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94696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894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th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 </a:t>
            </a:r>
            <a:r>
              <a:rPr lang="en-US" b="1" i="1" kern="0" noProof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collider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36998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389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3" y="-74444"/>
            <a:ext cx="8208963" cy="790575"/>
          </a:xfrm>
          <a:noFill/>
          <a:ln/>
        </p:spPr>
        <p:txBody>
          <a:bodyPr anchor="b"/>
          <a:lstStyle/>
          <a:p>
            <a:r>
              <a:rPr lang="en-US" dirty="0" smtClean="0">
                <a:solidFill>
                  <a:schemeClr val="bg1"/>
                </a:solidFill>
              </a:rPr>
              <a:t>CERN: </a:t>
            </a:r>
            <a:r>
              <a:rPr lang="en-US" i="1" dirty="0" smtClean="0">
                <a:solidFill>
                  <a:schemeClr val="bg1"/>
                </a:solidFill>
              </a:rPr>
              <a:t>underground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603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40183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Building-</a:t>
            </a:r>
            <a:r>
              <a:rPr lang="nl-NL" dirty="0" err="1" smtClean="0">
                <a:solidFill>
                  <a:schemeClr val="bg1"/>
                </a:solidFill>
                <a:cs typeface="Helvetica Neue Light"/>
              </a:rPr>
              <a:t>blocks</a:t>
            </a:r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 of Matter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5124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Molecule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985527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865057"/>
            <a:ext cx="1293294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 </a:t>
            </a:r>
          </a:p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nucleus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05628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Quark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Electron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7646462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e </a:t>
            </a:r>
            <a:r>
              <a:rPr lang="en-US" dirty="0" smtClean="0">
                <a:solidFill>
                  <a:schemeClr val="bg1"/>
                </a:solidFill>
              </a:rPr>
              <a:t>LHC </a:t>
            </a:r>
            <a:r>
              <a:rPr lang="en-US" dirty="0" smtClean="0">
                <a:solidFill>
                  <a:schemeClr val="bg1"/>
                </a:solidFill>
              </a:rPr>
              <a:t>collider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421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lang="en-US" b="1" i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360" y="986730"/>
            <a:ext cx="5488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</a:t>
            </a:r>
            <a:r>
              <a:rPr lang="en-US" dirty="0" smtClean="0"/>
              <a:t>of</a:t>
            </a:r>
            <a:r>
              <a:rPr lang="en-US" dirty="0" smtClean="0"/>
              <a:t> </a:t>
            </a:r>
            <a:r>
              <a:rPr lang="en-US" dirty="0" smtClean="0"/>
              <a:t>27 km, 100 meter </a:t>
            </a:r>
            <a:r>
              <a:rPr lang="en-US" dirty="0" smtClean="0"/>
              <a:t>deep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775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Atlas Experiment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5675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8900" y="858370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 Experiment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Schematic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12762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2638"/>
            <a:ext cx="9144000" cy="57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45466">
            <a:off x="1331913" y="3259138"/>
            <a:ext cx="5832475" cy="34337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4114" y="806248"/>
            <a:ext cx="7601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CCE"/>
                </a:solidFill>
              </a:rPr>
              <a:t>The largest </a:t>
            </a:r>
            <a:r>
              <a:rPr lang="en-US" sz="2000" i="1" dirty="0" err="1" smtClean="0">
                <a:solidFill>
                  <a:srgbClr val="FFFCCE"/>
                </a:solidFill>
              </a:rPr>
              <a:t>photocamera</a:t>
            </a:r>
            <a:r>
              <a:rPr lang="en-US" sz="2000" i="1" dirty="0" smtClean="0">
                <a:solidFill>
                  <a:srgbClr val="FFFCCE"/>
                </a:solidFill>
              </a:rPr>
              <a:t> on earth</a:t>
            </a:r>
            <a:r>
              <a:rPr lang="en-US" sz="2000" i="1" dirty="0" smtClean="0">
                <a:solidFill>
                  <a:srgbClr val="FFFCCE"/>
                </a:solidFill>
              </a:rPr>
              <a:t>: </a:t>
            </a:r>
            <a:r>
              <a:rPr lang="en-US" sz="2000" i="1" dirty="0" smtClean="0">
                <a:solidFill>
                  <a:srgbClr val="FFFCCE"/>
                </a:solidFill>
              </a:rPr>
              <a:t>45 m x 25 m, 2500 </a:t>
            </a:r>
            <a:r>
              <a:rPr lang="en-US" sz="2000" i="1" dirty="0" smtClean="0">
                <a:solidFill>
                  <a:srgbClr val="FFFCCE"/>
                </a:solidFill>
              </a:rPr>
              <a:t>ph</a:t>
            </a:r>
            <a:r>
              <a:rPr lang="en-US" sz="2000" i="1" dirty="0" smtClean="0">
                <a:solidFill>
                  <a:srgbClr val="FFFCCE"/>
                </a:solidFill>
              </a:rPr>
              <a:t>ysicists</a:t>
            </a:r>
            <a:endParaRPr lang="en-US" sz="2000" i="1" dirty="0" smtClean="0">
              <a:solidFill>
                <a:srgbClr val="FFFCC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Atlas Experiment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3" descr="0611014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9205" y="3354942"/>
            <a:ext cx="4409395" cy="2952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62000" y="6294438"/>
            <a:ext cx="7356929" cy="46196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camera: </a:t>
            </a:r>
            <a:r>
              <a:rPr lang="en-US" sz="2400" dirty="0">
                <a:solidFill>
                  <a:schemeClr val="bg1"/>
                </a:solidFill>
              </a:rPr>
              <a:t>40.000.000 </a:t>
            </a:r>
            <a:r>
              <a:rPr lang="en-US" sz="2400" dirty="0" smtClean="0">
                <a:solidFill>
                  <a:schemeClr val="bg1"/>
                </a:solidFill>
              </a:rPr>
              <a:t>ph</a:t>
            </a:r>
            <a:r>
              <a:rPr lang="en-US" sz="2400" dirty="0" smtClean="0">
                <a:solidFill>
                  <a:schemeClr val="bg1"/>
                </a:solidFill>
              </a:rPr>
              <a:t>otos </a:t>
            </a:r>
            <a:r>
              <a:rPr lang="en-US" sz="2400" dirty="0">
                <a:solidFill>
                  <a:schemeClr val="bg1"/>
                </a:solidFill>
              </a:rPr>
              <a:t>per </a:t>
            </a:r>
            <a:r>
              <a:rPr lang="en-US" sz="2400" dirty="0" smtClean="0">
                <a:solidFill>
                  <a:schemeClr val="bg1"/>
                </a:solidFill>
              </a:rPr>
              <a:t>second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948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Atlas Experiment </a:t>
            </a:r>
            <a:r>
              <a:rPr lang="en-US" dirty="0" smtClean="0">
                <a:solidFill>
                  <a:schemeClr val="bg1"/>
                </a:solidFill>
              </a:rPr>
              <a:t>under construction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243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des_und_010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6319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77628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side view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72799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front view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37890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Building-</a:t>
            </a:r>
            <a:r>
              <a:rPr lang="nl-NL" dirty="0" err="1" smtClean="0">
                <a:solidFill>
                  <a:schemeClr val="bg1"/>
                </a:solidFill>
                <a:cs typeface="Helvetica Neue Light"/>
              </a:rPr>
              <a:t>blocks</a:t>
            </a:r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 of Matter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5547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Molecule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985527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Electron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200" y="784978"/>
            <a:ext cx="4243802" cy="2644021"/>
          </a:xfrm>
          <a:prstGeom prst="rect">
            <a:avLst/>
          </a:prstGeom>
          <a:effectLst>
            <a:glow rad="469900">
              <a:srgbClr val="FFFF00">
                <a:alpha val="75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3607051"/>
            <a:ext cx="2314801" cy="125396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4907361"/>
            <a:ext cx="2314801" cy="125913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sp>
        <p:nvSpPr>
          <p:cNvPr id="29" name="TextBox 28"/>
          <p:cNvSpPr txBox="1"/>
          <p:nvPr/>
        </p:nvSpPr>
        <p:spPr>
          <a:xfrm>
            <a:off x="7360854" y="5865057"/>
            <a:ext cx="1293294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 </a:t>
            </a:r>
          </a:p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nucleus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00443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November 2009</a:t>
            </a:r>
            <a:endParaRPr lang="en-US" dirty="0"/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256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Collisions of Particles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03844" name="particle_event_full_ns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  <p:extLst>
      <p:ext uri="{BB962C8B-B14F-4D97-AF65-F5344CB8AC3E}">
        <p14:creationId xmlns:p14="http://schemas.microsoft.com/office/powerpoint/2010/main" val="39793619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All possible particles are created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389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749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ZZ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18515337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759023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9611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137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igg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759" y="742590"/>
            <a:ext cx="6223741" cy="60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543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928" y="-1"/>
            <a:ext cx="3438071" cy="13244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CERN Auditorium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4 </a:t>
            </a:r>
            <a:r>
              <a:rPr lang="en-US" dirty="0" err="1" smtClean="0">
                <a:solidFill>
                  <a:schemeClr val="bg1"/>
                </a:solidFill>
              </a:rPr>
              <a:t>juli</a:t>
            </a:r>
            <a:r>
              <a:rPr lang="en-US" dirty="0" smtClean="0">
                <a:solidFill>
                  <a:schemeClr val="bg1"/>
                </a:solidFill>
              </a:rPr>
              <a:t> 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Tra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7719" y="3419932"/>
            <a:ext cx="5415548" cy="3365499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0" y="-2231567"/>
            <a:ext cx="5724071" cy="5533571"/>
            <a:chOff x="1814286" y="798286"/>
            <a:chExt cx="5461000" cy="5177003"/>
          </a:xfrm>
        </p:grpSpPr>
        <p:pic>
          <p:nvPicPr>
            <p:cNvPr id="8" name="Picture 7" descr="CERNjuiche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0" y="831790"/>
              <a:ext cx="5334000" cy="5143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814286" y="798286"/>
              <a:ext cx="5461000" cy="2204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3277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Building-</a:t>
            </a:r>
            <a:r>
              <a:rPr lang="nl-NL" dirty="0" err="1" smtClean="0">
                <a:solidFill>
                  <a:schemeClr val="bg1"/>
                </a:solidFill>
                <a:cs typeface="Helvetica Neue Light"/>
              </a:rPr>
              <a:t>blocks</a:t>
            </a:r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 of Matter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5547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Molecule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985527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Electron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200" y="784978"/>
            <a:ext cx="4243802" cy="2644021"/>
          </a:xfrm>
          <a:prstGeom prst="rect">
            <a:avLst/>
          </a:prstGeom>
          <a:effectLst>
            <a:glow rad="469900">
              <a:srgbClr val="FFFF00">
                <a:alpha val="75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3607051"/>
            <a:ext cx="2314801" cy="125396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4907361"/>
            <a:ext cx="2314801" cy="125913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sp>
        <p:nvSpPr>
          <p:cNvPr id="29" name="Rectangle 28"/>
          <p:cNvSpPr/>
          <p:nvPr/>
        </p:nvSpPr>
        <p:spPr bwMode="auto">
          <a:xfrm>
            <a:off x="1999998" y="5544538"/>
            <a:ext cx="578700" cy="594696"/>
          </a:xfrm>
          <a:prstGeom prst="rect">
            <a:avLst/>
          </a:prstGeom>
          <a:solidFill>
            <a:srgbClr val="FF0000">
              <a:alpha val="34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81" tIns="39591" rIns="79181" bIns="39591" numCol="1" spcCol="0" rtlCol="0" anchor="t" anchorCtr="0" compatLnSpc="1">
            <a:prstTxWarp prst="textNoShape">
              <a:avLst/>
            </a:prstTxWarp>
          </a:bodyPr>
          <a:lstStyle/>
          <a:p>
            <a:pPr defTabSz="791823"/>
            <a:endParaRPr lang="en-US" sz="1400"/>
          </a:p>
        </p:txBody>
      </p:sp>
      <p:sp>
        <p:nvSpPr>
          <p:cNvPr id="30" name="Rectangle 29"/>
          <p:cNvSpPr/>
          <p:nvPr/>
        </p:nvSpPr>
        <p:spPr bwMode="auto">
          <a:xfrm>
            <a:off x="1999998" y="3607049"/>
            <a:ext cx="578700" cy="1231874"/>
          </a:xfrm>
          <a:prstGeom prst="rect">
            <a:avLst/>
          </a:prstGeom>
          <a:solidFill>
            <a:srgbClr val="FF0000">
              <a:alpha val="3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81" tIns="39591" rIns="79181" bIns="39591" numCol="1" spcCol="0" rtlCol="0" anchor="t" anchorCtr="0" compatLnSpc="1">
            <a:prstTxWarp prst="textNoShape">
              <a:avLst/>
            </a:prstTxWarp>
          </a:bodyPr>
          <a:lstStyle/>
          <a:p>
            <a:pPr defTabSz="791823"/>
            <a:endParaRPr lang="en-US" sz="1400"/>
          </a:p>
        </p:txBody>
      </p:sp>
      <p:sp>
        <p:nvSpPr>
          <p:cNvPr id="31" name="TextBox 30"/>
          <p:cNvSpPr txBox="1"/>
          <p:nvPr/>
        </p:nvSpPr>
        <p:spPr>
          <a:xfrm>
            <a:off x="7360854" y="5865057"/>
            <a:ext cx="1293294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 </a:t>
            </a:r>
          </a:p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nucleus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57873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25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76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Standard Model – what is included?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 bwMode="auto">
          <a:xfrm>
            <a:off x="1614198" y="432542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438712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The Higgs field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r>
              <a:rPr lang="en-US" sz="2200" i="1" dirty="0">
                <a:solidFill>
                  <a:srgbClr val="FFFF00"/>
                </a:solidFill>
                <a:latin typeface="Helvetica Neue Medium"/>
                <a:cs typeface="Helvetica Neue Medium"/>
              </a:rPr>
              <a:t>f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illing empty space 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336056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80540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743942" y="5824310"/>
            <a:ext cx="7971332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Note: The Standard 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Model </a:t>
            </a:r>
            <a:r>
              <a:rPr lang="en-US" sz="2100" i="1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predicts: empty space is not empty!</a:t>
            </a:r>
            <a:endParaRPr lang="en-US" sz="2100" i="1" dirty="0">
              <a:solidFill>
                <a:srgbClr val="FFEC02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6998" y="1307441"/>
            <a:ext cx="1799322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formula”</a:t>
            </a:r>
            <a:endParaRPr lang="en-US" sz="21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2072" y="1303431"/>
            <a:ext cx="3460369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building blocks nature”</a:t>
            </a:r>
          </a:p>
        </p:txBody>
      </p:sp>
    </p:spTree>
    <p:extLst>
      <p:ext uri="{BB962C8B-B14F-4D97-AF65-F5344CB8AC3E}">
        <p14:creationId xmlns:p14="http://schemas.microsoft.com/office/powerpoint/2010/main" val="15375516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Standard Model – what is included?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4926" y="5618997"/>
            <a:ext cx="735693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Interaction of Higgs with particles (“the origin of mass”)</a:t>
            </a:r>
            <a:endParaRPr lang="en-US" sz="22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94901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78677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84196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40976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2" name="Freeform 21"/>
          <p:cNvSpPr/>
          <p:nvPr/>
        </p:nvSpPr>
        <p:spPr>
          <a:xfrm>
            <a:off x="3121264" y="4164083"/>
            <a:ext cx="4252391" cy="1450155"/>
          </a:xfrm>
          <a:custGeom>
            <a:avLst/>
            <a:gdLst>
              <a:gd name="connsiteX0" fmla="*/ 0 w 5039379"/>
              <a:gd name="connsiteY0" fmla="*/ 147970 h 1614640"/>
              <a:gd name="connsiteX1" fmla="*/ 2786515 w 5039379"/>
              <a:gd name="connsiteY1" fmla="*/ 1590679 h 1614640"/>
              <a:gd name="connsiteX2" fmla="*/ 5018193 w 5039379"/>
              <a:gd name="connsiteY2" fmla="*/ 974137 h 1614640"/>
              <a:gd name="connsiteX3" fmla="*/ 3970167 w 5039379"/>
              <a:gd name="connsiteY3" fmla="*/ 0 h 16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9379" h="1614640">
                <a:moveTo>
                  <a:pt x="0" y="147970"/>
                </a:moveTo>
                <a:cubicBezTo>
                  <a:pt x="975075" y="800477"/>
                  <a:pt x="1950150" y="1452985"/>
                  <a:pt x="2786515" y="1590679"/>
                </a:cubicBezTo>
                <a:cubicBezTo>
                  <a:pt x="3622880" y="1728373"/>
                  <a:pt x="4820918" y="1239250"/>
                  <a:pt x="5018193" y="974137"/>
                </a:cubicBezTo>
                <a:cubicBezTo>
                  <a:pt x="5215468" y="709024"/>
                  <a:pt x="3970167" y="0"/>
                  <a:pt x="3970167" y="0"/>
                </a:cubicBezTo>
              </a:path>
            </a:pathLst>
          </a:custGeom>
          <a:noFill/>
          <a:ln w="38100" cmpd="sng">
            <a:solidFill>
              <a:srgbClr val="FFB006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378922" y="6166497"/>
            <a:ext cx="8227164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 </a:t>
            </a:r>
            <a:r>
              <a:rPr lang="en-US" sz="21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Theory formulated 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50 </a:t>
            </a:r>
            <a:r>
              <a:rPr lang="en-US" sz="21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years before Higgs particle was seen! 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</a:t>
            </a:r>
            <a:endParaRPr lang="en-US" sz="21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6998" y="1307441"/>
            <a:ext cx="1799322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formula”</a:t>
            </a:r>
            <a:endParaRPr lang="en-US" sz="21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2072" y="1303431"/>
            <a:ext cx="3460369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building blocks nature”</a:t>
            </a:r>
          </a:p>
        </p:txBody>
      </p:sp>
    </p:spTree>
    <p:extLst>
      <p:ext uri="{BB962C8B-B14F-4D97-AF65-F5344CB8AC3E}">
        <p14:creationId xmlns:p14="http://schemas.microsoft.com/office/powerpoint/2010/main" val="4075616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timatter_inv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8" y="1715318"/>
            <a:ext cx="3614500" cy="3283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FFFF"/>
                </a:solidFill>
              </a:rPr>
              <a:t>What is anti-matter </a:t>
            </a:r>
            <a:r>
              <a:rPr lang="en-US" dirty="0" smtClean="0">
                <a:solidFill>
                  <a:srgbClr val="FFFFFF"/>
                </a:solidFill>
              </a:rPr>
              <a:t>and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why is it not seen?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698" y="1718064"/>
            <a:ext cx="2298726" cy="3262185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9" name="Rectangle 28"/>
          <p:cNvSpPr/>
          <p:nvPr/>
        </p:nvSpPr>
        <p:spPr bwMode="auto">
          <a:xfrm>
            <a:off x="2192898" y="3155250"/>
            <a:ext cx="1221701" cy="684374"/>
          </a:xfrm>
          <a:prstGeom prst="rect">
            <a:avLst/>
          </a:prstGeom>
          <a:noFill/>
          <a:ln w="38100" cap="flat" cmpd="sng" algn="ctr">
            <a:solidFill>
              <a:srgbClr val="04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7751" y="965253"/>
            <a:ext cx="6494303" cy="633977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Anti-matter is part of the Standard Model</a:t>
            </a:r>
            <a: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3400846" y="1545096"/>
            <a:ext cx="2910102" cy="16101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4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endCxn id="3" idx="2"/>
          </p:cNvCxnSpPr>
          <p:nvPr/>
        </p:nvCxnSpPr>
        <p:spPr bwMode="auto">
          <a:xfrm>
            <a:off x="3422266" y="3839624"/>
            <a:ext cx="3164022" cy="11588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4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778298" y="5300919"/>
            <a:ext cx="5842197" cy="118797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We </a:t>
            </a:r>
            <a:r>
              <a:rPr lang="en-US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can make it in the LHC 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 smtClean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But why doesn’t is exist in the universe?</a:t>
            </a:r>
            <a:r>
              <a:rPr lang="en-US" sz="2400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endParaRPr lang="en-US" sz="2400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49248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Building-</a:t>
            </a:r>
            <a:r>
              <a:rPr lang="nl-NL" dirty="0" err="1" smtClean="0">
                <a:solidFill>
                  <a:schemeClr val="bg1"/>
                </a:solidFill>
                <a:cs typeface="Helvetica Neue Light"/>
              </a:rPr>
              <a:t>blocks</a:t>
            </a:r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 of Matter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5547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Molecule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985527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05628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Quark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0854" y="5865057"/>
            <a:ext cx="1293294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 </a:t>
            </a:r>
          </a:p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nucleus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Electron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19522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47000">
              <a:srgbClr val="FFF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36572" y="754033"/>
            <a:ext cx="208581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Anti-Molecule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69994" y="577596"/>
            <a:ext cx="160660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4762" y="5799587"/>
            <a:ext cx="191437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Anti-nucleus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67196" y="6293385"/>
            <a:ext cx="349354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635227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nl-NL" dirty="0" smtClean="0">
                <a:solidFill>
                  <a:srgbClr val="000000"/>
                </a:solidFill>
                <a:latin typeface="Tahoma"/>
                <a:cs typeface="Helvetica Neue Light"/>
              </a:rPr>
              <a:t>Building-</a:t>
            </a:r>
            <a:r>
              <a:rPr lang="nl-NL" dirty="0" err="1" smtClean="0">
                <a:solidFill>
                  <a:srgbClr val="000000"/>
                </a:solidFill>
                <a:latin typeface="Tahoma"/>
                <a:cs typeface="Helvetica Neue Light"/>
              </a:rPr>
              <a:t>blocks</a:t>
            </a:r>
            <a:r>
              <a:rPr lang="nl-NL" dirty="0" smtClean="0">
                <a:solidFill>
                  <a:srgbClr val="000000"/>
                </a:solidFill>
                <a:latin typeface="Tahoma"/>
                <a:cs typeface="Helvetica Neue Light"/>
              </a:rPr>
              <a:t> of Antimatter</a:t>
            </a:r>
            <a:endParaRPr lang="nl-NL" dirty="0">
              <a:solidFill>
                <a:srgbClr val="000000"/>
              </a:solidFill>
              <a:latin typeface="Tahoma"/>
              <a:cs typeface="Helvetica Neue Ligh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79189" y="3692359"/>
            <a:ext cx="2060011" cy="2066183"/>
            <a:chOff x="6779189" y="3692359"/>
            <a:chExt cx="2060011" cy="2066183"/>
          </a:xfrm>
        </p:grpSpPr>
        <p:pic>
          <p:nvPicPr>
            <p:cNvPr id="12" name="Picture 10" descr="atom_model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9189" y="370114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10" descr="atom_model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14618" y="4528457"/>
              <a:ext cx="635001" cy="61685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10" descr="atom_model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80086" y="3692359"/>
              <a:ext cx="1259114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7790485" y="4163903"/>
              <a:ext cx="91654" cy="104752"/>
            </a:xfrm>
            <a:prstGeom prst="rect">
              <a:avLst/>
            </a:prstGeom>
            <a:solidFill>
              <a:srgbClr val="FFF279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798862" y="4316303"/>
              <a:ext cx="91654" cy="104752"/>
            </a:xfrm>
            <a:prstGeom prst="rect">
              <a:avLst/>
            </a:prstGeom>
            <a:solidFill>
              <a:srgbClr val="A59D4E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100001" y="4722217"/>
              <a:ext cx="91654" cy="104752"/>
            </a:xfrm>
            <a:prstGeom prst="rect">
              <a:avLst/>
            </a:prstGeom>
            <a:solidFill>
              <a:srgbClr val="FFF279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8121471" y="4887711"/>
              <a:ext cx="91654" cy="104752"/>
            </a:xfrm>
            <a:prstGeom prst="rect">
              <a:avLst/>
            </a:prstGeom>
            <a:solidFill>
              <a:srgbClr val="A59D4E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781053" y="5267437"/>
              <a:ext cx="91654" cy="104752"/>
            </a:xfrm>
            <a:prstGeom prst="rect">
              <a:avLst/>
            </a:prstGeom>
            <a:solidFill>
              <a:srgbClr val="FFF279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802523" y="5419837"/>
              <a:ext cx="91654" cy="104752"/>
            </a:xfrm>
            <a:prstGeom prst="rect">
              <a:avLst/>
            </a:prstGeom>
            <a:solidFill>
              <a:srgbClr val="A59D4E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445351" y="4028235"/>
              <a:ext cx="91654" cy="104752"/>
            </a:xfrm>
            <a:prstGeom prst="rect">
              <a:avLst/>
            </a:prstGeom>
            <a:solidFill>
              <a:srgbClr val="FFF279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7431203" y="4197367"/>
              <a:ext cx="91654" cy="104752"/>
            </a:xfrm>
            <a:prstGeom prst="rect">
              <a:avLst/>
            </a:prstGeom>
            <a:solidFill>
              <a:srgbClr val="817B3D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146602" y="5135407"/>
              <a:ext cx="91654" cy="104752"/>
            </a:xfrm>
            <a:prstGeom prst="rect">
              <a:avLst/>
            </a:prstGeom>
            <a:solidFill>
              <a:srgbClr val="43402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40" name="Rectangle 39"/>
          <p:cNvSpPr/>
          <p:nvPr/>
        </p:nvSpPr>
        <p:spPr bwMode="auto">
          <a:xfrm>
            <a:off x="7118026" y="4578183"/>
            <a:ext cx="91654" cy="104752"/>
          </a:xfrm>
          <a:prstGeom prst="rect">
            <a:avLst/>
          </a:prstGeom>
          <a:solidFill>
            <a:srgbClr val="FFF279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42" name="TextBox 41"/>
          <p:cNvSpPr txBox="1"/>
          <p:nvPr/>
        </p:nvSpPr>
        <p:spPr>
          <a:xfrm>
            <a:off x="7352180" y="2484597"/>
            <a:ext cx="194915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  <a:r>
              <a:rPr lang="nl-NL" sz="2400" i="1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e</a:t>
            </a:r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lectron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94306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How did anti-matter disappear in the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anti-matter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matter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matter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1871596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radiation)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0180" y="5004829"/>
            <a:ext cx="3878924" cy="109564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Apparently anti-matter is </a:t>
            </a:r>
            <a:r>
              <a:rPr lang="en-US" sz="2200" b="1" dirty="0" smtClean="0">
                <a:solidFill>
                  <a:srgbClr val="FFB006"/>
                </a:solidFill>
                <a:latin typeface="Helvetica Neue"/>
                <a:cs typeface="Helvetica Neue"/>
              </a:rPr>
              <a:t>not</a:t>
            </a:r>
            <a:r>
              <a:rPr lang="en-US" sz="2200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a</a:t>
            </a:r>
          </a:p>
          <a:p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p</a:t>
            </a:r>
            <a:r>
              <a:rPr lang="en-US" sz="2200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erfect mirror image of matter!</a:t>
            </a:r>
          </a:p>
          <a:p>
            <a:r>
              <a:rPr lang="en-US" sz="2200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endParaRPr lang="en-US" sz="19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1386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Small surplus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5895" y="1512752"/>
            <a:ext cx="200867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Dominance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9" y="3428999"/>
            <a:ext cx="1112853" cy="1516383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41112448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How did anti-matter disappear in the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anti-matter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matter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matter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1871596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radiation)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1386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Small surplus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5895" y="1512752"/>
            <a:ext cx="200867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Dominance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164099" y="4523998"/>
            <a:ext cx="7062516" cy="218824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endParaRPr lang="en-US" sz="2000" dirty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One of the known causes is the </a:t>
            </a:r>
            <a:r>
              <a:rPr lang="en-US" sz="20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Higgs</a:t>
            </a:r>
            <a:r>
              <a:rPr lang="en-US" sz="2000" b="1" dirty="0">
                <a:solidFill>
                  <a:srgbClr val="FF0000"/>
                </a:solidFill>
                <a:latin typeface="Helvetica Neue"/>
                <a:cs typeface="Helvetica Neue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matter interaction.</a:t>
            </a:r>
            <a:endParaRPr lang="en-US" sz="20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n-US" sz="2000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But we know that it is </a:t>
            </a:r>
            <a:r>
              <a:rPr lang="en-US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not sufficient for the </a:t>
            </a:r>
            <a:r>
              <a:rPr lang="en-US" sz="2000" b="1" dirty="0">
                <a:solidFill>
                  <a:srgbClr val="FFEC02"/>
                </a:solidFill>
                <a:latin typeface="Helvetica Neue"/>
                <a:cs typeface="Helvetica Neue"/>
              </a:rPr>
              <a:t>Big Bang</a:t>
            </a:r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.</a:t>
            </a:r>
            <a:b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Search for additional sources of matter/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anti-</a:t>
            </a:r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matter asymmetry </a:t>
            </a:r>
            <a:endParaRPr lang="en-US" sz="2000" dirty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13998" y="2813063"/>
            <a:ext cx="863077" cy="2642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92498" y="3086813"/>
            <a:ext cx="1260143" cy="1984685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3357" h="2491880">
                <a:moveTo>
                  <a:pt x="1097034" y="0"/>
                </a:moveTo>
                <a:cubicBezTo>
                  <a:pt x="1355611" y="293515"/>
                  <a:pt x="1614188" y="587030"/>
                  <a:pt x="1432485" y="862574"/>
                </a:cubicBezTo>
                <a:cubicBezTo>
                  <a:pt x="1250782" y="1138119"/>
                  <a:pt x="102660" y="1381716"/>
                  <a:pt x="6817" y="1653267"/>
                </a:cubicBezTo>
                <a:cubicBezTo>
                  <a:pt x="-89026" y="1924818"/>
                  <a:pt x="857426" y="2491880"/>
                  <a:pt x="857426" y="2491880"/>
                </a:cubicBezTo>
              </a:path>
            </a:pathLst>
          </a:custGeom>
          <a:ln w="28575" cmpd="sng">
            <a:solidFill>
              <a:srgbClr val="FF0000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039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96" y="304800"/>
            <a:ext cx="8729578" cy="457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Maybe the Higgs sector is much more complex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3636" y="1340037"/>
            <a:ext cx="5732720" cy="489501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Rectangle 7"/>
          <p:cNvSpPr/>
          <p:nvPr/>
        </p:nvSpPr>
        <p:spPr bwMode="auto">
          <a:xfrm>
            <a:off x="4913151" y="2470875"/>
            <a:ext cx="1800401" cy="2189998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84300">
              <a:schemeClr val="tx1">
                <a:alpha val="88000"/>
              </a:schemeClr>
            </a:glow>
            <a:softEdge rad="11303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" b="100000" l="0" r="99103">
                        <a14:foregroundMark x1="73718" y1="70897" x2="73718" y2="70897"/>
                        <a14:foregroundMark x1="72949" y1="61923" x2="74487" y2="63333"/>
                        <a14:foregroundMark x1="58333" y1="76410" x2="58333" y2="76410"/>
                        <a14:foregroundMark x1="73462" y1="13333" x2="73462" y2="13333"/>
                        <a14:foregroundMark x1="75000" y1="89744" x2="75000" y2="89744"/>
                        <a14:foregroundMark x1="56795" y1="25385" x2="56795" y2="25385"/>
                        <a14:foregroundMark x1="51538" y1="26667" x2="51538" y2="26667"/>
                        <a14:foregroundMark x1="59359" y1="22436" x2="59359" y2="22436"/>
                        <a14:foregroundMark x1="54359" y1="75000" x2="54359" y2="75000"/>
                        <a14:foregroundMark x1="39744" y1="66154" x2="39744" y2="66154"/>
                        <a14:foregroundMark x1="32692" y1="61923" x2="32692" y2="61923"/>
                        <a14:foregroundMark x1="42949" y1="32179" x2="42949" y2="32179"/>
                        <a14:foregroundMark x1="47308" y1="29231" x2="47308" y2="29231"/>
                        <a14:foregroundMark x1="34231" y1="39487" x2="34231" y2="39487"/>
                        <a14:foregroundMark x1="28974" y1="41538" x2="28974" y2="41538"/>
                        <a14:foregroundMark x1="48077" y1="30513" x2="48077" y2="30513"/>
                        <a14:foregroundMark x1="35256" y1="64103" x2="35256" y2="64103"/>
                        <a14:foregroundMark x1="42179" y1="34487" x2="46026" y2="30385"/>
                        <a14:foregroundMark x1="50513" y1="28590" x2="55000" y2="24231"/>
                        <a14:foregroundMark x1="47821" y1="70769" x2="50769" y2="73205"/>
                        <a14:foregroundMark x1="29615" y1="61410" x2="32821" y2="63718"/>
                        <a14:foregroundMark x1="43333" y1="68718" x2="40128" y2="65897"/>
                        <a14:foregroundMark x1="36282" y1="36923" x2="33718" y2="38333"/>
                        <a14:foregroundMark x1="37949" y1="36538" x2="40000" y2="35000"/>
                        <a14:foregroundMark x1="28590" y1="58974" x2="29872" y2="60256"/>
                        <a14:foregroundMark x1="34615" y1="62436" x2="38077" y2="65513"/>
                        <a14:foregroundMark x1="38718" y1="67051" x2="34744" y2="65000"/>
                        <a14:foregroundMark x1="37436" y1="37692" x2="35385" y2="39103"/>
                        <a14:foregroundMark x1="37564" y1="36026" x2="37564" y2="36026"/>
                        <a14:foregroundMark x1="38205" y1="34615" x2="38205" y2="34615"/>
                        <a14:foregroundMark x1="32051" y1="38974" x2="32051" y2="38974"/>
                        <a14:foregroundMark x1="31538" y1="40385" x2="31538" y2="40385"/>
                        <a14:foregroundMark x1="30513" y1="42051" x2="30513" y2="42051"/>
                        <a14:foregroundMark x1="27308" y1="60641" x2="27308" y2="60641"/>
                        <a14:backgroundMark x1="30641" y1="58077" x2="30641" y2="58077"/>
                        <a14:backgroundMark x1="28846" y1="57051" x2="28846" y2="57051"/>
                        <a14:backgroundMark x1="34744" y1="53974" x2="34744" y2="53974"/>
                        <a14:backgroundMark x1="34359" y1="49487" x2="34359" y2="49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7151" y="1307440"/>
            <a:ext cx="4372402" cy="4661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440950" y="1239002"/>
            <a:ext cx="2314801" cy="2053123"/>
          </a:xfrm>
          <a:prstGeom prst="rect">
            <a:avLst/>
          </a:prstGeom>
          <a:solidFill>
            <a:srgbClr val="000000">
              <a:alpha val="6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377471" y="4184173"/>
            <a:ext cx="2314801" cy="2053123"/>
          </a:xfrm>
          <a:prstGeom prst="rect">
            <a:avLst/>
          </a:prstGeom>
          <a:solidFill>
            <a:srgbClr val="000000">
              <a:alpha val="6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233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FFFFFF"/>
                </a:solidFill>
              </a:rPr>
              <a:t>Fundamental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 smtClean="0">
                <a:solidFill>
                  <a:srgbClr val="FFFFFF"/>
                </a:solidFill>
              </a:rPr>
              <a:t>forces</a:t>
            </a:r>
            <a:r>
              <a:rPr lang="nl-NL" dirty="0" smtClean="0">
                <a:solidFill>
                  <a:srgbClr val="FFFFFF"/>
                </a:solidFill>
              </a:rPr>
              <a:t> of Nature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0741" y="1561387"/>
            <a:ext cx="2130435" cy="193605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277" y="4371968"/>
            <a:ext cx="2186200" cy="1862966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000" y="4387125"/>
            <a:ext cx="1828800" cy="1828800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5022100" y="1581189"/>
            <a:ext cx="1783852" cy="178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18345" y="1044527"/>
            <a:ext cx="1461348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Gravitation</a:t>
            </a:r>
            <a:endParaRPr lang="nl-NL" sz="19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8749" y="3839625"/>
            <a:ext cx="2304146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Elektromagnetism</a:t>
            </a:r>
            <a:endParaRPr lang="nl-NL" sz="19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6400" y="1033691"/>
            <a:ext cx="2648667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Strong </a:t>
            </a:r>
            <a:r>
              <a:rPr lang="nl-NL" sz="19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nuclear</a:t>
            </a:r>
            <a:r>
              <a:rPr lang="nl-NL" sz="19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force</a:t>
            </a:r>
            <a:endParaRPr lang="nl-NL" sz="19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2100" y="3908063"/>
            <a:ext cx="2428818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Weak</a:t>
            </a:r>
            <a:r>
              <a:rPr lang="nl-NL" sz="19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nl-NL" sz="19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nuclear</a:t>
            </a:r>
            <a:r>
              <a:rPr lang="nl-NL" sz="19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force</a:t>
            </a:r>
            <a:endParaRPr lang="nl-NL" sz="19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211" y="1854940"/>
            <a:ext cx="1450080" cy="101563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r"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Works on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particles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with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mass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87162" y="4803684"/>
            <a:ext cx="2245553" cy="101563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r"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Works on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electrically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charged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particles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8301" y="1923377"/>
            <a:ext cx="1935699" cy="101563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Works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on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nuclear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particles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40511" y="4957275"/>
            <a:ext cx="1415720" cy="707862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Works on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particles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56841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94"/>
            <a:ext cx="9144000" cy="650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is dark matter?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98" y="1102127"/>
            <a:ext cx="6238544" cy="109564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247517" indent="-247517">
              <a:buFont typeface="Wingdings" charset="0"/>
              <a:buChar char="à"/>
            </a:pPr>
            <a:r>
              <a:rPr lang="en-US" sz="2200" dirty="0" smtClean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There is evidence in astronomy for 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‘</a:t>
            </a:r>
            <a:r>
              <a:rPr lang="en-US" sz="2200" dirty="0" smtClean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dark matter’</a:t>
            </a:r>
            <a:endParaRPr lang="en-US" sz="2200" dirty="0">
              <a:solidFill>
                <a:schemeClr val="bg1"/>
              </a:solidFill>
              <a:latin typeface="Helvetica Neue Light"/>
              <a:cs typeface="Helvetica Neue Light"/>
              <a:sym typeface="Wingdings"/>
            </a:endParaRPr>
          </a:p>
          <a:p>
            <a:pPr marL="247517" indent="-247517">
              <a:buFont typeface="Wingdings" charset="0"/>
              <a:buChar char="à"/>
            </a:pPr>
            <a:r>
              <a:rPr lang="en-US" sz="2200" dirty="0" smtClean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But what is it?</a:t>
            </a:r>
            <a:endParaRPr lang="en-US" sz="2200" dirty="0">
              <a:solidFill>
                <a:srgbClr val="FFEC02"/>
              </a:solidFill>
              <a:latin typeface="Helvetica Neue Light"/>
              <a:cs typeface="Helvetica Neue Light"/>
              <a:sym typeface="Wingdings"/>
            </a:endParaRPr>
          </a:p>
          <a:p>
            <a:pPr marL="247517" indent="-247517">
              <a:buFont typeface="Wingdings" charset="0"/>
              <a:buChar char="à"/>
            </a:pPr>
            <a:r>
              <a:rPr lang="en-US" sz="2200" dirty="0" smtClean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Perhaps 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‘super-partners’ </a:t>
            </a:r>
            <a:r>
              <a:rPr lang="en-US" sz="2200" dirty="0" smtClean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of existing particles? </a:t>
            </a:r>
            <a:endParaRPr lang="en-US" sz="2200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 descr="mug_i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1050" y="4455561"/>
            <a:ext cx="1502049" cy="2121560"/>
          </a:xfrm>
          <a:prstGeom prst="rect">
            <a:avLst/>
          </a:prstGeom>
        </p:spPr>
      </p:pic>
      <p:sp>
        <p:nvSpPr>
          <p:cNvPr id="15" name="Parallelogram 14"/>
          <p:cNvSpPr/>
          <p:nvPr/>
        </p:nvSpPr>
        <p:spPr bwMode="auto">
          <a:xfrm>
            <a:off x="521098" y="3565875"/>
            <a:ext cx="3793702" cy="1026561"/>
          </a:xfrm>
          <a:prstGeom prst="parallelogram">
            <a:avLst>
              <a:gd name="adj" fmla="val 161997"/>
            </a:avLst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98" y="2334001"/>
            <a:ext cx="1494976" cy="2121560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4443399" y="2744625"/>
            <a:ext cx="4564828" cy="3549683"/>
            <a:chOff x="5189537" y="2827337"/>
            <a:chExt cx="5409638" cy="3952309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189537" y="2827337"/>
              <a:ext cx="4953000" cy="3886200"/>
            </a:xfrm>
            <a:prstGeom prst="rect">
              <a:avLst/>
            </a:prstGeom>
            <a:gradFill flip="none" rotWithShape="1">
              <a:gsLst>
                <a:gs pos="33000">
                  <a:srgbClr val="D9E8F2"/>
                </a:gs>
                <a:gs pos="81000">
                  <a:srgbClr val="18579F"/>
                </a:gs>
              </a:gsLst>
              <a:lin ang="5400000" scaled="0"/>
              <a:tileRect/>
            </a:gra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/>
              <a:endParaRPr lang="en-US" sz="1400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189" t="14369" r="1332" b="12906"/>
            <a:stretch/>
          </p:blipFill>
          <p:spPr>
            <a:xfrm>
              <a:off x="5223456" y="3450295"/>
              <a:ext cx="4852063" cy="2767425"/>
            </a:xfrm>
            <a:prstGeom prst="rect">
              <a:avLst/>
            </a:prstGeom>
            <a:ln w="381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14886" y="3082552"/>
              <a:ext cx="4815755" cy="548299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Standard Model particles</a:t>
              </a:r>
              <a:endParaRPr lang="en-US" sz="2600" dirty="0">
                <a:solidFill>
                  <a:schemeClr val="tx1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1442" y="6231347"/>
              <a:ext cx="4427733" cy="54829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Super-partner particles</a:t>
              </a:r>
              <a:endParaRPr lang="en-US" sz="2600" dirty="0">
                <a:solidFill>
                  <a:schemeClr val="bg1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42598" y="4181811"/>
            <a:ext cx="2134857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err="1">
                <a:solidFill>
                  <a:schemeClr val="bg1">
                    <a:lumMod val="50000"/>
                  </a:schemeClr>
                </a:solidFill>
                <a:latin typeface="Helvetica Neue Medium"/>
                <a:cs typeface="Helvetica Neue Medium"/>
              </a:rPr>
              <a:t>Supersymmetry</a:t>
            </a:r>
            <a:endParaRPr lang="en-US" sz="2100" i="1" dirty="0">
              <a:solidFill>
                <a:schemeClr val="bg1">
                  <a:lumMod val="50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414447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0884" name="Picture 4" descr="susyparticles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132" y="1452564"/>
            <a:ext cx="9261643" cy="4552722"/>
          </a:xfrm>
          <a:prstGeom prst="rect">
            <a:avLst/>
          </a:prstGeo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Supersymmetry</a:t>
            </a:r>
            <a:r>
              <a:rPr lang="en-US" b="1" dirty="0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 Particles </a:t>
            </a:r>
            <a:endParaRPr lang="en-US" b="1" dirty="0">
              <a:solidFill>
                <a:schemeClr val="tx1"/>
              </a:solidFill>
              <a:latin typeface="Tahoma" pitchFamily="-104" charset="0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537618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rn-lhc-aerial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5865"/>
            <a:ext cx="7772400" cy="457200"/>
          </a:xfrm>
        </p:spPr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The Large </a:t>
            </a:r>
            <a:r>
              <a:rPr lang="nl-NL" dirty="0" err="1" smtClean="0">
                <a:solidFill>
                  <a:srgbClr val="FFFFFF"/>
                </a:solidFill>
              </a:rPr>
              <a:t>Hadron</a:t>
            </a:r>
            <a:r>
              <a:rPr lang="nl-NL" dirty="0" smtClean="0">
                <a:solidFill>
                  <a:srgbClr val="FFFFFF"/>
                </a:solidFill>
              </a:rPr>
              <a:t> Collider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4601" y="2995233"/>
            <a:ext cx="5050231" cy="2174084"/>
          </a:xfrm>
          <a:prstGeom prst="rect">
            <a:avLst/>
          </a:prstGeom>
          <a:solidFill>
            <a:srgbClr val="314444">
              <a:alpha val="76000"/>
            </a:srgbClr>
          </a:solidFill>
          <a:effectLst>
            <a:glow rad="393700">
              <a:srgbClr val="314444">
                <a:alpha val="68000"/>
              </a:srgbClr>
            </a:glow>
            <a:softEdge rad="609600"/>
          </a:effectLst>
        </p:spPr>
        <p:txBody>
          <a:bodyPr wrap="square" lIns="0" tIns="162129" rIns="79193" bIns="162129">
            <a:spAutoFit/>
          </a:bodyPr>
          <a:lstStyle/>
          <a:p>
            <a:pPr lvl="1"/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One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accelerator –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four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experiments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Concept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study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in  1984</a:t>
            </a: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First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collisions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25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years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later in 2009</a:t>
            </a:r>
            <a:b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endParaRPr lang="nl-NL" sz="2000" dirty="0" smtClean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pPr lvl="1"/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Maximal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energy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expected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in 2015</a:t>
            </a:r>
          </a:p>
          <a:p>
            <a:pPr lvl="1"/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Maximal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intensity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expected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in 2025</a:t>
            </a:r>
            <a:endParaRPr lang="nl-NL" sz="2000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636299" y="2334001"/>
            <a:ext cx="388099" cy="162263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1992" y="2082558"/>
            <a:ext cx="1124393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LHCb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377366" y="2556355"/>
            <a:ext cx="479008" cy="90495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237101" y="3360562"/>
            <a:ext cx="842599" cy="273750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44001" y="2676188"/>
            <a:ext cx="479008" cy="90495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401" y="2287870"/>
            <a:ext cx="1297000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ATLAS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8502" y="3292125"/>
            <a:ext cx="1019142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Alice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035498" y="3634312"/>
            <a:ext cx="514400" cy="205312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491" y="3451307"/>
            <a:ext cx="984716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CMS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00" y="1512752"/>
            <a:ext cx="1093100" cy="5119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001" y="1786501"/>
            <a:ext cx="1093100" cy="5119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901" y="2813063"/>
            <a:ext cx="1093100" cy="5119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4875" y="6094955"/>
            <a:ext cx="8283979" cy="449311"/>
          </a:xfrm>
          <a:prstGeom prst="rect">
            <a:avLst/>
          </a:prstGeom>
        </p:spPr>
        <p:txBody>
          <a:bodyPr wrap="none" lIns="79205" tIns="39603" rIns="79205" bIns="39603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Antimatter: "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We </a:t>
            </a:r>
            <a:r>
              <a:rPr lang="en-US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can make it in the LHC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” </a:t>
            </a:r>
            <a:r>
              <a:rPr lang="en-US" sz="2400" dirty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 err="1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LHCb</a:t>
            </a:r>
            <a:r>
              <a:rPr lang="en-US" sz="2400" dirty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experiment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505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Study 3-rd generation quarks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03680"/>
            <a:ext cx="7006225" cy="635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46036" y="755917"/>
            <a:ext cx="4356806" cy="90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Bs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-mesons: particles containing a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b-</a:t>
            </a:r>
            <a:r>
              <a:rPr lang="en-US" sz="2400" kern="0" dirty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s-quark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705100" y="2336800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5" name="Straight Arrow Connector 14"/>
          <p:cNvCxnSpPr>
            <a:endCxn id="8" idx="7"/>
          </p:cNvCxnSpPr>
          <p:nvPr/>
        </p:nvCxnSpPr>
        <p:spPr bwMode="auto">
          <a:xfrm flipH="1">
            <a:off x="3485589" y="1485900"/>
            <a:ext cx="1061011" cy="984811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193816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An LHC </a:t>
            </a:r>
            <a:r>
              <a:rPr lang="nl-NL" dirty="0" err="1" smtClean="0">
                <a:solidFill>
                  <a:schemeClr val="bg1"/>
                </a:solidFill>
              </a:rPr>
              <a:t>collision</a:t>
            </a:r>
            <a:r>
              <a:rPr lang="nl-NL" dirty="0" smtClean="0">
                <a:solidFill>
                  <a:schemeClr val="bg1"/>
                </a:solidFill>
              </a:rPr>
              <a:t> of </a:t>
            </a:r>
            <a:r>
              <a:rPr lang="nl-NL" dirty="0" err="1" smtClean="0">
                <a:solidFill>
                  <a:schemeClr val="bg1"/>
                </a:solidFill>
              </a:rPr>
              <a:t>two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protons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56" y="1981667"/>
            <a:ext cx="5365033" cy="466389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24555" y="4376976"/>
            <a:ext cx="4115202" cy="130031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4741334" y="3044387"/>
            <a:ext cx="4138768" cy="126663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13998" y="759227"/>
            <a:ext cx="7908904" cy="1557307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nl-NL" sz="2400" dirty="0" smtClean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Search</a:t>
            </a:r>
            <a:r>
              <a:rPr lang="nl-NL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400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exotic</a:t>
            </a:r>
            <a:r>
              <a:rPr lang="nl-NL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nl-NL" sz="2400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Bs</a:t>
            </a:r>
            <a:r>
              <a:rPr lang="nl-NL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meson </a:t>
            </a:r>
            <a:r>
              <a:rPr lang="nl-NL" sz="2400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particles</a:t>
            </a:r>
            <a:r>
              <a:rPr lang="nl-NL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nl-NL" sz="24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that</a:t>
            </a:r>
            <a:r>
              <a:rPr lang="nl-NL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4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oscillate</a:t>
            </a:r>
            <a:r>
              <a:rPr lang="nl-NL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nl-NL" sz="24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between</a:t>
            </a:r>
            <a:r>
              <a:rPr lang="nl-NL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matter </a:t>
            </a:r>
            <a:r>
              <a:rPr lang="nl-NL" sz="24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and</a:t>
            </a:r>
            <a:r>
              <a:rPr lang="nl-NL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 antimatter. </a:t>
            </a:r>
          </a:p>
          <a:p>
            <a:r>
              <a:rPr lang="nl-NL" sz="2200" b="1" dirty="0" smtClean="0">
                <a:solidFill>
                  <a:srgbClr val="10C7FF"/>
                </a:solidFill>
                <a:latin typeface="Helvetica Neue"/>
                <a:cs typeface="Helvetica Neue"/>
                <a:sym typeface="Wingdings"/>
              </a:rPr>
              <a:t>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Produced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mainly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along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 the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beam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-line 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</a:rPr>
              <a:t>in LHC.</a:t>
            </a:r>
          </a:p>
          <a:p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Requires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dedicted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 detector.</a:t>
            </a:r>
            <a:endParaRPr lang="nl-NL" sz="2200" dirty="0">
              <a:solidFill>
                <a:srgbClr val="10C7FF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V="1">
            <a:off x="6806011" y="3041075"/>
            <a:ext cx="2071317" cy="63464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" name="Straight Connector 3"/>
          <p:cNvCxnSpPr/>
          <p:nvPr/>
        </p:nvCxnSpPr>
        <p:spPr bwMode="auto">
          <a:xfrm flipH="1">
            <a:off x="649698" y="4318686"/>
            <a:ext cx="3858002" cy="5474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Isosceles Triangle 28"/>
          <p:cNvSpPr/>
          <p:nvPr/>
        </p:nvSpPr>
        <p:spPr bwMode="auto">
          <a:xfrm rot="4512981">
            <a:off x="2832311" y="3429680"/>
            <a:ext cx="1326971" cy="2394627"/>
          </a:xfrm>
          <a:prstGeom prst="triangle">
            <a:avLst/>
          </a:prstGeom>
          <a:gradFill flip="none" rotWithShape="1">
            <a:gsLst>
              <a:gs pos="1000">
                <a:srgbClr val="3366FF">
                  <a:alpha val="37000"/>
                </a:srgbClr>
              </a:gs>
              <a:gs pos="100000">
                <a:srgbClr val="3366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 rot="20653575">
            <a:off x="2108978" y="4332555"/>
            <a:ext cx="477686" cy="1222808"/>
          </a:xfrm>
          <a:prstGeom prst="ellipse">
            <a:avLst/>
          </a:prstGeom>
          <a:solidFill>
            <a:srgbClr val="3366FF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rgbClr val="3333CC"/>
              </a:solidFill>
              <a:latin typeface="Verdana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328198" y="4980485"/>
            <a:ext cx="2235541" cy="69751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646283" y="4607816"/>
            <a:ext cx="1788234" cy="2588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 rot="21176982">
            <a:off x="270030" y="4309004"/>
            <a:ext cx="1768847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</a:t>
            </a:r>
            <a:r>
              <a:rPr lang="en-US" i="1" baseline="-25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</a:t>
            </a:r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meson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0697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LHC collision seen by the </a:t>
            </a:r>
            <a:r>
              <a:rPr lang="en-US" dirty="0" err="1" smtClean="0">
                <a:solidFill>
                  <a:schemeClr val="bg1"/>
                </a:solidFill>
              </a:rPr>
              <a:t>LHCb</a:t>
            </a:r>
            <a:r>
              <a:rPr lang="en-US" dirty="0" smtClean="0">
                <a:solidFill>
                  <a:schemeClr val="bg1"/>
                </a:solidFill>
              </a:rPr>
              <a:t> detector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99" y="828378"/>
            <a:ext cx="7132258" cy="5120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871398" y="5482122"/>
            <a:ext cx="3536502" cy="61593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72" y="4113374"/>
            <a:ext cx="2060033" cy="15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261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4000500" cy="457200"/>
          </a:xfrm>
          <a:solidFill>
            <a:schemeClr val="bg1">
              <a:lumMod val="50000"/>
              <a:alpha val="76000"/>
            </a:schemeClr>
          </a:solidFill>
          <a:effectLst>
            <a:glow rad="101600">
              <a:schemeClr val="bg1">
                <a:lumMod val="50000"/>
                <a:alpha val="75000"/>
              </a:schemeClr>
            </a:glow>
            <a:softEdge rad="203200"/>
          </a:effectLst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 Neue"/>
                <a:cs typeface="Helvetica Neue"/>
              </a:rPr>
              <a:t>The</a:t>
            </a:r>
            <a:r>
              <a:rPr lang="en-US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LHC</a:t>
            </a:r>
            <a:r>
              <a:rPr lang="en-US" b="1" i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b</a:t>
            </a:r>
            <a:r>
              <a:rPr lang="en-US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experiment</a:t>
            </a:r>
            <a:endParaRPr lang="en-US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8" y="4462696"/>
            <a:ext cx="4693902" cy="2182863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8" y="4523998"/>
            <a:ext cx="1093100" cy="51191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4443399" y="2676188"/>
            <a:ext cx="3793702" cy="342187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 rot="264867">
            <a:off x="7861388" y="2218037"/>
            <a:ext cx="1286001" cy="941754"/>
          </a:xfrm>
          <a:prstGeom prst="rect">
            <a:avLst/>
          </a:prstGeom>
          <a:noFill/>
          <a:ln>
            <a:noFill/>
          </a:ln>
        </p:spPr>
        <p:txBody>
          <a:bodyPr wrap="square" lIns="79205" tIns="39603" rIns="79205" bIns="39603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LHC beam</a:t>
            </a:r>
            <a:endParaRPr lang="en-US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855296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s_osc copy_inv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298" y="3771187"/>
            <a:ext cx="4445003" cy="30191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5601851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212479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902852" y="4569002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220162" y="4562409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124898" y="5372817"/>
            <a:ext cx="541799" cy="32036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9025" y="5574848"/>
            <a:ext cx="3116139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0.0000000000002 second</a:t>
            </a:r>
            <a:endParaRPr lang="nl-NL" sz="20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Matter-antimatter </a:t>
            </a:r>
            <a:r>
              <a:rPr lang="nl-NL" dirty="0" err="1" smtClean="0">
                <a:solidFill>
                  <a:schemeClr val="bg1"/>
                </a:solidFill>
              </a:rPr>
              <a:t>oscillations</a:t>
            </a:r>
            <a:r>
              <a:rPr lang="nl-NL" dirty="0" smtClean="0">
                <a:solidFill>
                  <a:schemeClr val="bg1"/>
                </a:solidFill>
              </a:rPr>
              <a:t> of </a:t>
            </a:r>
            <a:r>
              <a:rPr lang="nl-NL" dirty="0" err="1" smtClean="0">
                <a:solidFill>
                  <a:srgbClr val="FFFF00"/>
                </a:solidFill>
              </a:rPr>
              <a:t>B</a:t>
            </a:r>
            <a:r>
              <a:rPr lang="nl-NL" baseline="-25000" dirty="0" err="1" smtClean="0">
                <a:solidFill>
                  <a:srgbClr val="FFFF00"/>
                </a:solidFill>
              </a:rPr>
              <a:t>s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mesons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5706">
            <a:off x="-1624" y="2328767"/>
            <a:ext cx="8551904" cy="1867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98" y="965253"/>
            <a:ext cx="2368894" cy="152655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1678498" y="1649626"/>
            <a:ext cx="257200" cy="27375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rgbClr val="3333CC"/>
              </a:solidFill>
              <a:latin typeface="Verdana" pitchFamily="34" charset="0"/>
            </a:endParaRPr>
          </a:p>
        </p:txBody>
      </p:sp>
      <p:cxnSp>
        <p:nvCxnSpPr>
          <p:cNvPr id="24" name="Straight Connector 23"/>
          <p:cNvCxnSpPr>
            <a:stCxn id="22" idx="2"/>
          </p:cNvCxnSpPr>
          <p:nvPr/>
        </p:nvCxnSpPr>
        <p:spPr bwMode="auto">
          <a:xfrm flipH="1">
            <a:off x="456797" y="1786501"/>
            <a:ext cx="1221701" cy="22584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2" idx="0"/>
          </p:cNvCxnSpPr>
          <p:nvPr/>
        </p:nvCxnSpPr>
        <p:spPr bwMode="auto">
          <a:xfrm flipV="1">
            <a:off x="1807099" y="828378"/>
            <a:ext cx="5401202" cy="8212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 rot="19941517">
            <a:off x="-226864" y="2583265"/>
            <a:ext cx="6375400" cy="356978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matter    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  anti-matter         matter           anti-matter …. </a:t>
            </a:r>
            <a:endParaRPr lang="nl-NL" sz="18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4688" y="3452632"/>
            <a:ext cx="2845019" cy="3723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9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Oscillation</a:t>
            </a:r>
            <a:r>
              <a:rPr lang="nl-NL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19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signal</a:t>
            </a:r>
            <a:r>
              <a:rPr lang="nl-NL" sz="19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of </a:t>
            </a:r>
            <a:r>
              <a:rPr lang="nl-NL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LHCb</a:t>
            </a:r>
            <a:endParaRPr lang="nl-NL" sz="19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 rot="19939069">
            <a:off x="1474770" y="5297967"/>
            <a:ext cx="265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923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s_osc copy_inv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298" y="3771187"/>
            <a:ext cx="4445003" cy="30191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5601851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212479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902852" y="4569002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220162" y="4562409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124898" y="5372817"/>
            <a:ext cx="541799" cy="32036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9025" y="5574848"/>
            <a:ext cx="3116139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0.0000000000002 second</a:t>
            </a:r>
            <a:endParaRPr lang="nl-NL" sz="20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Matter-antimatter </a:t>
            </a:r>
            <a:r>
              <a:rPr lang="nl-NL" dirty="0" err="1" smtClean="0">
                <a:solidFill>
                  <a:schemeClr val="bg1"/>
                </a:solidFill>
              </a:rPr>
              <a:t>oscillations</a:t>
            </a:r>
            <a:r>
              <a:rPr lang="nl-NL" dirty="0" smtClean="0">
                <a:solidFill>
                  <a:schemeClr val="bg1"/>
                </a:solidFill>
              </a:rPr>
              <a:t> of </a:t>
            </a:r>
            <a:r>
              <a:rPr lang="nl-NL" dirty="0" err="1" smtClean="0">
                <a:solidFill>
                  <a:srgbClr val="FFFF00"/>
                </a:solidFill>
              </a:rPr>
              <a:t>B</a:t>
            </a:r>
            <a:r>
              <a:rPr lang="nl-NL" baseline="-25000" dirty="0" err="1" smtClean="0">
                <a:solidFill>
                  <a:srgbClr val="FFFF00"/>
                </a:solidFill>
              </a:rPr>
              <a:t>s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mesons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5706">
            <a:off x="-1624" y="2328767"/>
            <a:ext cx="8551904" cy="1867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98" y="965253"/>
            <a:ext cx="2368894" cy="152655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1678498" y="1649626"/>
            <a:ext cx="257200" cy="27375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rgbClr val="3333CC"/>
              </a:solidFill>
              <a:latin typeface="Verdana" pitchFamily="34" charset="0"/>
            </a:endParaRPr>
          </a:p>
        </p:txBody>
      </p:sp>
      <p:cxnSp>
        <p:nvCxnSpPr>
          <p:cNvPr id="24" name="Straight Connector 23"/>
          <p:cNvCxnSpPr>
            <a:stCxn id="22" idx="2"/>
          </p:cNvCxnSpPr>
          <p:nvPr/>
        </p:nvCxnSpPr>
        <p:spPr bwMode="auto">
          <a:xfrm flipH="1">
            <a:off x="456797" y="1786501"/>
            <a:ext cx="1221701" cy="22584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2" idx="0"/>
          </p:cNvCxnSpPr>
          <p:nvPr/>
        </p:nvCxnSpPr>
        <p:spPr bwMode="auto">
          <a:xfrm flipV="1">
            <a:off x="1807099" y="828378"/>
            <a:ext cx="5401202" cy="8212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 rot="19941517">
            <a:off x="-226864" y="2583265"/>
            <a:ext cx="6375400" cy="356978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matter    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  anti-matter         matter           anti-matter …. </a:t>
            </a:r>
            <a:endParaRPr lang="nl-NL" sz="18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4688" y="3452632"/>
            <a:ext cx="2845019" cy="3723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9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Oscillation</a:t>
            </a:r>
            <a:r>
              <a:rPr lang="nl-NL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19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signal</a:t>
            </a:r>
            <a:r>
              <a:rPr lang="nl-NL" sz="19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of </a:t>
            </a:r>
            <a:r>
              <a:rPr lang="nl-NL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LHCb</a:t>
            </a:r>
            <a:endParaRPr lang="nl-NL" sz="19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14198" y="2334001"/>
            <a:ext cx="2636301" cy="2805934"/>
          </a:xfrm>
          <a:prstGeom prst="ellipse">
            <a:avLst/>
          </a:prstGeom>
          <a:solidFill>
            <a:schemeClr val="bg1"/>
          </a:solidFill>
          <a:ln w="2286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4186199" y="4523998"/>
            <a:ext cx="2250501" cy="1574061"/>
          </a:xfrm>
          <a:prstGeom prst="line">
            <a:avLst/>
          </a:prstGeom>
          <a:solidFill>
            <a:schemeClr val="accent1"/>
          </a:solidFill>
          <a:ln w="457200" cap="rnd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54"/>
          <a:stretch/>
        </p:blipFill>
        <p:spPr>
          <a:xfrm>
            <a:off x="2128598" y="2768079"/>
            <a:ext cx="1478901" cy="19612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50300" y="3103762"/>
            <a:ext cx="602027" cy="103408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6200" b="1" dirty="0">
                <a:solidFill>
                  <a:srgbClr val="000000"/>
                </a:solidFill>
                <a:latin typeface="Helvetica Neue"/>
                <a:cs typeface="Helvetica Neue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 rot="19939069">
            <a:off x="2051763" y="5352578"/>
            <a:ext cx="213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735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69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38302" y="4956603"/>
            <a:ext cx="9105698" cy="1554869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u="sng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Measure Matter – Antimatter oscillations: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Detect collisions in which </a:t>
            </a:r>
            <a:r>
              <a:rPr lang="en-US" sz="2000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Bs</a:t>
            </a: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mesons are produced.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Check if  they decay as </a:t>
            </a:r>
            <a:r>
              <a:rPr lang="en-US" sz="2000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Bs</a:t>
            </a: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or as anti-</a:t>
            </a:r>
            <a:r>
              <a:rPr lang="en-US" sz="2000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Bs</a:t>
            </a: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meson and measure the decay time.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Plot the decay rate and measure the oscillation frequency.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Compare to the Standard model </a:t>
            </a:r>
            <a:r>
              <a:rPr lang="en-US" sz="2000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predition</a:t>
            </a: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endParaRPr kumimoji="0" lang="en-US" sz="20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0195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How does </a:t>
            </a:r>
            <a:r>
              <a:rPr lang="nl-NL" dirty="0" err="1" smtClean="0">
                <a:solidFill>
                  <a:srgbClr val="FFFFFF"/>
                </a:solidFill>
              </a:rPr>
              <a:t>nature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 smtClean="0">
                <a:solidFill>
                  <a:srgbClr val="FFFFFF"/>
                </a:solidFill>
              </a:rPr>
              <a:t>behave</a:t>
            </a:r>
            <a:r>
              <a:rPr lang="nl-NL" dirty="0" smtClean="0">
                <a:solidFill>
                  <a:srgbClr val="FFFFFF"/>
                </a:solidFill>
              </a:rPr>
              <a:t> in extreme </a:t>
            </a:r>
            <a:r>
              <a:rPr lang="nl-NL" dirty="0" err="1" smtClean="0">
                <a:solidFill>
                  <a:srgbClr val="FFFFFF"/>
                </a:solidFill>
              </a:rPr>
              <a:t>circumstances</a:t>
            </a:r>
            <a:r>
              <a:rPr lang="nl-NL" dirty="0" smtClean="0">
                <a:solidFill>
                  <a:srgbClr val="FFFFFF"/>
                </a:solidFill>
              </a:rPr>
              <a:t>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1005" y="3086814"/>
            <a:ext cx="2382725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Classical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et. al.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14684" y="3122262"/>
            <a:ext cx="251505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Quantum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mechanics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et. al.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2533" y="6065070"/>
            <a:ext cx="2116497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relativity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1845" y="1102127"/>
            <a:ext cx="2157337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Small distances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64364" y="4745221"/>
            <a:ext cx="1753981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High energy</a:t>
            </a:r>
            <a:endParaRPr lang="en-US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41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227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622" y="2"/>
            <a:ext cx="9559627" cy="6857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3011" y="5340008"/>
            <a:ext cx="2860682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err="1" smtClean="0">
                <a:solidFill>
                  <a:srgbClr val="D4F6FF"/>
                </a:solidFill>
              </a:rPr>
              <a:t>B</a:t>
            </a:r>
            <a:r>
              <a:rPr lang="en-US" sz="4600" i="1" baseline="-25000" dirty="0" err="1" smtClean="0">
                <a:solidFill>
                  <a:srgbClr val="D4F6FF"/>
                </a:solidFill>
              </a:rPr>
              <a:t>s,d</a:t>
            </a:r>
            <a:r>
              <a:rPr lang="en-US" sz="4600" i="1" dirty="0" err="1" smtClean="0">
                <a:solidFill>
                  <a:srgbClr val="D4F6FF"/>
                </a:solidFill>
                <a:sym typeface="Wingdings"/>
              </a:rPr>
              <a:t>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err="1" smtClean="0">
                <a:solidFill>
                  <a:srgbClr val="D4F6FF"/>
                </a:solidFill>
              </a:rPr>
              <a:t>+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316" y="288838"/>
            <a:ext cx="7617711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</a:rPr>
              <a:t>New Physics in rare decays?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255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Standard Model or New Physics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4" y="1035430"/>
            <a:ext cx="8478680" cy="556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92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i-</a:t>
            </a:r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Candidate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BsMuMuMay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774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58" y="260648"/>
            <a:ext cx="3816424" cy="457200"/>
          </a:xfrm>
        </p:spPr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Very</a:t>
            </a:r>
            <a:r>
              <a:rPr lang="nl-NL" dirty="0" smtClean="0">
                <a:solidFill>
                  <a:schemeClr val="bg1"/>
                </a:solidFill>
              </a:rPr>
              <a:t> rare </a:t>
            </a:r>
            <a:r>
              <a:rPr lang="nl-NL" dirty="0" err="1" smtClean="0">
                <a:solidFill>
                  <a:schemeClr val="bg1"/>
                </a:solidFill>
              </a:rPr>
              <a:t>decays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" y="764704"/>
            <a:ext cx="4390256" cy="2078357"/>
          </a:xfrm>
        </p:spPr>
        <p:txBody>
          <a:bodyPr/>
          <a:lstStyle/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s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Slightly</a:t>
            </a:r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less</a:t>
            </a:r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than</a:t>
            </a:r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expected</a:t>
            </a:r>
            <a:endParaRPr lang="nl-NL" sz="1800" dirty="0" smtClean="0">
              <a:solidFill>
                <a:schemeClr val="bg1"/>
              </a:solidFill>
            </a:endParaRPr>
          </a:p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d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Slightly</a:t>
            </a:r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 more </a:t>
            </a:r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than</a:t>
            </a:r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expected</a:t>
            </a:r>
            <a:endParaRPr lang="nl-NL" sz="1800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B6"/>
              </a:clrFrom>
              <a:clrTo>
                <a:srgbClr val="FFFFB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9575" y="116632"/>
            <a:ext cx="5441252" cy="3144809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084168" y="4206896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3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2" y="3501008"/>
            <a:ext cx="4486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Verdana"/>
              </a:rPr>
              <a:t>An exciting possibility??</a:t>
            </a: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506299" y="2147402"/>
            <a:ext cx="55648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r>
              <a:rPr sz="1800" b="0" i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9734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4725144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4890864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321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889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How does </a:t>
            </a:r>
            <a:r>
              <a:rPr lang="nl-NL" dirty="0" err="1" smtClean="0">
                <a:solidFill>
                  <a:srgbClr val="FFFFFF"/>
                </a:solidFill>
              </a:rPr>
              <a:t>nature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 smtClean="0">
                <a:solidFill>
                  <a:srgbClr val="FFFFFF"/>
                </a:solidFill>
              </a:rPr>
              <a:t>behave</a:t>
            </a:r>
            <a:r>
              <a:rPr lang="nl-NL" dirty="0" smtClean="0">
                <a:solidFill>
                  <a:srgbClr val="FFFFFF"/>
                </a:solidFill>
              </a:rPr>
              <a:t> in extreme </a:t>
            </a:r>
            <a:r>
              <a:rPr lang="nl-NL" dirty="0" err="1" smtClean="0">
                <a:solidFill>
                  <a:srgbClr val="FFFFFF"/>
                </a:solidFill>
              </a:rPr>
              <a:t>circumstances</a:t>
            </a:r>
            <a:r>
              <a:rPr lang="nl-NL" dirty="0" smtClean="0">
                <a:solidFill>
                  <a:srgbClr val="FFFFFF"/>
                </a:solidFill>
              </a:rPr>
              <a:t>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1005" y="3086814"/>
            <a:ext cx="2382725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Classical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et. al.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14684" y="3122262"/>
            <a:ext cx="251505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Quantum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mechanics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et. al.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2533" y="6065070"/>
            <a:ext cx="2116497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relativity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1845" y="1102127"/>
            <a:ext cx="2157337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Small distances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64364" y="4745221"/>
            <a:ext cx="1753981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High energy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16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ight Arrow 20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7766" y="3161730"/>
            <a:ext cx="2227268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Small distances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a</a:t>
            </a:r>
            <a:r>
              <a:rPr lang="en-US" sz="2200" b="1" i="1" dirty="0" smtClean="0">
                <a:solidFill>
                  <a:srgbClr val="FFFF00"/>
                </a:solidFill>
                <a:latin typeface="Helvetica Neue"/>
                <a:cs typeface="Helvetica Neue"/>
              </a:rPr>
              <a:t>nd</a:t>
            </a:r>
            <a:r>
              <a:rPr lang="en-US" sz="22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high energy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5035" y="5809169"/>
            <a:ext cx="3798479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‘Quantum field &amp;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gauge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theory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17328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How does </a:t>
            </a:r>
            <a:r>
              <a:rPr lang="nl-NL" dirty="0" err="1" smtClean="0">
                <a:solidFill>
                  <a:srgbClr val="FFFFFF"/>
                </a:solidFill>
              </a:rPr>
              <a:t>nature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 smtClean="0">
                <a:solidFill>
                  <a:srgbClr val="FFFFFF"/>
                </a:solidFill>
              </a:rPr>
              <a:t>behave</a:t>
            </a:r>
            <a:r>
              <a:rPr lang="nl-NL" dirty="0" smtClean="0">
                <a:solidFill>
                  <a:srgbClr val="FFFFFF"/>
                </a:solidFill>
              </a:rPr>
              <a:t> in extreme </a:t>
            </a:r>
            <a:r>
              <a:rPr lang="nl-NL" dirty="0" err="1" smtClean="0">
                <a:solidFill>
                  <a:srgbClr val="FFFFFF"/>
                </a:solidFill>
              </a:rPr>
              <a:t>circumstances</a:t>
            </a:r>
            <a:r>
              <a:rPr lang="nl-NL" dirty="0" smtClean="0">
                <a:solidFill>
                  <a:srgbClr val="FFFFFF"/>
                </a:solidFill>
              </a:rPr>
              <a:t>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1005" y="3086814"/>
            <a:ext cx="2382725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Classical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et. al.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14684" y="3122262"/>
            <a:ext cx="251505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Quantum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mechanics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et. al.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2533" y="6065070"/>
            <a:ext cx="2116497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relativity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1845" y="1102127"/>
            <a:ext cx="2157337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Small distances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64364" y="4745221"/>
            <a:ext cx="1753981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High energy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16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ight Arrow 20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7766" y="3161730"/>
            <a:ext cx="2227268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Small distances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a</a:t>
            </a:r>
            <a:r>
              <a:rPr lang="en-US" sz="2200" b="1" i="1" dirty="0" smtClean="0">
                <a:solidFill>
                  <a:srgbClr val="FFFF00"/>
                </a:solidFill>
                <a:latin typeface="Helvetica Neue"/>
                <a:cs typeface="Helvetica Neue"/>
              </a:rPr>
              <a:t>nd</a:t>
            </a:r>
            <a:r>
              <a:rPr lang="en-US" sz="22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high energy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5035" y="5809169"/>
            <a:ext cx="3798479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‘Quantum field &amp;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gauge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theory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 rot="20799574">
            <a:off x="4649399" y="3923916"/>
            <a:ext cx="4304105" cy="1938338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square" lIns="155893" tIns="121596" rIns="155893" bIns="121596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Existance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of 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anti-matter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Force = exchange of 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messenger particles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Conversion of energy in matter 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and v.v.</a:t>
            </a:r>
            <a:endParaRPr lang="en-US" sz="22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5364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17301</TotalTime>
  <Words>1498</Words>
  <Application>Microsoft Macintosh PowerPoint</Application>
  <PresentationFormat>On-screen Show (4:3)</PresentationFormat>
  <Paragraphs>340</Paragraphs>
  <Slides>75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Default Design</vt:lpstr>
      <vt:lpstr>3_Default Design</vt:lpstr>
      <vt:lpstr>4_Default Design</vt:lpstr>
      <vt:lpstr>5_Default Design</vt:lpstr>
      <vt:lpstr>1_Default Design</vt:lpstr>
      <vt:lpstr>Higgs &amp; Mystery of Missing Antimatter</vt:lpstr>
      <vt:lpstr>PowerPoint Presentation</vt:lpstr>
      <vt:lpstr>Building-blocks of Matter</vt:lpstr>
      <vt:lpstr>Building-blocks of Matter</vt:lpstr>
      <vt:lpstr>Building-blocks of Matter</vt:lpstr>
      <vt:lpstr>Fundamental forces of Nature</vt:lpstr>
      <vt:lpstr>How does nature behave in extreme circumstances?</vt:lpstr>
      <vt:lpstr>How does nature behave in extreme circumstances?</vt:lpstr>
      <vt:lpstr>How does nature behave in extreme circumstances?</vt:lpstr>
      <vt:lpstr>The Standard Model of Elementary Particles</vt:lpstr>
      <vt:lpstr>How does nature behave in extreme circumstances?</vt:lpstr>
      <vt:lpstr>How does nature behave in extreme circumstances?</vt:lpstr>
      <vt:lpstr>The Standard Model – what is included?</vt:lpstr>
      <vt:lpstr>The Standard Model – what is included?</vt:lpstr>
      <vt:lpstr>The Standard Model – what is included?</vt:lpstr>
      <vt:lpstr>The Standard Model – what is included?</vt:lpstr>
      <vt:lpstr>July 4, 2012</vt:lpstr>
      <vt:lpstr>Higgs: Field and Particle</vt:lpstr>
      <vt:lpstr>An Analogie: Magnetic Field</vt:lpstr>
      <vt:lpstr>PowerPoint Presentation</vt:lpstr>
      <vt:lpstr>The Vacuum</vt:lpstr>
      <vt:lpstr>PowerPoint Presentation</vt:lpstr>
      <vt:lpstr>PowerPoint Presentation</vt:lpstr>
      <vt:lpstr>Electron in Higgs Field</vt:lpstr>
      <vt:lpstr>PowerPoint Presentation</vt:lpstr>
      <vt:lpstr>PowerPoint Presentation</vt:lpstr>
      <vt:lpstr>PowerPoint Presentation</vt:lpstr>
      <vt:lpstr>PowerPoint Presentation</vt:lpstr>
      <vt:lpstr>CERN: underground</vt:lpstr>
      <vt:lpstr>The LHC collider</vt:lpstr>
      <vt:lpstr>PowerPoint Presentation</vt:lpstr>
      <vt:lpstr>The Atlas Experiment</vt:lpstr>
      <vt:lpstr>PowerPoint Presentation</vt:lpstr>
      <vt:lpstr>The Atlas Experiment</vt:lpstr>
      <vt:lpstr>The Atlas Experiment under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Collisions of Particles</vt:lpstr>
      <vt:lpstr>All possible particles are created</vt:lpstr>
      <vt:lpstr>PowerPoint Presentation</vt:lpstr>
      <vt:lpstr>HiggsZZ?</vt:lpstr>
      <vt:lpstr>PowerPoint Presentation</vt:lpstr>
      <vt:lpstr>PowerPoint Presentation</vt:lpstr>
      <vt:lpstr>PowerPoint Presentation</vt:lpstr>
      <vt:lpstr>PowerPoint Presentation</vt:lpstr>
      <vt:lpstr>CERN Auditorium 4 juli 2012</vt:lpstr>
      <vt:lpstr>So…</vt:lpstr>
      <vt:lpstr>PowerPoint Presentation</vt:lpstr>
      <vt:lpstr>The Standard Model – what is included?</vt:lpstr>
      <vt:lpstr>The Standard Model – what is included?</vt:lpstr>
      <vt:lpstr>What is anti-matter and  why is it not seen?</vt:lpstr>
      <vt:lpstr>Building-blocks of Matter</vt:lpstr>
      <vt:lpstr>PowerPoint Presentation</vt:lpstr>
      <vt:lpstr>How did anti-matter disappear in the Big Bang?</vt:lpstr>
      <vt:lpstr>How did anti-matter disappear in the Big Bang?</vt:lpstr>
      <vt:lpstr>Maybe the Higgs sector is much more complex</vt:lpstr>
      <vt:lpstr>What is dark matter?</vt:lpstr>
      <vt:lpstr>PowerPoint Presentation</vt:lpstr>
      <vt:lpstr>The Large Hadron Collider</vt:lpstr>
      <vt:lpstr>Study 3-rd generation quarks</vt:lpstr>
      <vt:lpstr>An LHC collision of two protons</vt:lpstr>
      <vt:lpstr>An LHC collision seen by the LHCb detector</vt:lpstr>
      <vt:lpstr>The LHCb experiment</vt:lpstr>
      <vt:lpstr>Matter-antimatter oscillations of Bs mesons</vt:lpstr>
      <vt:lpstr>Matter-antimatter oscillations of Bs mesons</vt:lpstr>
      <vt:lpstr>PowerPoint Presentation</vt:lpstr>
      <vt:lpstr>PowerPoint Presentation</vt:lpstr>
      <vt:lpstr>PowerPoint Presentation</vt:lpstr>
      <vt:lpstr>Standard Model or New Physics</vt:lpstr>
      <vt:lpstr>A Di-muon Candidate</vt:lpstr>
      <vt:lpstr>Very rare decays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1952</cp:revision>
  <dcterms:created xsi:type="dcterms:W3CDTF">2013-10-28T15:23:24Z</dcterms:created>
  <dcterms:modified xsi:type="dcterms:W3CDTF">2015-09-08T14:16:46Z</dcterms:modified>
</cp:coreProperties>
</file>