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image5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88" r:id="rId2"/>
    <p:sldMasterId id="2147483802" r:id="rId3"/>
    <p:sldMasterId id="2147483804" r:id="rId4"/>
    <p:sldMasterId id="2147483817" r:id="rId5"/>
  </p:sldMasterIdLst>
  <p:notesMasterIdLst>
    <p:notesMasterId r:id="rId44"/>
  </p:notesMasterIdLst>
  <p:handoutMasterIdLst>
    <p:handoutMasterId r:id="rId45"/>
  </p:handoutMasterIdLst>
  <p:sldIdLst>
    <p:sldId id="1525" r:id="rId6"/>
    <p:sldId id="1526" r:id="rId7"/>
    <p:sldId id="1527" r:id="rId8"/>
    <p:sldId id="1528" r:id="rId9"/>
    <p:sldId id="1529" r:id="rId10"/>
    <p:sldId id="1549" r:id="rId11"/>
    <p:sldId id="1550" r:id="rId12"/>
    <p:sldId id="1557" r:id="rId13"/>
    <p:sldId id="1558" r:id="rId14"/>
    <p:sldId id="1566" r:id="rId15"/>
    <p:sldId id="1559" r:id="rId16"/>
    <p:sldId id="1560" r:id="rId17"/>
    <p:sldId id="1533" r:id="rId18"/>
    <p:sldId id="1534" r:id="rId19"/>
    <p:sldId id="1535" r:id="rId20"/>
    <p:sldId id="1536" r:id="rId21"/>
    <p:sldId id="1537" r:id="rId22"/>
    <p:sldId id="1530" r:id="rId23"/>
    <p:sldId id="1531" r:id="rId24"/>
    <p:sldId id="1538" r:id="rId25"/>
    <p:sldId id="1539" r:id="rId26"/>
    <p:sldId id="1561" r:id="rId27"/>
    <p:sldId id="1540" r:id="rId28"/>
    <p:sldId id="1567" r:id="rId29"/>
    <p:sldId id="1541" r:id="rId30"/>
    <p:sldId id="1563" r:id="rId31"/>
    <p:sldId id="1543" r:id="rId32"/>
    <p:sldId id="1545" r:id="rId33"/>
    <p:sldId id="1544" r:id="rId34"/>
    <p:sldId id="1546" r:id="rId35"/>
    <p:sldId id="1564" r:id="rId36"/>
    <p:sldId id="1562" r:id="rId37"/>
    <p:sldId id="1569" r:id="rId38"/>
    <p:sldId id="1573" r:id="rId39"/>
    <p:sldId id="1570" r:id="rId40"/>
    <p:sldId id="1571" r:id="rId41"/>
    <p:sldId id="1574" r:id="rId42"/>
    <p:sldId id="1572" r:id="rId43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020"/>
    <a:srgbClr val="817B3D"/>
    <a:srgbClr val="A59D4E"/>
    <a:srgbClr val="D2C864"/>
    <a:srgbClr val="FFF279"/>
    <a:srgbClr val="CCECFF"/>
    <a:srgbClr val="FFFCCE"/>
    <a:srgbClr val="7F0000"/>
    <a:srgbClr val="D6FFFC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6" autoAdjust="0"/>
    <p:restoredTop sz="95721" autoAdjust="0"/>
  </p:normalViewPr>
  <p:slideViewPr>
    <p:cSldViewPr snapToGrid="0">
      <p:cViewPr varScale="1">
        <p:scale>
          <a:sx n="96" d="100"/>
          <a:sy n="96" d="100"/>
        </p:scale>
        <p:origin x="-4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76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3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309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192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758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91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491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3288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80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617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899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047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914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292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07-03-15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24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58734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604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423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4634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50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30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73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272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574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228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488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587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304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836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877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9657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470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530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193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59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0357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236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3951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321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818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3282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15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24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20 </a:t>
            </a:r>
            <a:r>
              <a:rPr lang="en-US" dirty="0" err="1" smtClean="0"/>
              <a:t>maart</a:t>
            </a:r>
            <a:r>
              <a:rPr lang="en-US" dirty="0" smtClean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001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2.wdp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6" Type="http://schemas.microsoft.com/office/2007/relationships/hdphoto" Target="../media/hdphoto3.wdp"/><Relationship Id="rId7" Type="http://schemas.openxmlformats.org/officeDocument/2006/relationships/image" Target="../media/image17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7.png"/><Relationship Id="rId8" Type="http://schemas.openxmlformats.org/officeDocument/2006/relationships/image" Target="../media/image5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36.png"/><Relationship Id="rId5" Type="http://schemas.openxmlformats.org/officeDocument/2006/relationships/image" Target="../media/image24.png"/><Relationship Id="rId6" Type="http://schemas.microsoft.com/office/2007/relationships/hdphoto" Target="../media/hdphoto1.wdp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2.jpeg"/><Relationship Id="rId3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46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" y="560394"/>
            <a:ext cx="9108504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atlas.ch/angels-demons/images/page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1380964"/>
            <a:ext cx="4779029" cy="403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1304782" y="5544115"/>
            <a:ext cx="6810578" cy="132343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smtClean="0">
                <a:solidFill>
                  <a:srgbClr val="FFFFCC"/>
                </a:solidFill>
              </a:rPr>
              <a:t>Lennaert</a:t>
            </a:r>
            <a:r>
              <a:rPr lang="en-US" sz="2000" dirty="0" smtClean="0">
                <a:solidFill>
                  <a:srgbClr val="FFFFCC"/>
                </a:solidFill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</a:rPr>
              <a:t>Bel</a:t>
            </a:r>
            <a:r>
              <a:rPr lang="en-US" sz="2000" dirty="0" smtClean="0">
                <a:solidFill>
                  <a:srgbClr val="FFFFCC"/>
                </a:solidFill>
              </a:rPr>
              <a:t>, Laurent </a:t>
            </a:r>
            <a:r>
              <a:rPr lang="en-US" sz="2000" dirty="0" err="1" smtClean="0">
                <a:solidFill>
                  <a:srgbClr val="FFFFCC"/>
                </a:solidFill>
              </a:rPr>
              <a:t>Dufour</a:t>
            </a:r>
            <a:r>
              <a:rPr lang="en-US" sz="2000" dirty="0" smtClean="0">
                <a:solidFill>
                  <a:srgbClr val="FFFFCC"/>
                </a:solidFill>
              </a:rPr>
              <a:t>, Marcel Merk, </a:t>
            </a:r>
            <a:r>
              <a:rPr lang="en-US" sz="2000" dirty="0" err="1" smtClean="0">
                <a:solidFill>
                  <a:srgbClr val="FFFFCC"/>
                </a:solidFill>
              </a:rPr>
              <a:t>Jacco</a:t>
            </a:r>
            <a:r>
              <a:rPr lang="en-US" sz="2000" dirty="0" smtClean="0">
                <a:solidFill>
                  <a:srgbClr val="FFFFCC"/>
                </a:solidFill>
              </a:rPr>
              <a:t> de </a:t>
            </a:r>
            <a:r>
              <a:rPr lang="en-US" sz="2000" dirty="0" err="1" smtClean="0">
                <a:solidFill>
                  <a:srgbClr val="FFFFCC"/>
                </a:solidFill>
              </a:rPr>
              <a:t>Vries</a:t>
            </a:r>
            <a:r>
              <a:rPr lang="en-US" sz="2000" dirty="0" smtClean="0">
                <a:solidFill>
                  <a:srgbClr val="FFFFCC"/>
                </a:solidFill>
              </a:rPr>
              <a:t>,</a:t>
            </a:r>
          </a:p>
          <a:p>
            <a:pPr algn="ctr"/>
            <a:r>
              <a:rPr lang="en-US" sz="2000" dirty="0" err="1" smtClean="0">
                <a:solidFill>
                  <a:srgbClr val="FFFFCC"/>
                </a:solidFill>
              </a:rPr>
              <a:t>LHCb</a:t>
            </a:r>
            <a:r>
              <a:rPr lang="en-US" sz="2000" dirty="0" smtClean="0">
                <a:solidFill>
                  <a:srgbClr val="FFFFCC"/>
                </a:solidFill>
              </a:rPr>
              <a:t> - Nikhef and VU </a:t>
            </a:r>
          </a:p>
          <a:p>
            <a:pPr algn="ctr"/>
            <a:r>
              <a:rPr lang="en-US" sz="2000" dirty="0" err="1" smtClean="0">
                <a:solidFill>
                  <a:srgbClr val="FFFFCC"/>
                </a:solidFill>
              </a:rPr>
              <a:t>Masterclass</a:t>
            </a:r>
            <a:r>
              <a:rPr lang="en-US" sz="2000" dirty="0" smtClean="0">
                <a:solidFill>
                  <a:srgbClr val="FFFFCC"/>
                </a:solidFill>
              </a:rPr>
              <a:t> New Physics Maastricht</a:t>
            </a:r>
          </a:p>
          <a:p>
            <a:pPr algn="ctr"/>
            <a:r>
              <a:rPr lang="en-US" sz="2000" dirty="0" smtClean="0">
                <a:solidFill>
                  <a:srgbClr val="FFFFCC"/>
                </a:solidFill>
              </a:rPr>
              <a:t> 9 March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</a:rPr>
              <a:t>Mystery of missing antimatter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4593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65701" cy="45720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The Standard </a:t>
            </a:r>
            <a:r>
              <a:rPr lang="nl-NL" dirty="0">
                <a:solidFill>
                  <a:srgbClr val="FFFFFF"/>
                </a:solidFill>
              </a:rPr>
              <a:t>Model </a:t>
            </a:r>
            <a:r>
              <a:rPr lang="nl-NL" dirty="0" smtClean="0">
                <a:solidFill>
                  <a:srgbClr val="FFFFFF"/>
                </a:solidFill>
              </a:rPr>
              <a:t>of </a:t>
            </a:r>
            <a:r>
              <a:rPr lang="nl-NL" dirty="0" err="1">
                <a:solidFill>
                  <a:srgbClr val="FFFFFF"/>
                </a:solidFill>
              </a:rPr>
              <a:t>E</a:t>
            </a:r>
            <a:r>
              <a:rPr lang="nl-NL" dirty="0" err="1" smtClean="0">
                <a:solidFill>
                  <a:srgbClr val="FFFFFF"/>
                </a:solidFill>
              </a:rPr>
              <a:t>lementary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P</a:t>
            </a:r>
            <a:r>
              <a:rPr lang="nl-NL" dirty="0" err="1" smtClean="0">
                <a:solidFill>
                  <a:srgbClr val="FFFFFF"/>
                </a:solidFill>
              </a:rPr>
              <a:t>articles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955073" y="2249930"/>
            <a:ext cx="2976174" cy="304120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906696" y="2131521"/>
            <a:ext cx="3115431" cy="3488147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9192" y="1078755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Works 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at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very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 small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distances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/>
            </a:r>
            <a:b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(Quantum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Mechanics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1218" y="1066384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Works at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very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 high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energies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  <a:p>
            <a:pPr algn="ctr"/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 (Special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Relativity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589756" y="2980719"/>
            <a:ext cx="2829201" cy="1003309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pPr algn="r"/>
            <a:r>
              <a:rPr lang="nl-NL" sz="20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Describes</a:t>
            </a: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</a:p>
          <a:p>
            <a:pPr algn="r"/>
            <a:r>
              <a:rPr lang="nl-NL" sz="20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forces</a:t>
            </a:r>
            <a:r>
              <a:rPr lang="nl-NL" sz="20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of </a:t>
            </a:r>
            <a:r>
              <a:rPr lang="nl-NL" sz="2000" i="1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nature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  <a:p>
            <a:pPr algn="r"/>
            <a:r>
              <a:rPr lang="nl-NL" sz="2000" b="1" dirty="0" err="1" smtClean="0">
                <a:solidFill>
                  <a:srgbClr val="FFFF00"/>
                </a:solidFill>
                <a:latin typeface="Helvetica Neue"/>
                <a:cs typeface="Helvetica Neue"/>
              </a:rPr>
              <a:t>except</a:t>
            </a:r>
            <a:r>
              <a:rPr lang="nl-NL" sz="2000" b="1" dirty="0">
                <a:solidFill>
                  <a:srgbClr val="FFFF00"/>
                </a:solidFill>
                <a:latin typeface="Helvetica Neue"/>
                <a:cs typeface="Helvetica Neue"/>
              </a:rPr>
              <a:t> </a:t>
            </a:r>
            <a:r>
              <a:rPr lang="nl-NL" sz="2000" b="1" dirty="0" err="1" smtClean="0">
                <a:solidFill>
                  <a:srgbClr val="FFFF00"/>
                </a:solidFill>
                <a:latin typeface="Helvetica Neue"/>
                <a:cs typeface="Helvetica Neue"/>
              </a:rPr>
              <a:t>gravity</a:t>
            </a:r>
            <a:endParaRPr lang="nl-NL" sz="2000" b="1" dirty="0">
              <a:solidFill>
                <a:srgbClr val="FFFF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1418" y="2837656"/>
            <a:ext cx="2121901" cy="1311086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sz="2000" i="1" dirty="0" err="1" smtClean="0">
                <a:solidFill>
                  <a:srgbClr val="FFEC02"/>
                </a:solidFill>
                <a:latin typeface="Helvetica Neue Light"/>
                <a:cs typeface="Helvetica Neue Light"/>
              </a:rPr>
              <a:t>Describes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EC02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EC02"/>
                </a:solidFill>
                <a:latin typeface="Helvetica Neue Light"/>
                <a:cs typeface="Helvetica Neue Light"/>
              </a:rPr>
              <a:t>known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matter</a:t>
            </a:r>
            <a:b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b="1" dirty="0" err="1" smtClean="0">
                <a:solidFill>
                  <a:srgbClr val="FFEC02"/>
                </a:solidFill>
                <a:latin typeface="Helvetica Neue"/>
                <a:cs typeface="Helvetica Neue"/>
              </a:rPr>
              <a:t>except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 </a:t>
            </a:r>
            <a:r>
              <a:rPr lang="nl-NL" sz="2000" b="1" dirty="0" err="1" smtClean="0">
                <a:solidFill>
                  <a:srgbClr val="FFEC02"/>
                </a:solidFill>
                <a:latin typeface="Helvetica Neue"/>
                <a:cs typeface="Helvetica Neue"/>
              </a:rPr>
              <a:t>dark</a:t>
            </a:r>
            <a:r>
              <a:rPr lang="nl-NL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 matter</a:t>
            </a:r>
            <a:r>
              <a:rPr lang="nl-NL" sz="2000" i="1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053" y="4788854"/>
            <a:ext cx="2188078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Not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clear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if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SM is </a:t>
            </a:r>
          </a:p>
          <a:p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Valid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for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Big Bang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6390" y="4731410"/>
            <a:ext cx="3228091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20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unexplained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parameters</a:t>
            </a:r>
            <a:b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so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not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very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predictief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?)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8852" y="5791808"/>
            <a:ext cx="7203735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algn="ctr"/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Describes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but does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not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explain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many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strinking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aspecs</a:t>
            </a:r>
            <a:r>
              <a:rPr lang="nl-NL" sz="2000" i="1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of </a:t>
            </a:r>
            <a:r>
              <a:rPr lang="nl-NL" sz="2000" i="1" dirty="0" err="1" smtClean="0">
                <a:solidFill>
                  <a:srgbClr val="FFB006"/>
                </a:solidFill>
                <a:latin typeface="Helvetica Neue Light"/>
                <a:cs typeface="Helvetica Neue Light"/>
              </a:rPr>
              <a:t>nature</a:t>
            </a:r>
            <a:endParaRPr lang="nl-NL" sz="2000" i="1" dirty="0">
              <a:solidFill>
                <a:srgbClr val="FFB006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40954" y="1266229"/>
            <a:ext cx="1294249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and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04FF00"/>
                </a:solidFill>
                <a:latin typeface="Helvetica Neue Light"/>
                <a:cs typeface="Helvetica Neue Light"/>
              </a:rPr>
              <a:t>also</a:t>
            </a:r>
            <a:r>
              <a:rPr lang="nl-NL" sz="2000" i="1" dirty="0" smtClean="0">
                <a:solidFill>
                  <a:srgbClr val="04FF00"/>
                </a:solidFill>
                <a:latin typeface="Helvetica Neue Light"/>
                <a:cs typeface="Helvetica Neue Light"/>
              </a:rPr>
              <a:t>)</a:t>
            </a:r>
            <a:endParaRPr lang="nl-NL" sz="2000" i="1" dirty="0">
              <a:solidFill>
                <a:srgbClr val="04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3844" y="6212822"/>
            <a:ext cx="2909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New Physics 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431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How does </a:t>
            </a:r>
            <a:r>
              <a:rPr lang="nl-NL" dirty="0" err="1">
                <a:solidFill>
                  <a:srgbClr val="FFFFFF"/>
                </a:solidFill>
              </a:rPr>
              <a:t>nature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behave</a:t>
            </a:r>
            <a:r>
              <a:rPr lang="nl-NL" dirty="0">
                <a:solidFill>
                  <a:srgbClr val="FFFFFF"/>
                </a:solidFill>
              </a:rPr>
              <a:t> in extreme </a:t>
            </a:r>
            <a:r>
              <a:rPr lang="nl-NL" dirty="0" err="1">
                <a:solidFill>
                  <a:srgbClr val="FFFFFF"/>
                </a:solidFill>
              </a:rPr>
              <a:t>circumstances</a:t>
            </a:r>
            <a:r>
              <a:rPr lang="nl-NL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  <a:effectLst>
            <a:glow rad="101600">
              <a:schemeClr val="tx1">
                <a:alpha val="75000"/>
              </a:schemeClr>
            </a:glow>
            <a:softEdge rad="228600"/>
          </a:effectLst>
        </p:spPr>
      </p:pic>
      <p:sp>
        <p:nvSpPr>
          <p:cNvPr id="8" name="TextBox 7"/>
          <p:cNvSpPr txBox="1"/>
          <p:nvPr/>
        </p:nvSpPr>
        <p:spPr>
          <a:xfrm>
            <a:off x="6457493" y="3507916"/>
            <a:ext cx="1676514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chemeClr val="bg1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571999" y="965254"/>
            <a:ext cx="367585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Experimentally tested </a:t>
            </a:r>
          </a:p>
          <a:p>
            <a:r>
              <a:rPr lang="en-US" sz="1900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Domain of the Standard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Model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8441" y="5276811"/>
            <a:ext cx="2655679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But do we understand</a:t>
            </a:r>
          </a:p>
          <a:p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p</a:t>
            </a:r>
            <a:r>
              <a:rPr lang="en-US" sz="1900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hysics here?</a:t>
            </a:r>
            <a:endParaRPr lang="en-US" sz="1900" dirty="0">
              <a:solidFill>
                <a:srgbClr val="FFEC02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5729400" y="5482122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4764900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3928999" y="4866185"/>
            <a:ext cx="0" cy="41062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2642999" y="5618997"/>
            <a:ext cx="3858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784839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98" y="896816"/>
            <a:ext cx="4308102" cy="2848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FFFF"/>
                </a:solidFill>
              </a:rPr>
              <a:t>How does </a:t>
            </a:r>
            <a:r>
              <a:rPr lang="nl-NL" dirty="0" err="1">
                <a:solidFill>
                  <a:srgbClr val="FFFFFF"/>
                </a:solidFill>
              </a:rPr>
              <a:t>nature</a:t>
            </a:r>
            <a:r>
              <a:rPr lang="nl-NL" dirty="0">
                <a:solidFill>
                  <a:srgbClr val="FFFFFF"/>
                </a:solidFill>
              </a:rPr>
              <a:t> </a:t>
            </a:r>
            <a:r>
              <a:rPr lang="nl-NL" dirty="0" err="1">
                <a:solidFill>
                  <a:srgbClr val="FFFFFF"/>
                </a:solidFill>
              </a:rPr>
              <a:t>behave</a:t>
            </a:r>
            <a:r>
              <a:rPr lang="nl-NL" dirty="0">
                <a:solidFill>
                  <a:srgbClr val="FFFFFF"/>
                </a:solidFill>
              </a:rPr>
              <a:t> in extreme </a:t>
            </a:r>
            <a:r>
              <a:rPr lang="nl-NL" dirty="0" err="1">
                <a:solidFill>
                  <a:srgbClr val="FFFFFF"/>
                </a:solidFill>
              </a:rPr>
              <a:t>circumstances</a:t>
            </a:r>
            <a:r>
              <a:rPr lang="nl-NL" dirty="0">
                <a:solidFill>
                  <a:srgbClr val="FFFFFF"/>
                </a:solidFill>
              </a:rPr>
              <a:t>?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 bwMode="auto">
          <a:xfrm rot="2024571">
            <a:off x="2220044" y="3307691"/>
            <a:ext cx="3683192" cy="553694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569"/>
          <a:stretch/>
        </p:blipFill>
        <p:spPr>
          <a:xfrm>
            <a:off x="5665101" y="3804367"/>
            <a:ext cx="2958679" cy="3053633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94046" y="5081978"/>
            <a:ext cx="359716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The </a:t>
            </a:r>
            <a:r>
              <a:rPr lang="en-US" sz="2100" b="1" i="1" dirty="0">
                <a:solidFill>
                  <a:srgbClr val="FF0000"/>
                </a:solidFill>
                <a:latin typeface="Helvetica Neue"/>
                <a:cs typeface="Helvetica Neue"/>
              </a:rPr>
              <a:t>Large Hadron Collider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13998" y="1033690"/>
            <a:ext cx="3279301" cy="2737497"/>
          </a:xfrm>
          <a:prstGeom prst="rect">
            <a:avLst/>
          </a:prstGeom>
          <a:noFill/>
          <a:ln w="57150" cap="flat" cmpd="sng" algn="ctr">
            <a:solidFill>
              <a:srgbClr val="FFEC0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4571999" y="965254"/>
            <a:ext cx="3581074" cy="66474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19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Experimentally tested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/>
            </a:r>
            <a:b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</a:br>
            <a:r>
              <a:rPr lang="en-US" sz="1900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domain of the Standard </a:t>
            </a:r>
            <a:r>
              <a:rPr lang="en-US" sz="1900" dirty="0">
                <a:solidFill>
                  <a:srgbClr val="FFEC02"/>
                </a:solidFill>
                <a:latin typeface="Helvetica Neue Medium"/>
                <a:cs typeface="Helvetica Neue Medium"/>
              </a:rPr>
              <a:t>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00" y="3223688"/>
            <a:ext cx="1671801" cy="1332812"/>
          </a:xfrm>
          <a:prstGeom prst="rect">
            <a:avLst/>
          </a:prstGeom>
          <a:solidFill>
            <a:srgbClr val="FF0000"/>
          </a:solidFill>
          <a:ln w="38100" cmpd="sng">
            <a:solidFill>
              <a:srgbClr val="FF0000"/>
            </a:solidFill>
          </a:ln>
          <a:effectLst>
            <a:glow rad="825500">
              <a:srgbClr val="FF0000">
                <a:alpha val="75000"/>
              </a:srgbClr>
            </a:glow>
          </a:effectLst>
        </p:spPr>
      </p:pic>
      <p:cxnSp>
        <p:nvCxnSpPr>
          <p:cNvPr id="21" name="Straight Arrow Connector 20"/>
          <p:cNvCxnSpPr/>
          <p:nvPr/>
        </p:nvCxnSpPr>
        <p:spPr bwMode="auto">
          <a:xfrm flipH="1">
            <a:off x="4057599" y="1170565"/>
            <a:ext cx="5144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EC0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527886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901" y="598176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4" y="1778373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</a:t>
            </a:r>
            <a:r>
              <a:rPr lang="en-US" dirty="0">
                <a:solidFill>
                  <a:schemeClr val="bg1"/>
                </a:solidFill>
              </a:rPr>
              <a:t>Model – </a:t>
            </a:r>
            <a:r>
              <a:rPr lang="en-US" dirty="0" smtClean="0">
                <a:solidFill>
                  <a:schemeClr val="bg1"/>
                </a:solidFill>
              </a:rPr>
              <a:t>what is included?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549899" y="308681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6951100" y="294993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254410" y="195718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846212" y="4318687"/>
            <a:ext cx="1660343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Messenger </a:t>
            </a:r>
          </a:p>
          <a:p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particles of </a:t>
            </a:r>
          </a:p>
          <a:p>
            <a:r>
              <a:rPr lang="en-US" sz="2200" i="1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forces</a:t>
            </a:r>
            <a:endParaRPr lang="en-US" sz="2200" i="1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101" y="562421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20294" y="5687434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7420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</a:t>
            </a:r>
            <a:r>
              <a:rPr lang="en-US" dirty="0">
                <a:solidFill>
                  <a:schemeClr val="bg1"/>
                </a:solidFill>
              </a:rPr>
              <a:t>Model – </a:t>
            </a:r>
            <a:r>
              <a:rPr lang="en-US" dirty="0" smtClean="0">
                <a:solidFill>
                  <a:schemeClr val="bg1"/>
                </a:solidFill>
              </a:rPr>
              <a:t>what is included?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1614198" y="349743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Rectangle 2"/>
          <p:cNvSpPr/>
          <p:nvPr/>
        </p:nvSpPr>
        <p:spPr bwMode="auto">
          <a:xfrm>
            <a:off x="4829200" y="2197127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2304956" y="2185214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5023015" y="5413685"/>
            <a:ext cx="2363691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Building blocks</a:t>
            </a:r>
            <a:b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</a:br>
            <a:r>
              <a:rPr lang="en-US" sz="2400" i="1" dirty="0" smtClean="0">
                <a:solidFill>
                  <a:srgbClr val="10C7FF"/>
                </a:solidFill>
                <a:latin typeface="Helvetica Neue Medium"/>
                <a:cs typeface="Helvetica Neue Medium"/>
              </a:rPr>
              <a:t>of matter</a:t>
            </a:r>
            <a:endParaRPr lang="en-US" sz="2400" i="1" dirty="0">
              <a:solidFill>
                <a:srgbClr val="10C7FF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0299" y="527681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</p:spTree>
    <p:extLst>
      <p:ext uri="{BB962C8B-B14F-4D97-AF65-F5344CB8AC3E}">
        <p14:creationId xmlns:p14="http://schemas.microsoft.com/office/powerpoint/2010/main" val="38269065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– what is included?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 bwMode="auto">
          <a:xfrm>
            <a:off x="1614198" y="432542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10" name="TextBox 9"/>
          <p:cNvSpPr txBox="1"/>
          <p:nvPr/>
        </p:nvSpPr>
        <p:spPr>
          <a:xfrm>
            <a:off x="6436701" y="438712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The Higgs field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r>
              <a:rPr lang="en-US" sz="2200" i="1" dirty="0">
                <a:solidFill>
                  <a:srgbClr val="FFFF00"/>
                </a:solidFill>
                <a:latin typeface="Helvetica Neue Medium"/>
                <a:cs typeface="Helvetica Neue Medium"/>
              </a:rPr>
              <a:t>f</a:t>
            </a:r>
            <a:r>
              <a:rPr lang="en-US" sz="2200" i="1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illing empty space 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219938" y="336056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3157400" y="3805407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743942" y="5824310"/>
            <a:ext cx="7971332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Note: The Standard </a:t>
            </a:r>
            <a:r>
              <a:rPr lang="en-US" sz="2100" i="1" dirty="0">
                <a:solidFill>
                  <a:srgbClr val="FFEC02"/>
                </a:solidFill>
                <a:latin typeface="Helvetica Neue Medium"/>
                <a:cs typeface="Helvetica Neue Medium"/>
              </a:rPr>
              <a:t>Model </a:t>
            </a:r>
            <a:r>
              <a:rPr lang="en-US" sz="2100" i="1" dirty="0" smtClean="0">
                <a:solidFill>
                  <a:srgbClr val="FFEC02"/>
                </a:solidFill>
                <a:latin typeface="Helvetica Neue Medium"/>
                <a:cs typeface="Helvetica Neue Medium"/>
              </a:rPr>
              <a:t>predicts: empty space is not empty!</a:t>
            </a:r>
            <a:endParaRPr lang="en-US" sz="2100" i="1" dirty="0">
              <a:solidFill>
                <a:srgbClr val="FFEC02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</p:spTree>
    <p:extLst>
      <p:ext uri="{BB962C8B-B14F-4D97-AF65-F5344CB8AC3E}">
        <p14:creationId xmlns:p14="http://schemas.microsoft.com/office/powerpoint/2010/main" val="1291638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 bwMode="auto">
          <a:xfrm>
            <a:off x="971198" y="247087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798517" y="233400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Standard Model – what is included?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604" y="2301210"/>
            <a:ext cx="3800399" cy="304403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4926" y="5618997"/>
            <a:ext cx="7356939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Interaction of Higgs with particles (“the origin of mass”)</a:t>
            </a:r>
            <a:endParaRPr lang="en-US" sz="22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614198" y="394901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6" name="Freeform 5"/>
          <p:cNvSpPr/>
          <p:nvPr/>
        </p:nvSpPr>
        <p:spPr>
          <a:xfrm>
            <a:off x="5184546" y="278677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0" name="Freeform 19"/>
          <p:cNvSpPr/>
          <p:nvPr/>
        </p:nvSpPr>
        <p:spPr>
          <a:xfrm>
            <a:off x="5249317" y="3841962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1" name="Freeform 20"/>
          <p:cNvSpPr/>
          <p:nvPr/>
        </p:nvSpPr>
        <p:spPr>
          <a:xfrm>
            <a:off x="6849673" y="3409764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2" name="Freeform 21"/>
          <p:cNvSpPr/>
          <p:nvPr/>
        </p:nvSpPr>
        <p:spPr>
          <a:xfrm>
            <a:off x="3121264" y="4164083"/>
            <a:ext cx="4252391" cy="1450155"/>
          </a:xfrm>
          <a:custGeom>
            <a:avLst/>
            <a:gdLst>
              <a:gd name="connsiteX0" fmla="*/ 0 w 5039379"/>
              <a:gd name="connsiteY0" fmla="*/ 147970 h 1614640"/>
              <a:gd name="connsiteX1" fmla="*/ 2786515 w 5039379"/>
              <a:gd name="connsiteY1" fmla="*/ 1590679 h 1614640"/>
              <a:gd name="connsiteX2" fmla="*/ 5018193 w 5039379"/>
              <a:gd name="connsiteY2" fmla="*/ 974137 h 1614640"/>
              <a:gd name="connsiteX3" fmla="*/ 3970167 w 5039379"/>
              <a:gd name="connsiteY3" fmla="*/ 0 h 161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39379" h="1614640">
                <a:moveTo>
                  <a:pt x="0" y="147970"/>
                </a:moveTo>
                <a:cubicBezTo>
                  <a:pt x="975075" y="800477"/>
                  <a:pt x="1950150" y="1452985"/>
                  <a:pt x="2786515" y="1590679"/>
                </a:cubicBezTo>
                <a:cubicBezTo>
                  <a:pt x="3622880" y="1728373"/>
                  <a:pt x="4820918" y="1239250"/>
                  <a:pt x="5018193" y="974137"/>
                </a:cubicBezTo>
                <a:cubicBezTo>
                  <a:pt x="5215468" y="709024"/>
                  <a:pt x="3970167" y="0"/>
                  <a:pt x="3970167" y="0"/>
                </a:cubicBezTo>
              </a:path>
            </a:pathLst>
          </a:custGeom>
          <a:noFill/>
          <a:ln w="38100" cmpd="sng">
            <a:solidFill>
              <a:srgbClr val="FFB006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378922" y="6166497"/>
            <a:ext cx="8227164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 </a:t>
            </a:r>
            <a:r>
              <a:rPr lang="en-US" sz="21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Theory formulated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</a:rPr>
              <a:t>50 </a:t>
            </a:r>
            <a:r>
              <a:rPr lang="en-US" sz="2100" dirty="0" smtClean="0">
                <a:solidFill>
                  <a:srgbClr val="FFB006"/>
                </a:solidFill>
                <a:latin typeface="Helvetica Neue Medium"/>
                <a:cs typeface="Helvetica Neue Medium"/>
              </a:rPr>
              <a:t>years before Higgs particle was seen! </a:t>
            </a:r>
            <a:r>
              <a:rPr lang="en-US" sz="2100" dirty="0">
                <a:solidFill>
                  <a:srgbClr val="FFB006"/>
                </a:solidFill>
                <a:latin typeface="Helvetica Neue Medium"/>
                <a:cs typeface="Helvetica Neue Medium"/>
                <a:sym typeface="Wingdings"/>
              </a:rPr>
              <a:t></a:t>
            </a:r>
            <a:endParaRPr lang="en-US" sz="2100" dirty="0">
              <a:solidFill>
                <a:srgbClr val="FFB006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56998" y="1307441"/>
            <a:ext cx="1799322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formula”</a:t>
            </a:r>
            <a:endParaRPr lang="en-US" sz="21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2072" y="1303431"/>
            <a:ext cx="3460369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“The building blocks nature”</a:t>
            </a:r>
          </a:p>
        </p:txBody>
      </p:sp>
    </p:spTree>
    <p:extLst>
      <p:ext uri="{BB962C8B-B14F-4D97-AF65-F5344CB8AC3E}">
        <p14:creationId xmlns:p14="http://schemas.microsoft.com/office/powerpoint/2010/main" val="24461460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timatter_inv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8" y="1715318"/>
            <a:ext cx="3614500" cy="3283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FFFF"/>
                </a:solidFill>
              </a:rPr>
              <a:t>What is anti-matter </a:t>
            </a:r>
            <a:r>
              <a:rPr lang="en-US" dirty="0" smtClean="0">
                <a:solidFill>
                  <a:srgbClr val="FFFFFF"/>
                </a:solidFill>
              </a:rPr>
              <a:t>and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why is it not seen?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698" y="1718064"/>
            <a:ext cx="2298726" cy="3262185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9" name="Rectangle 28"/>
          <p:cNvSpPr/>
          <p:nvPr/>
        </p:nvSpPr>
        <p:spPr bwMode="auto">
          <a:xfrm>
            <a:off x="2192898" y="3155250"/>
            <a:ext cx="1221701" cy="684374"/>
          </a:xfrm>
          <a:prstGeom prst="rect">
            <a:avLst/>
          </a:prstGeom>
          <a:noFill/>
          <a:ln w="38100" cap="flat" cmpd="sng" algn="ctr">
            <a:solidFill>
              <a:srgbClr val="04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7751" y="965253"/>
            <a:ext cx="6494303" cy="63397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Anti-matter is part of the Standard Model</a:t>
            </a:r>
            <a: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3400846" y="1545096"/>
            <a:ext cx="2910102" cy="161015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3" idx="2"/>
          </p:cNvCxnSpPr>
          <p:nvPr/>
        </p:nvCxnSpPr>
        <p:spPr bwMode="auto">
          <a:xfrm>
            <a:off x="3422266" y="3839624"/>
            <a:ext cx="3164022" cy="11588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4FF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778298" y="5300919"/>
            <a:ext cx="5842197" cy="118797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We </a:t>
            </a:r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can make it in the LHC </a:t>
            </a:r>
            <a: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/>
            </a:r>
            <a:br>
              <a:rPr lang="en-US" sz="19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r>
              <a:rPr lang="en-US" sz="24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 smtClean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But why doesn’t is exist in the universe?</a:t>
            </a:r>
            <a:r>
              <a:rPr lang="en-US" sz="2400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 </a:t>
            </a:r>
            <a:endParaRPr lang="en-US" sz="2400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77657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Building-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5547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9855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05628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Quark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0854" y="5865057"/>
            <a:ext cx="1293294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</a:t>
            </a:r>
          </a:p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00288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47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50684">
            <a:off x="5989609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36572" y="754033"/>
            <a:ext cx="208581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Anti-Molecule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69994" y="577596"/>
            <a:ext cx="160660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Anti-Atom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4762" y="5799587"/>
            <a:ext cx="191437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Anti-nucleus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7196" y="6293385"/>
            <a:ext cx="349354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Anti-proton</a:t>
            </a:r>
            <a:r>
              <a:rPr lang="nl-NL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/Anti-neutron</a:t>
            </a:r>
            <a:endParaRPr lang="nl-NL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55726" y="4168851"/>
            <a:ext cx="16352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Anti-quark</a:t>
            </a:r>
            <a:endParaRPr lang="en-US" sz="24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0" y="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nl-NL" dirty="0" smtClean="0">
                <a:solidFill>
                  <a:srgbClr val="000000"/>
                </a:solidFill>
                <a:latin typeface="Tahoma"/>
                <a:cs typeface="Helvetica Neue Light"/>
              </a:rPr>
              <a:t>Building-</a:t>
            </a:r>
            <a:r>
              <a:rPr lang="nl-NL" dirty="0" err="1" smtClean="0">
                <a:solidFill>
                  <a:srgbClr val="000000"/>
                </a:solidFill>
                <a:latin typeface="Tahoma"/>
                <a:cs typeface="Helvetica Neue Light"/>
              </a:rPr>
              <a:t>blocks</a:t>
            </a:r>
            <a:r>
              <a:rPr lang="nl-NL" dirty="0" smtClean="0">
                <a:solidFill>
                  <a:srgbClr val="000000"/>
                </a:solidFill>
                <a:latin typeface="Tahoma"/>
                <a:cs typeface="Helvetica Neue Light"/>
              </a:rPr>
              <a:t> of Antimatter</a:t>
            </a:r>
            <a:endParaRPr lang="nl-NL" dirty="0">
              <a:solidFill>
                <a:srgbClr val="000000"/>
              </a:solidFill>
              <a:latin typeface="Tahoma"/>
              <a:cs typeface="Helvetica Neue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79189" y="3692359"/>
            <a:ext cx="2060011" cy="2066183"/>
            <a:chOff x="6779189" y="3692359"/>
            <a:chExt cx="2060011" cy="2066183"/>
          </a:xfrm>
        </p:grpSpPr>
        <p:pic>
          <p:nvPicPr>
            <p:cNvPr id="12" name="Picture 10" descr="atom_model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189" y="3701142"/>
              <a:ext cx="2057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10" descr="atom_model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14618" y="4528457"/>
              <a:ext cx="635001" cy="61685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10" descr="atom_model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80086" y="3692359"/>
              <a:ext cx="1259114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7790485" y="4163903"/>
              <a:ext cx="91654" cy="104752"/>
            </a:xfrm>
            <a:prstGeom prst="rect">
              <a:avLst/>
            </a:prstGeom>
            <a:solidFill>
              <a:srgbClr val="FFF279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798862" y="4316303"/>
              <a:ext cx="91654" cy="104752"/>
            </a:xfrm>
            <a:prstGeom prst="rect">
              <a:avLst/>
            </a:prstGeom>
            <a:solidFill>
              <a:srgbClr val="A59D4E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100001" y="4722217"/>
              <a:ext cx="91654" cy="104752"/>
            </a:xfrm>
            <a:prstGeom prst="rect">
              <a:avLst/>
            </a:prstGeom>
            <a:solidFill>
              <a:srgbClr val="FFF279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121471" y="4887711"/>
              <a:ext cx="91654" cy="104752"/>
            </a:xfrm>
            <a:prstGeom prst="rect">
              <a:avLst/>
            </a:prstGeom>
            <a:solidFill>
              <a:srgbClr val="A59D4E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781053" y="5267437"/>
              <a:ext cx="91654" cy="104752"/>
            </a:xfrm>
            <a:prstGeom prst="rect">
              <a:avLst/>
            </a:prstGeom>
            <a:solidFill>
              <a:srgbClr val="FFF279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802523" y="5419837"/>
              <a:ext cx="91654" cy="104752"/>
            </a:xfrm>
            <a:prstGeom prst="rect">
              <a:avLst/>
            </a:prstGeom>
            <a:solidFill>
              <a:srgbClr val="A59D4E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445351" y="4028235"/>
              <a:ext cx="91654" cy="104752"/>
            </a:xfrm>
            <a:prstGeom prst="rect">
              <a:avLst/>
            </a:prstGeom>
            <a:solidFill>
              <a:srgbClr val="FFF279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7431203" y="4197367"/>
              <a:ext cx="91654" cy="104752"/>
            </a:xfrm>
            <a:prstGeom prst="rect">
              <a:avLst/>
            </a:prstGeom>
            <a:solidFill>
              <a:srgbClr val="817B3D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146602" y="5135407"/>
              <a:ext cx="91654" cy="104752"/>
            </a:xfrm>
            <a:prstGeom prst="rect">
              <a:avLst/>
            </a:prstGeom>
            <a:solidFill>
              <a:srgbClr val="43402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40" name="Rectangle 39"/>
          <p:cNvSpPr/>
          <p:nvPr/>
        </p:nvSpPr>
        <p:spPr bwMode="auto">
          <a:xfrm>
            <a:off x="7118026" y="4578183"/>
            <a:ext cx="91654" cy="104752"/>
          </a:xfrm>
          <a:prstGeom prst="rect">
            <a:avLst/>
          </a:prstGeom>
          <a:solidFill>
            <a:srgbClr val="FFF279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52180" y="2484597"/>
            <a:ext cx="194915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</a:t>
            </a:r>
            <a:r>
              <a:rPr lang="nl-NL" sz="2400" i="1" dirty="0" err="1">
                <a:solidFill>
                  <a:schemeClr val="tx1"/>
                </a:solidFill>
                <a:latin typeface="Helvetica Neue Light"/>
                <a:cs typeface="Helvetica Neue Light"/>
              </a:rPr>
              <a:t>e</a:t>
            </a:r>
            <a:r>
              <a:rPr lang="nl-NL" sz="2400" i="1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lectron</a:t>
            </a:r>
            <a:endParaRPr lang="nl-NL" sz="24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291446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414" y="0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289634" y="609600"/>
            <a:ext cx="18293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400" dirty="0" err="1" smtClean="0">
                <a:solidFill>
                  <a:srgbClr val="FFFFFF"/>
                </a:solidFill>
                <a:latin typeface="Verdana" pitchFamily="-105" charset="0"/>
              </a:rPr>
              <a:t>astronomy</a:t>
            </a:r>
            <a:endParaRPr lang="nl-NL" sz="2400" dirty="0">
              <a:solidFill>
                <a:srgbClr val="FFFFFF"/>
              </a:solidFill>
              <a:latin typeface="Verdana" pitchFamily="-105" charset="0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6651370" y="504848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dirty="0" err="1" smtClean="0">
                <a:solidFill>
                  <a:srgbClr val="FFFFFF"/>
                </a:solidFill>
                <a:latin typeface="Verdana" pitchFamily="-105" charset="0"/>
              </a:rPr>
              <a:t>particle-physics</a:t>
            </a:r>
            <a:endParaRPr lang="nl-NL" sz="2400" dirty="0">
              <a:solidFill>
                <a:srgbClr val="FFFFFF"/>
              </a:solidFill>
              <a:latin typeface="Verdana" pitchFamily="-10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7959" y="2946159"/>
            <a:ext cx="558001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bg1"/>
                </a:solidFill>
              </a:rPr>
              <a:t>“New Physics”</a:t>
            </a:r>
          </a:p>
          <a:p>
            <a:pPr algn="ctr"/>
            <a:r>
              <a:rPr lang="en-US" sz="2200" b="1" i="1" dirty="0" smtClean="0">
                <a:solidFill>
                  <a:schemeClr val="bg1"/>
                </a:solidFill>
              </a:rPr>
              <a:t>(Physics Beyond the Standard Model)</a:t>
            </a:r>
            <a:endParaRPr lang="en-US" sz="2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837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did anti-matter disappear in the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anti-matter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matter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matter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1871596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radiation)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0180" y="5004829"/>
            <a:ext cx="3878924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Apparently anti-matter is </a:t>
            </a:r>
            <a:r>
              <a:rPr lang="en-US" sz="2200" b="1" dirty="0" smtClean="0">
                <a:solidFill>
                  <a:srgbClr val="FFB006"/>
                </a:solidFill>
                <a:latin typeface="Helvetica Neue"/>
                <a:cs typeface="Helvetica Neue"/>
              </a:rPr>
              <a:t>not</a:t>
            </a:r>
            <a:r>
              <a:rPr lang="en-US" sz="2200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a</a:t>
            </a:r>
          </a:p>
          <a:p>
            <a:r>
              <a:rPr lang="en-US" sz="2200" dirty="0">
                <a:solidFill>
                  <a:srgbClr val="FFB006"/>
                </a:solidFill>
                <a:latin typeface="Helvetica Neue Light"/>
                <a:cs typeface="Helvetica Neue Light"/>
              </a:rPr>
              <a:t>p</a:t>
            </a:r>
            <a:r>
              <a:rPr lang="en-US" sz="2200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erfect mirror image of matter!</a:t>
            </a:r>
          </a:p>
          <a:p>
            <a:r>
              <a:rPr lang="en-US" sz="2200" dirty="0" smtClean="0">
                <a:solidFill>
                  <a:srgbClr val="FFB006"/>
                </a:solidFill>
                <a:latin typeface="Helvetica Neue Light"/>
                <a:cs typeface="Helvetica Neue Light"/>
              </a:rPr>
              <a:t> </a:t>
            </a:r>
            <a:endParaRPr lang="en-US" sz="19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1386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Small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200867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Dominance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5906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4121899" y="3428999"/>
            <a:ext cx="1112853" cy="1516383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26919649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How did anti-matter disappear in the Big Bang?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198" y="965252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1797651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9862" y="2088946"/>
            <a:ext cx="1600092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49.999999%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anti-matter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9862" y="2793978"/>
            <a:ext cx="1600092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  <a:t>50.000001% </a:t>
            </a:r>
            <a:br>
              <a:rPr lang="en-US" sz="20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matter</a:t>
            </a:r>
            <a:endParaRPr lang="en-US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4163905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6574864" y="2163019"/>
            <a:ext cx="556766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5713" y="2459315"/>
            <a:ext cx="1587243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0.000001</a:t>
            </a:r>
            <a: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  <a:t>% </a:t>
            </a:r>
            <a:br>
              <a:rPr lang="en-US" sz="2200" dirty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en-US" sz="22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matter</a:t>
            </a:r>
            <a:endParaRPr lang="en-US" sz="2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26117" y="3348202"/>
            <a:ext cx="1871596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(+99.999999%</a:t>
            </a:r>
            <a:b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66CCFF"/>
                </a:solidFill>
                <a:latin typeface="Helvetica Neue Light"/>
                <a:cs typeface="Helvetica Neue Light"/>
              </a:rPr>
              <a:t>radiation)</a:t>
            </a:r>
            <a:endParaRPr lang="en-US" sz="2000" i="1" dirty="0">
              <a:solidFill>
                <a:srgbClr val="66CC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3000" y="1512752"/>
            <a:ext cx="231386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Small surplus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75895" y="1512752"/>
            <a:ext cx="2008676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Dominance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99" y="1523231"/>
            <a:ext cx="1676538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Big Bang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7" y="1718064"/>
            <a:ext cx="1430676" cy="203031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164099" y="4523998"/>
            <a:ext cx="7062516" cy="218824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endParaRPr lang="en-US" sz="2000" dirty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One of the known causes is the 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Higgs</a:t>
            </a:r>
            <a:r>
              <a:rPr lang="en-US" sz="2000" b="1" dirty="0">
                <a:solidFill>
                  <a:srgbClr val="FF0000"/>
                </a:solidFill>
                <a:latin typeface="Helvetica Neue"/>
                <a:cs typeface="Helvetica Neue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matter interaction.</a:t>
            </a:r>
            <a:endParaRPr lang="en-US" sz="20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n-US" sz="2000" dirty="0" smtClean="0">
                <a:solidFill>
                  <a:srgbClr val="FFEC02"/>
                </a:solidFill>
                <a:latin typeface="Helvetica Neue Light"/>
                <a:cs typeface="Helvetica Neue Light"/>
              </a:rPr>
              <a:t>But we know that it is </a:t>
            </a:r>
            <a:r>
              <a:rPr lang="en-US" sz="2000" b="1" dirty="0" smtClean="0">
                <a:solidFill>
                  <a:srgbClr val="FFEC02"/>
                </a:solidFill>
                <a:latin typeface="Helvetica Neue"/>
                <a:cs typeface="Helvetica Neue"/>
              </a:rPr>
              <a:t>not sufficient for the </a:t>
            </a:r>
            <a:r>
              <a:rPr lang="en-US" sz="2000" b="1" dirty="0">
                <a:solidFill>
                  <a:srgbClr val="FFEC02"/>
                </a:solidFill>
                <a:latin typeface="Helvetica Neue"/>
                <a:cs typeface="Helvetica Neue"/>
              </a:rPr>
              <a:t>Big Bang</a:t>
            </a:r>
            <a: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  <a:t>.</a:t>
            </a:r>
            <a:br>
              <a:rPr lang="en-US" sz="2000" dirty="0">
                <a:solidFill>
                  <a:srgbClr val="FFEC02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Search for additional sources of matter/</a:t>
            </a:r>
            <a:r>
              <a:rPr lang="en-US" sz="2000" dirty="0">
                <a:solidFill>
                  <a:srgbClr val="FFFF00"/>
                </a:solidFill>
                <a:latin typeface="Helvetica Neue Light"/>
                <a:cs typeface="Helvetica Neue Light"/>
              </a:rPr>
              <a:t>anti-</a:t>
            </a:r>
            <a:r>
              <a:rPr lang="en-US" sz="2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matter asymmetry </a:t>
            </a:r>
            <a:endParaRPr lang="en-US" sz="2000" dirty="0">
              <a:solidFill>
                <a:srgbClr val="FFFF00"/>
              </a:solidFill>
              <a:latin typeface="Helvetica Neue Light"/>
              <a:cs typeface="Helvetica Neue Light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n-US" sz="19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713998" y="2813063"/>
            <a:ext cx="863077" cy="2642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92498" y="3086813"/>
            <a:ext cx="1260143" cy="198468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357" h="2491880">
                <a:moveTo>
                  <a:pt x="1097034" y="0"/>
                </a:moveTo>
                <a:cubicBezTo>
                  <a:pt x="1355611" y="293515"/>
                  <a:pt x="1614188" y="587030"/>
                  <a:pt x="1432485" y="862574"/>
                </a:cubicBezTo>
                <a:cubicBezTo>
                  <a:pt x="1250782" y="1138119"/>
                  <a:pt x="102660" y="1381716"/>
                  <a:pt x="6817" y="1653267"/>
                </a:cubicBezTo>
                <a:cubicBezTo>
                  <a:pt x="-89026" y="1924818"/>
                  <a:pt x="857426" y="2491880"/>
                  <a:pt x="857426" y="2491880"/>
                </a:cubicBezTo>
              </a:path>
            </a:pathLst>
          </a:custGeom>
          <a:ln w="28575" cmpd="sng">
            <a:solidFill>
              <a:srgbClr val="FF0000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508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96" y="304800"/>
            <a:ext cx="8729578" cy="457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Maybe the Higgs sector is much more complex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636" y="1340037"/>
            <a:ext cx="5732720" cy="4895012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8" name="Rectangle 7"/>
          <p:cNvSpPr/>
          <p:nvPr/>
        </p:nvSpPr>
        <p:spPr bwMode="auto">
          <a:xfrm>
            <a:off x="4913151" y="2470875"/>
            <a:ext cx="1800401" cy="2189998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84300">
              <a:schemeClr val="tx1">
                <a:alpha val="88000"/>
              </a:schemeClr>
            </a:glow>
            <a:softEdge rad="11303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" b="100000" l="0" r="99103">
                        <a14:foregroundMark x1="73718" y1="70897" x2="73718" y2="70897"/>
                        <a14:foregroundMark x1="72949" y1="61923" x2="74487" y2="63333"/>
                        <a14:foregroundMark x1="58333" y1="76410" x2="58333" y2="76410"/>
                        <a14:foregroundMark x1="73462" y1="13333" x2="73462" y2="13333"/>
                        <a14:foregroundMark x1="75000" y1="89744" x2="75000" y2="89744"/>
                        <a14:foregroundMark x1="56795" y1="25385" x2="56795" y2="25385"/>
                        <a14:foregroundMark x1="51538" y1="26667" x2="51538" y2="26667"/>
                        <a14:foregroundMark x1="59359" y1="22436" x2="59359" y2="22436"/>
                        <a14:foregroundMark x1="54359" y1="75000" x2="54359" y2="75000"/>
                        <a14:foregroundMark x1="39744" y1="66154" x2="39744" y2="66154"/>
                        <a14:foregroundMark x1="32692" y1="61923" x2="32692" y2="61923"/>
                        <a14:foregroundMark x1="42949" y1="32179" x2="42949" y2="32179"/>
                        <a14:foregroundMark x1="47308" y1="29231" x2="47308" y2="29231"/>
                        <a14:foregroundMark x1="34231" y1="39487" x2="34231" y2="39487"/>
                        <a14:foregroundMark x1="28974" y1="41538" x2="28974" y2="41538"/>
                        <a14:foregroundMark x1="48077" y1="30513" x2="48077" y2="30513"/>
                        <a14:foregroundMark x1="35256" y1="64103" x2="35256" y2="64103"/>
                        <a14:foregroundMark x1="42179" y1="34487" x2="46026" y2="30385"/>
                        <a14:foregroundMark x1="50513" y1="28590" x2="55000" y2="24231"/>
                        <a14:foregroundMark x1="47821" y1="70769" x2="50769" y2="73205"/>
                        <a14:foregroundMark x1="29615" y1="61410" x2="32821" y2="63718"/>
                        <a14:foregroundMark x1="43333" y1="68718" x2="40128" y2="65897"/>
                        <a14:foregroundMark x1="36282" y1="36923" x2="33718" y2="38333"/>
                        <a14:foregroundMark x1="37949" y1="36538" x2="40000" y2="35000"/>
                        <a14:foregroundMark x1="28590" y1="58974" x2="29872" y2="60256"/>
                        <a14:foregroundMark x1="34615" y1="62436" x2="38077" y2="65513"/>
                        <a14:foregroundMark x1="38718" y1="67051" x2="34744" y2="65000"/>
                        <a14:foregroundMark x1="37436" y1="37692" x2="35385" y2="39103"/>
                        <a14:foregroundMark x1="37564" y1="36026" x2="37564" y2="36026"/>
                        <a14:foregroundMark x1="38205" y1="34615" x2="38205" y2="34615"/>
                        <a14:foregroundMark x1="32051" y1="38974" x2="32051" y2="38974"/>
                        <a14:foregroundMark x1="31538" y1="40385" x2="31538" y2="40385"/>
                        <a14:foregroundMark x1="30513" y1="42051" x2="30513" y2="42051"/>
                        <a14:foregroundMark x1="27308" y1="60641" x2="27308" y2="60641"/>
                        <a14:backgroundMark x1="30641" y1="58077" x2="30641" y2="58077"/>
                        <a14:backgroundMark x1="28846" y1="57051" x2="28846" y2="57051"/>
                        <a14:backgroundMark x1="34744" y1="53974" x2="34744" y2="53974"/>
                        <a14:backgroundMark x1="34359" y1="49487" x2="34359" y2="494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7151" y="1307440"/>
            <a:ext cx="4372402" cy="46618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440950" y="1239002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377471" y="4184173"/>
            <a:ext cx="2314801" cy="2053123"/>
          </a:xfrm>
          <a:prstGeom prst="rect">
            <a:avLst/>
          </a:prstGeom>
          <a:solidFill>
            <a:srgbClr val="000000">
              <a:alpha val="6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33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094"/>
            <a:ext cx="9144000" cy="6501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is dark matter?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698" y="1102127"/>
            <a:ext cx="6238544" cy="1095642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247517" indent="-247517">
              <a:buFont typeface="Wingdings" charset="0"/>
              <a:buChar char="à"/>
            </a:pPr>
            <a:r>
              <a:rPr lang="en-US" sz="2200" dirty="0" smtClean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There is evidence in astronomy for </a:t>
            </a:r>
            <a:r>
              <a:rPr lang="en-US" sz="2200" dirty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‘</a:t>
            </a:r>
            <a:r>
              <a:rPr lang="en-US" sz="2200" dirty="0" smtClean="0">
                <a:solidFill>
                  <a:schemeClr val="bg1"/>
                </a:solidFill>
                <a:latin typeface="Helvetica Neue Light"/>
                <a:cs typeface="Helvetica Neue Light"/>
                <a:sym typeface="Wingdings"/>
              </a:rPr>
              <a:t>dark matter’</a:t>
            </a:r>
            <a:endParaRPr lang="en-US" sz="2200" dirty="0">
              <a:solidFill>
                <a:schemeClr val="bg1"/>
              </a:solidFill>
              <a:latin typeface="Helvetica Neue Light"/>
              <a:cs typeface="Helvetica Neue Light"/>
              <a:sym typeface="Wingdings"/>
            </a:endParaRPr>
          </a:p>
          <a:p>
            <a:pPr marL="247517" indent="-247517">
              <a:buFont typeface="Wingdings" charset="0"/>
              <a:buChar char="à"/>
            </a:pPr>
            <a:r>
              <a:rPr lang="en-US" sz="2200" dirty="0" smtClean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But what is it?</a:t>
            </a:r>
            <a:endParaRPr lang="en-US" sz="2200" dirty="0">
              <a:solidFill>
                <a:srgbClr val="FFEC02"/>
              </a:solidFill>
              <a:latin typeface="Helvetica Neue Light"/>
              <a:cs typeface="Helvetica Neue Light"/>
              <a:sym typeface="Wingdings"/>
            </a:endParaRPr>
          </a:p>
          <a:p>
            <a:pPr marL="247517" indent="-247517">
              <a:buFont typeface="Wingdings" charset="0"/>
              <a:buChar char="à"/>
            </a:pPr>
            <a:r>
              <a:rPr lang="en-US" sz="2200" dirty="0" smtClean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Perhaps </a:t>
            </a:r>
            <a:r>
              <a:rPr lang="en-US" sz="2200" dirty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‘super-partners’ </a:t>
            </a:r>
            <a:r>
              <a:rPr lang="en-US" sz="2200" dirty="0" smtClean="0">
                <a:solidFill>
                  <a:srgbClr val="FFEC02"/>
                </a:solidFill>
                <a:latin typeface="Helvetica Neue Light"/>
                <a:cs typeface="Helvetica Neue Light"/>
                <a:sym typeface="Wingdings"/>
              </a:rPr>
              <a:t>of existing particles? </a:t>
            </a:r>
            <a:endParaRPr lang="en-US" sz="2200" dirty="0">
              <a:solidFill>
                <a:srgbClr val="FFEC02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4" name="Picture 13" descr="mug_in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91050" y="4455561"/>
            <a:ext cx="1502049" cy="2121560"/>
          </a:xfrm>
          <a:prstGeom prst="rect">
            <a:avLst/>
          </a:prstGeom>
        </p:spPr>
      </p:pic>
      <p:sp>
        <p:nvSpPr>
          <p:cNvPr id="15" name="Parallelogram 14"/>
          <p:cNvSpPr/>
          <p:nvPr/>
        </p:nvSpPr>
        <p:spPr bwMode="auto">
          <a:xfrm>
            <a:off x="521098" y="3565875"/>
            <a:ext cx="3793702" cy="1026561"/>
          </a:xfrm>
          <a:prstGeom prst="parallelogram">
            <a:avLst>
              <a:gd name="adj" fmla="val 161997"/>
            </a:avLst>
          </a:prstGeom>
          <a:solidFill>
            <a:schemeClr val="bg1">
              <a:alpha val="6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chemeClr val="accent2"/>
              </a:solidFill>
              <a:latin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198" y="2334001"/>
            <a:ext cx="1494976" cy="2121560"/>
          </a:xfrm>
          <a:prstGeom prst="rect">
            <a:avLst/>
          </a:prstGeom>
          <a:noFill/>
          <a:ln w="28575" cmpd="sng">
            <a:noFill/>
          </a:ln>
        </p:spPr>
      </p:pic>
      <p:grpSp>
        <p:nvGrpSpPr>
          <p:cNvPr id="16" name="Group 15"/>
          <p:cNvGrpSpPr/>
          <p:nvPr/>
        </p:nvGrpSpPr>
        <p:grpSpPr>
          <a:xfrm>
            <a:off x="4443399" y="2744625"/>
            <a:ext cx="4564828" cy="3549683"/>
            <a:chOff x="5189537" y="2827337"/>
            <a:chExt cx="5409638" cy="395230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189537" y="2827337"/>
              <a:ext cx="4953000" cy="3886200"/>
            </a:xfrm>
            <a:prstGeom prst="rect">
              <a:avLst/>
            </a:prstGeom>
            <a:gradFill flip="none" rotWithShape="1">
              <a:gsLst>
                <a:gs pos="33000">
                  <a:srgbClr val="D9E8F2"/>
                </a:gs>
                <a:gs pos="81000">
                  <a:srgbClr val="18579F"/>
                </a:gs>
              </a:gsLst>
              <a:lin ang="5400000" scaled="0"/>
              <a:tileRect/>
            </a:gra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2053"/>
              <a:endParaRPr lang="en-US" sz="1400" dirty="0">
                <a:solidFill>
                  <a:schemeClr val="accent2"/>
                </a:solidFill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2189" t="14369" r="1332" b="12906"/>
            <a:stretch/>
          </p:blipFill>
          <p:spPr>
            <a:xfrm>
              <a:off x="5223456" y="3450295"/>
              <a:ext cx="4852063" cy="2767425"/>
            </a:xfrm>
            <a:prstGeom prst="rect">
              <a:avLst/>
            </a:prstGeom>
            <a:ln w="38100" cmpd="sng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414886" y="3082552"/>
              <a:ext cx="4815755" cy="548299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chemeClr val="tx1"/>
                  </a:solidFill>
                  <a:latin typeface="Helvetica Neue Medium"/>
                  <a:cs typeface="Helvetica Neue Medium"/>
                </a:rPr>
                <a:t>Standard Model particles</a:t>
              </a:r>
              <a:endParaRPr lang="en-US" sz="2600" dirty="0">
                <a:solidFill>
                  <a:schemeClr val="tx1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1442" y="6231347"/>
              <a:ext cx="4427733" cy="54829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600" dirty="0" smtClean="0">
                  <a:solidFill>
                    <a:schemeClr val="bg1"/>
                  </a:solidFill>
                  <a:latin typeface="Helvetica Neue Medium"/>
                  <a:cs typeface="Helvetica Neue Medium"/>
                </a:rPr>
                <a:t>Super-partner particles</a:t>
              </a:r>
              <a:endParaRPr lang="en-US" sz="2600" dirty="0">
                <a:solidFill>
                  <a:schemeClr val="bg1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42598" y="4181811"/>
            <a:ext cx="2134857" cy="403145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2100" i="1" dirty="0" err="1">
                <a:solidFill>
                  <a:schemeClr val="bg1">
                    <a:lumMod val="50000"/>
                  </a:schemeClr>
                </a:solidFill>
                <a:latin typeface="Helvetica Neue Medium"/>
                <a:cs typeface="Helvetica Neue Medium"/>
              </a:rPr>
              <a:t>Supersymmetry</a:t>
            </a:r>
            <a:endParaRPr lang="en-US" sz="2100" i="1" dirty="0">
              <a:solidFill>
                <a:schemeClr val="bg1">
                  <a:lumMod val="50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414447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solidFill>
                  <a:schemeClr val="tx1"/>
                </a:solidFill>
                <a:latin typeface="Tahoma" pitchFamily="-104" charset="0"/>
                <a:sym typeface="Symbol" pitchFamily="-104" charset="2"/>
              </a:rPr>
              <a:t> Particles </a:t>
            </a:r>
            <a:endParaRPr lang="en-US" b="1" dirty="0">
              <a:solidFill>
                <a:schemeClr val="tx1"/>
              </a:solidFill>
              <a:latin typeface="Tahoma" pitchFamily="-104" charset="0"/>
              <a:sym typeface="Symbol" pitchFamily="-104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537618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rn-lhc-aeria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5865"/>
            <a:ext cx="7772400" cy="457200"/>
          </a:xfrm>
        </p:spPr>
        <p:txBody>
          <a:bodyPr/>
          <a:lstStyle/>
          <a:p>
            <a:r>
              <a:rPr lang="nl-NL" dirty="0" smtClean="0">
                <a:solidFill>
                  <a:srgbClr val="FFFFFF"/>
                </a:solidFill>
              </a:rPr>
              <a:t>The Large </a:t>
            </a:r>
            <a:r>
              <a:rPr lang="nl-NL" dirty="0" err="1" smtClean="0">
                <a:solidFill>
                  <a:srgbClr val="FFFFFF"/>
                </a:solidFill>
              </a:rPr>
              <a:t>Hadron</a:t>
            </a:r>
            <a:r>
              <a:rPr lang="nl-NL" dirty="0" smtClean="0">
                <a:solidFill>
                  <a:srgbClr val="FFFFFF"/>
                </a:solidFill>
              </a:rPr>
              <a:t> Collider</a:t>
            </a:r>
            <a:endParaRPr lang="nl-NL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04601" y="2995233"/>
            <a:ext cx="5050231" cy="2174084"/>
          </a:xfrm>
          <a:prstGeom prst="rect">
            <a:avLst/>
          </a:prstGeom>
          <a:solidFill>
            <a:srgbClr val="314444">
              <a:alpha val="76000"/>
            </a:srgbClr>
          </a:solidFill>
          <a:effectLst>
            <a:glow rad="393700">
              <a:srgbClr val="314444">
                <a:alpha val="68000"/>
              </a:srgbClr>
            </a:glow>
            <a:softEdge rad="609600"/>
          </a:effectLst>
        </p:spPr>
        <p:txBody>
          <a:bodyPr wrap="square" lIns="0" tIns="162129" rIns="79193" bIns="162129">
            <a:spAutoFit/>
          </a:bodyPr>
          <a:lstStyle/>
          <a:p>
            <a:pPr lvl="1"/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One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accelerator –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four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experiments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Concept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study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in  1984</a:t>
            </a:r>
          </a:p>
          <a:p>
            <a:pPr lvl="1"/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First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collisions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25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years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later in 2009</a:t>
            </a:r>
            <a:b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</a:br>
            <a:endParaRPr lang="nl-NL" sz="2000" dirty="0" smtClean="0">
              <a:solidFill>
                <a:srgbClr val="FFFF00"/>
              </a:solidFill>
              <a:latin typeface="Helvetica Neue Medium"/>
              <a:cs typeface="Helvetica Neue Medium"/>
            </a:endParaRPr>
          </a:p>
          <a:p>
            <a:pPr lvl="1"/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Maximal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energy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expected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in 2015</a:t>
            </a:r>
          </a:p>
          <a:p>
            <a:pPr lvl="1"/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Maximal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intensity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</a:t>
            </a:r>
            <a:r>
              <a:rPr lang="nl-NL" sz="2000" dirty="0" err="1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expected</a:t>
            </a:r>
            <a:r>
              <a:rPr lang="nl-NL" sz="2000" dirty="0" smtClean="0">
                <a:solidFill>
                  <a:srgbClr val="FFFF00"/>
                </a:solidFill>
                <a:latin typeface="Helvetica Neue Medium"/>
                <a:cs typeface="Helvetica Neue Medium"/>
              </a:rPr>
              <a:t> in 2025</a:t>
            </a:r>
            <a:endParaRPr lang="nl-NL" sz="2000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4636299" y="2334001"/>
            <a:ext cx="388099" cy="162263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21992" y="2082558"/>
            <a:ext cx="1124393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LHCb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6377366" y="2556355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237101" y="3360562"/>
            <a:ext cx="842599" cy="273750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144001" y="2676188"/>
            <a:ext cx="479008" cy="90495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2401" y="2287870"/>
            <a:ext cx="1297000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ATLAS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502" y="3292125"/>
            <a:ext cx="1019142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Alice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035498" y="3634312"/>
            <a:ext cx="514400" cy="205312"/>
          </a:xfrm>
          <a:prstGeom prst="rect">
            <a:avLst/>
          </a:prstGeom>
          <a:solidFill>
            <a:srgbClr val="31444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314444">
                <a:alpha val="75000"/>
              </a:srgbClr>
            </a:glow>
            <a:softEdge rad="508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4491" y="3451307"/>
            <a:ext cx="984716" cy="510855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nl-NL" b="1">
                <a:solidFill>
                  <a:srgbClr val="FFFFFF"/>
                </a:solidFill>
                <a:latin typeface="Helvetica Neue"/>
                <a:cs typeface="Helvetica Neue"/>
              </a:rPr>
              <a:t>CMS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00" y="1512752"/>
            <a:ext cx="1093100" cy="5119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01" y="1786501"/>
            <a:ext cx="1093100" cy="5119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9901" y="2813063"/>
            <a:ext cx="1093100" cy="5119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4875" y="6094955"/>
            <a:ext cx="8283979" cy="449311"/>
          </a:xfrm>
          <a:prstGeom prst="rect">
            <a:avLst/>
          </a:prstGeom>
        </p:spPr>
        <p:txBody>
          <a:bodyPr wrap="none" lIns="79205" tIns="39603" rIns="79205" bIns="39603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Antimatter: "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We </a:t>
            </a:r>
            <a:r>
              <a:rPr lang="en-US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can make it in the LHC</a:t>
            </a:r>
            <a:r>
              <a:rPr lang="en-US" sz="2400" dirty="0">
                <a:solidFill>
                  <a:srgbClr val="FFFFFF"/>
                </a:solidFill>
                <a:latin typeface="Helvetica Neue Light"/>
                <a:cs typeface="Helvetica Neue Light"/>
              </a:rPr>
              <a:t>” </a:t>
            </a:r>
            <a:r>
              <a:rPr lang="en-US" sz="2400" dirty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en-US" sz="2400" dirty="0" err="1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LHCb</a:t>
            </a:r>
            <a:r>
              <a:rPr lang="en-US" sz="2400" dirty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 experiment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505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Study 3-rd generation quarks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603680"/>
            <a:ext cx="7006225" cy="635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46036" y="755917"/>
            <a:ext cx="4356806" cy="90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Bs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-mesons: particles containing a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b-</a:t>
            </a:r>
            <a:r>
              <a:rPr lang="en-US" sz="2400" kern="0" dirty="0">
                <a:solidFill>
                  <a:srgbClr val="66FFFF"/>
                </a:solidFill>
                <a:latin typeface="+mn-lt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s-quark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2705100" y="2336800"/>
            <a:ext cx="914400" cy="914400"/>
          </a:xfrm>
          <a:prstGeom prst="ellipse">
            <a:avLst/>
          </a:prstGeom>
          <a:noFill/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5" name="Straight Arrow Connector 14"/>
          <p:cNvCxnSpPr>
            <a:endCxn id="8" idx="7"/>
          </p:cNvCxnSpPr>
          <p:nvPr/>
        </p:nvCxnSpPr>
        <p:spPr bwMode="auto">
          <a:xfrm flipH="1">
            <a:off x="3485589" y="1485900"/>
            <a:ext cx="1061011" cy="984811"/>
          </a:xfrm>
          <a:prstGeom prst="straightConnector1">
            <a:avLst/>
          </a:prstGeom>
          <a:solidFill>
            <a:srgbClr val="FFFF99"/>
          </a:solidFill>
          <a:ln w="44450" cap="flat" cmpd="sng" algn="ctr">
            <a:solidFill>
              <a:srgbClr val="66FF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193816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An LHC </a:t>
            </a:r>
            <a:r>
              <a:rPr lang="nl-NL" dirty="0" err="1" smtClean="0">
                <a:solidFill>
                  <a:schemeClr val="bg1"/>
                </a:solidFill>
              </a:rPr>
              <a:t>collision</a:t>
            </a:r>
            <a:r>
              <a:rPr lang="nl-NL" dirty="0" smtClean="0">
                <a:solidFill>
                  <a:schemeClr val="bg1"/>
                </a:solidFill>
              </a:rPr>
              <a:t> of </a:t>
            </a:r>
            <a:r>
              <a:rPr lang="nl-NL" dirty="0" err="1" smtClean="0">
                <a:solidFill>
                  <a:schemeClr val="bg1"/>
                </a:solidFill>
              </a:rPr>
              <a:t>two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protons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356" y="1981667"/>
            <a:ext cx="5365033" cy="46638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24555" y="4376976"/>
            <a:ext cx="4115202" cy="13003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741334" y="3044387"/>
            <a:ext cx="4138768" cy="126663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13998" y="759227"/>
            <a:ext cx="7908904" cy="1557307"/>
          </a:xfrm>
          <a:prstGeom prst="rect">
            <a:avLst/>
          </a:prstGeom>
          <a:noFill/>
        </p:spPr>
        <p:txBody>
          <a:bodyPr wrap="square" lIns="79205" tIns="39603" rIns="79205" bIns="39603" rtlCol="0">
            <a:spAutoFit/>
          </a:bodyPr>
          <a:lstStyle/>
          <a:p>
            <a:r>
              <a:rPr lang="nl-NL" dirty="0" smtClean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  <a:sym typeface="Wingdings"/>
              </a:rPr>
              <a:t>Search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40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exotic</a:t>
            </a:r>
            <a:r>
              <a:rPr lang="nl-NL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nl-NL" sz="240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Bs</a:t>
            </a:r>
            <a:r>
              <a:rPr lang="nl-NL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meson </a:t>
            </a:r>
            <a:r>
              <a:rPr lang="nl-NL" sz="2400" dirty="0" err="1" smtClean="0">
                <a:solidFill>
                  <a:srgbClr val="FFFF00"/>
                </a:solidFill>
                <a:latin typeface="Helvetica Neue Light"/>
                <a:cs typeface="Helvetica Neue Light"/>
              </a:rPr>
              <a:t>particles</a:t>
            </a:r>
            <a:r>
              <a:rPr lang="nl-NL" sz="24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</a:t>
            </a:r>
            <a:r>
              <a:rPr lang="nl-NL" sz="24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that</a:t>
            </a:r>
            <a:r>
              <a:rPr lang="nl-NL" sz="24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oscillate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nl-NL" sz="2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between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matter </a:t>
            </a:r>
            <a:r>
              <a:rPr lang="nl-NL" sz="2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and</a:t>
            </a:r>
            <a:r>
              <a:rPr lang="nl-NL" sz="2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 antimatter. </a:t>
            </a:r>
          </a:p>
          <a:p>
            <a:r>
              <a:rPr lang="nl-NL" sz="2200" b="1" dirty="0" smtClean="0">
                <a:solidFill>
                  <a:srgbClr val="10C7FF"/>
                </a:solidFill>
                <a:latin typeface="Helvetica Neue"/>
                <a:cs typeface="Helvetica Neue"/>
                <a:sym typeface="Wingdings"/>
              </a:rPr>
              <a:t>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Produced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mainly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along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the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beam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-line 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</a:rPr>
              <a:t>in LHC.</a:t>
            </a:r>
          </a:p>
          <a:p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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Requires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</a:t>
            </a:r>
            <a:r>
              <a:rPr lang="nl-NL" sz="2200" dirty="0" err="1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dedicted</a:t>
            </a:r>
            <a:r>
              <a:rPr lang="nl-NL" sz="2200" dirty="0" smtClean="0">
                <a:solidFill>
                  <a:srgbClr val="10C7FF"/>
                </a:solidFill>
                <a:latin typeface="Helvetica Neue Light"/>
                <a:cs typeface="Helvetica Neue Light"/>
                <a:sym typeface="Wingdings"/>
              </a:rPr>
              <a:t> detector.</a:t>
            </a:r>
            <a:endParaRPr lang="nl-NL" sz="2200" dirty="0">
              <a:solidFill>
                <a:srgbClr val="10C7FF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6806011" y="3041075"/>
            <a:ext cx="2071317" cy="63464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 flipH="1">
            <a:off x="649698" y="4318686"/>
            <a:ext cx="3858002" cy="5474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Isosceles Triangle 28"/>
          <p:cNvSpPr/>
          <p:nvPr/>
        </p:nvSpPr>
        <p:spPr bwMode="auto">
          <a:xfrm rot="4512981">
            <a:off x="2832311" y="3429680"/>
            <a:ext cx="1326971" cy="2394627"/>
          </a:xfrm>
          <a:prstGeom prst="triangle">
            <a:avLst/>
          </a:prstGeom>
          <a:gradFill flip="none" rotWithShape="1">
            <a:gsLst>
              <a:gs pos="1000">
                <a:srgbClr val="3366FF">
                  <a:alpha val="37000"/>
                </a:srgbClr>
              </a:gs>
              <a:gs pos="100000">
                <a:srgbClr val="3366FF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 rot="20653575">
            <a:off x="2108978" y="4332555"/>
            <a:ext cx="477686" cy="1222808"/>
          </a:xfrm>
          <a:prstGeom prst="ellipse">
            <a:avLst/>
          </a:prstGeom>
          <a:solidFill>
            <a:srgbClr val="3366FF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328198" y="4980485"/>
            <a:ext cx="2235541" cy="69751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646283" y="4607816"/>
            <a:ext cx="1788234" cy="2588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 rot="21176982">
            <a:off x="270030" y="4309004"/>
            <a:ext cx="1768847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B</a:t>
            </a:r>
            <a:r>
              <a:rPr lang="en-US" i="1" baseline="-250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</a:t>
            </a:r>
            <a:r>
              <a:rPr lang="en-US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meson</a:t>
            </a:r>
            <a:endParaRPr lang="en-US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20697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LHC collision seen by the </a:t>
            </a:r>
            <a:r>
              <a:rPr lang="en-US" dirty="0" err="1" smtClean="0">
                <a:solidFill>
                  <a:schemeClr val="bg1"/>
                </a:solidFill>
              </a:rPr>
              <a:t>LHCb</a:t>
            </a:r>
            <a:r>
              <a:rPr lang="en-US" dirty="0" smtClean="0">
                <a:solidFill>
                  <a:schemeClr val="bg1"/>
                </a:solidFill>
              </a:rPr>
              <a:t> detector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99" y="828378"/>
            <a:ext cx="7132258" cy="5120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871398" y="5482122"/>
            <a:ext cx="3536502" cy="61593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72" y="4113374"/>
            <a:ext cx="2060033" cy="15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261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557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4000500" cy="457200"/>
          </a:xfrm>
          <a:solidFill>
            <a:schemeClr val="bg1">
              <a:lumMod val="50000"/>
              <a:alpha val="76000"/>
            </a:schemeClr>
          </a:solidFill>
          <a:effectLst>
            <a:glow rad="101600">
              <a:schemeClr val="bg1">
                <a:lumMod val="50000"/>
                <a:alpha val="75000"/>
              </a:schemeClr>
            </a:glow>
            <a:softEdge rad="203200"/>
          </a:effectLst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Helvetica Neue"/>
                <a:cs typeface="Helvetica Neue"/>
              </a:rPr>
              <a:t>The</a:t>
            </a:r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LHC</a:t>
            </a:r>
            <a:r>
              <a:rPr lang="en-US" b="1" i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b</a:t>
            </a:r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experiment</a:t>
            </a:r>
            <a:endParaRPr lang="en-US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98" y="4462696"/>
            <a:ext cx="4693902" cy="2182863"/>
          </a:xfrm>
          <a:prstGeom prst="rect">
            <a:avLst/>
          </a:prstGeom>
          <a:ln w="57150" cmpd="sng">
            <a:solidFill>
              <a:srgbClr val="FF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8" y="4523998"/>
            <a:ext cx="1093100" cy="51191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>
            <a:off x="4443399" y="2676188"/>
            <a:ext cx="3793702" cy="342187"/>
          </a:xfrm>
          <a:prstGeom prst="straightConnector1">
            <a:avLst/>
          </a:prstGeom>
          <a:solidFill>
            <a:schemeClr val="accent1"/>
          </a:solidFill>
          <a:ln w="1524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 rot="264867">
            <a:off x="7861388" y="2218037"/>
            <a:ext cx="1286001" cy="941754"/>
          </a:xfrm>
          <a:prstGeom prst="rect">
            <a:avLst/>
          </a:prstGeom>
          <a:noFill/>
          <a:ln>
            <a:noFill/>
          </a:ln>
        </p:spPr>
        <p:txBody>
          <a:bodyPr wrap="square" lIns="79205" tIns="39603" rIns="79205" bIns="39603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LHC beam</a:t>
            </a:r>
            <a:endParaRPr lang="en-US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855296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Building-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5124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9855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60854" y="5865057"/>
            <a:ext cx="1293294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</a:t>
            </a:r>
          </a:p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05628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Quark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646462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_osc copy_in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98" y="3771187"/>
            <a:ext cx="4445003" cy="301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601851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12479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02852" y="4569002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20162" y="4562409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124898" y="5372817"/>
            <a:ext cx="541799" cy="3203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025" y="5574848"/>
            <a:ext cx="3116139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0.0000000000002 second</a:t>
            </a:r>
            <a:endParaRPr lang="nl-NL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Matter-antimatter </a:t>
            </a:r>
            <a:r>
              <a:rPr lang="nl-NL" dirty="0" err="1" smtClean="0">
                <a:solidFill>
                  <a:schemeClr val="bg1"/>
                </a:solidFill>
              </a:rPr>
              <a:t>oscillations</a:t>
            </a:r>
            <a:r>
              <a:rPr lang="nl-NL" dirty="0" smtClean="0">
                <a:solidFill>
                  <a:schemeClr val="bg1"/>
                </a:solidFill>
              </a:rPr>
              <a:t> of </a:t>
            </a:r>
            <a:r>
              <a:rPr lang="nl-NL" dirty="0" err="1" smtClean="0">
                <a:solidFill>
                  <a:srgbClr val="FFFF00"/>
                </a:solidFill>
              </a:rPr>
              <a:t>B</a:t>
            </a:r>
            <a:r>
              <a:rPr lang="nl-NL" baseline="-25000" dirty="0" err="1" smtClean="0">
                <a:solidFill>
                  <a:srgbClr val="FFFF00"/>
                </a:solidFill>
              </a:rPr>
              <a:t>s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mesons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5706">
            <a:off x="-1624" y="2328767"/>
            <a:ext cx="8551904" cy="1867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98" y="965253"/>
            <a:ext cx="2368894" cy="152655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678498" y="1649626"/>
            <a:ext cx="257200" cy="2737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 flipH="1">
            <a:off x="456797" y="1786501"/>
            <a:ext cx="1221701" cy="2258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0"/>
          </p:cNvCxnSpPr>
          <p:nvPr/>
        </p:nvCxnSpPr>
        <p:spPr bwMode="auto">
          <a:xfrm flipV="1">
            <a:off x="1807099" y="828378"/>
            <a:ext cx="5401202" cy="821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19941517">
            <a:off x="-226864" y="2583265"/>
            <a:ext cx="6375400" cy="356978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matter    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  anti-matter         matter           anti-matter …. </a:t>
            </a:r>
            <a:endParaRPr lang="nl-NL" sz="1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4688" y="3452632"/>
            <a:ext cx="2845019" cy="3723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9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Oscillation</a:t>
            </a:r>
            <a:r>
              <a:rPr lang="nl-NL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19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signal</a:t>
            </a:r>
            <a:r>
              <a:rPr lang="nl-NL" sz="19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of </a:t>
            </a:r>
            <a:r>
              <a:rPr lang="nl-NL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LHCb</a:t>
            </a:r>
            <a:endParaRPr lang="nl-NL" sz="19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4" name="TextBox 3"/>
          <p:cNvSpPr txBox="1"/>
          <p:nvPr/>
        </p:nvSpPr>
        <p:spPr>
          <a:xfrm rot="19939069">
            <a:off x="1474770" y="5297967"/>
            <a:ext cx="265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Standard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4923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s_osc copy_inv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298" y="3771187"/>
            <a:ext cx="4445003" cy="30191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5601851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212479" y="5116523"/>
            <a:ext cx="300999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02852" y="4569002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220162" y="4562409"/>
            <a:ext cx="0" cy="57666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6124898" y="5372817"/>
            <a:ext cx="541799" cy="320367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79025" y="5574848"/>
            <a:ext cx="3116139" cy="387756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0.0000000000002 second</a:t>
            </a:r>
            <a:endParaRPr lang="nl-NL" sz="2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Matter-antimatter </a:t>
            </a:r>
            <a:r>
              <a:rPr lang="nl-NL" dirty="0" err="1" smtClean="0">
                <a:solidFill>
                  <a:schemeClr val="bg1"/>
                </a:solidFill>
              </a:rPr>
              <a:t>oscillations</a:t>
            </a:r>
            <a:r>
              <a:rPr lang="nl-NL" dirty="0" smtClean="0">
                <a:solidFill>
                  <a:schemeClr val="bg1"/>
                </a:solidFill>
              </a:rPr>
              <a:t> of </a:t>
            </a:r>
            <a:r>
              <a:rPr lang="nl-NL" dirty="0" err="1" smtClean="0">
                <a:solidFill>
                  <a:srgbClr val="FFFF00"/>
                </a:solidFill>
              </a:rPr>
              <a:t>B</a:t>
            </a:r>
            <a:r>
              <a:rPr lang="nl-NL" baseline="-25000" dirty="0" err="1" smtClean="0">
                <a:solidFill>
                  <a:srgbClr val="FFFF00"/>
                </a:solidFill>
              </a:rPr>
              <a:t>s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dirty="0" err="1" smtClean="0">
                <a:solidFill>
                  <a:srgbClr val="FFFF00"/>
                </a:solidFill>
              </a:rPr>
              <a:t>mesons</a:t>
            </a:r>
            <a:endParaRPr lang="nl-NL" dirty="0">
              <a:solidFill>
                <a:srgbClr val="FFFF00"/>
              </a:solidFill>
            </a:endParaRPr>
          </a:p>
        </p:txBody>
      </p:sp>
      <p:pic>
        <p:nvPicPr>
          <p:cNvPr id="18" name="Picture 17" descr="bs_osc_feyn_inv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5706">
            <a:off x="-1624" y="2328767"/>
            <a:ext cx="8551904" cy="18675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98" y="965253"/>
            <a:ext cx="2368894" cy="152655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1678498" y="1649626"/>
            <a:ext cx="257200" cy="27375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nl-NL" sz="1400">
              <a:solidFill>
                <a:srgbClr val="3333CC"/>
              </a:solidFill>
              <a:latin typeface="Verdana" pitchFamily="34" charset="0"/>
            </a:endParaRPr>
          </a:p>
        </p:txBody>
      </p:sp>
      <p:cxnSp>
        <p:nvCxnSpPr>
          <p:cNvPr id="24" name="Straight Connector 23"/>
          <p:cNvCxnSpPr>
            <a:stCxn id="22" idx="2"/>
          </p:cNvCxnSpPr>
          <p:nvPr/>
        </p:nvCxnSpPr>
        <p:spPr bwMode="auto">
          <a:xfrm flipH="1">
            <a:off x="456797" y="1786501"/>
            <a:ext cx="1221701" cy="225843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22" idx="0"/>
          </p:cNvCxnSpPr>
          <p:nvPr/>
        </p:nvCxnSpPr>
        <p:spPr bwMode="auto">
          <a:xfrm flipV="1">
            <a:off x="1807099" y="828378"/>
            <a:ext cx="5401202" cy="82124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 rot="19941517">
            <a:off x="-226864" y="2583265"/>
            <a:ext cx="6375400" cy="356978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matter    </a:t>
            </a:r>
            <a:r>
              <a:rPr lang="nl-NL" sz="1800" dirty="0" smtClean="0">
                <a:solidFill>
                  <a:srgbClr val="FFFF00"/>
                </a:solidFill>
                <a:latin typeface="Helvetica Neue Light"/>
                <a:cs typeface="Helvetica Neue Light"/>
                <a:sym typeface="Wingdings"/>
              </a:rPr>
              <a:t>   anti-matter         matter           anti-matter …. </a:t>
            </a:r>
            <a:endParaRPr lang="nl-NL" sz="1800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4688" y="3452632"/>
            <a:ext cx="2845019" cy="3723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nl-NL" sz="19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Oscillation</a:t>
            </a:r>
            <a:r>
              <a:rPr lang="nl-NL" sz="1900" dirty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19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signal</a:t>
            </a:r>
            <a:r>
              <a:rPr lang="nl-NL" sz="19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of </a:t>
            </a:r>
            <a:r>
              <a:rPr lang="nl-NL" sz="1900" dirty="0" err="1">
                <a:solidFill>
                  <a:srgbClr val="FFFFFF"/>
                </a:solidFill>
                <a:latin typeface="Helvetica Neue Light"/>
                <a:cs typeface="Helvetica Neue Light"/>
              </a:rPr>
              <a:t>LHCb</a:t>
            </a:r>
            <a:endParaRPr lang="nl-NL" sz="19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14198" y="2334001"/>
            <a:ext cx="2636301" cy="2805934"/>
          </a:xfrm>
          <a:prstGeom prst="ellipse">
            <a:avLst/>
          </a:prstGeom>
          <a:solidFill>
            <a:schemeClr val="bg1"/>
          </a:solidFill>
          <a:ln w="2286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4186199" y="4523998"/>
            <a:ext cx="2250501" cy="1574061"/>
          </a:xfrm>
          <a:prstGeom prst="line">
            <a:avLst/>
          </a:prstGeom>
          <a:solidFill>
            <a:schemeClr val="accent1"/>
          </a:solidFill>
          <a:ln w="457200" cap="rnd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354"/>
          <a:stretch/>
        </p:blipFill>
        <p:spPr>
          <a:xfrm>
            <a:off x="2128598" y="2768079"/>
            <a:ext cx="1478901" cy="19612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50300" y="3103762"/>
            <a:ext cx="602027" cy="103408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r>
              <a:rPr lang="en-US" sz="6200" b="1" dirty="0">
                <a:solidFill>
                  <a:srgbClr val="000000"/>
                </a:solidFill>
                <a:latin typeface="Helvetica Neue"/>
                <a:cs typeface="Helvetica Neue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 rot="19939069">
            <a:off x="2051763" y="5352578"/>
            <a:ext cx="213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735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32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38302" y="4956603"/>
            <a:ext cx="9105698" cy="1554869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u="sng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Measure Matter – Antimatter oscillations: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Detect collisions in which </a:t>
            </a:r>
            <a:r>
              <a:rPr lang="en-US" sz="20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Bs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mesons are produced.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Check if  they decay as </a:t>
            </a:r>
            <a:r>
              <a:rPr lang="en-US" sz="20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Bs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or as anti-</a:t>
            </a:r>
            <a:r>
              <a:rPr lang="en-US" sz="20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Bs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meson and measure the decay time.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Plot the decay rate and measure the oscillation frequency.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Compare to the Standard model </a:t>
            </a:r>
            <a:r>
              <a:rPr lang="en-US" sz="20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predition</a:t>
            </a:r>
            <a:r>
              <a:rPr lang="en-US" sz="20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kumimoji="0" lang="en-US" sz="20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01956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227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D8BD3-0183-7B42-B32E-151BB8D5FD9E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Detecteu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622" y="2"/>
            <a:ext cx="9559627" cy="6857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3011" y="5340008"/>
            <a:ext cx="2860682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err="1" smtClean="0">
                <a:solidFill>
                  <a:srgbClr val="D4F6FF"/>
                </a:solidFill>
              </a:rPr>
              <a:t>B</a:t>
            </a:r>
            <a:r>
              <a:rPr lang="en-US" sz="4600" i="1" baseline="-25000" dirty="0" err="1" smtClean="0">
                <a:solidFill>
                  <a:srgbClr val="D4F6FF"/>
                </a:solidFill>
              </a:rPr>
              <a:t>s,d</a:t>
            </a:r>
            <a:r>
              <a:rPr lang="en-US" sz="4600" i="1" dirty="0" err="1" smtClean="0">
                <a:solidFill>
                  <a:srgbClr val="D4F6FF"/>
                </a:solidFill>
                <a:sym typeface="Wingdings"/>
              </a:rPr>
              <a:t>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err="1" smtClean="0">
                <a:solidFill>
                  <a:srgbClr val="D4F6FF"/>
                </a:solidFill>
              </a:rPr>
              <a:t>+</a:t>
            </a:r>
            <a:r>
              <a:rPr lang="en-US" sz="4600" i="1" dirty="0" err="1" smtClean="0">
                <a:solidFill>
                  <a:srgbClr val="D4F6FF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4600" i="1" baseline="30000" dirty="0" smtClean="0">
                <a:solidFill>
                  <a:srgbClr val="D4F6FF"/>
                </a:solidFill>
              </a:rPr>
              <a:t>-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316" y="288838"/>
            <a:ext cx="7617711" cy="800219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4600" i="1" dirty="0" smtClean="0">
                <a:solidFill>
                  <a:srgbClr val="D4F6FF"/>
                </a:solidFill>
              </a:rPr>
              <a:t>New Physics in rare decays?</a:t>
            </a:r>
            <a:endParaRPr lang="en-US" sz="4600" i="1" baseline="30000" dirty="0">
              <a:solidFill>
                <a:srgbClr val="D4F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255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Standard Model or New Physics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4" y="1035430"/>
            <a:ext cx="8478680" cy="556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92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i-</a:t>
            </a:r>
            <a:r>
              <a:rPr lang="en-US" dirty="0" err="1" smtClean="0">
                <a:solidFill>
                  <a:schemeClr val="bg1"/>
                </a:solidFill>
              </a:rPr>
              <a:t>muon</a:t>
            </a:r>
            <a:r>
              <a:rPr lang="en-US" dirty="0" smtClean="0">
                <a:solidFill>
                  <a:schemeClr val="bg1"/>
                </a:solidFill>
              </a:rPr>
              <a:t> Candidate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BsMuMuMay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774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58" y="260648"/>
            <a:ext cx="3816424" cy="457200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Very</a:t>
            </a:r>
            <a:r>
              <a:rPr lang="nl-NL" dirty="0" smtClean="0">
                <a:solidFill>
                  <a:schemeClr val="bg1"/>
                </a:solidFill>
              </a:rPr>
              <a:t> rare </a:t>
            </a:r>
            <a:r>
              <a:rPr lang="nl-NL" dirty="0" err="1" smtClean="0">
                <a:solidFill>
                  <a:schemeClr val="bg1"/>
                </a:solidFill>
              </a:rPr>
              <a:t>decays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4" y="764704"/>
            <a:ext cx="4390256" cy="2078357"/>
          </a:xfrm>
        </p:spPr>
        <p:txBody>
          <a:bodyPr/>
          <a:lstStyle/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s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Slightly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less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than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expected</a:t>
            </a:r>
            <a:endParaRPr lang="nl-NL" sz="1800" dirty="0" smtClean="0">
              <a:solidFill>
                <a:schemeClr val="bg1"/>
              </a:solidFill>
            </a:endParaRPr>
          </a:p>
          <a:p>
            <a:r>
              <a:rPr lang="nl-NL" sz="2400" dirty="0" err="1" smtClean="0">
                <a:solidFill>
                  <a:srgbClr val="FFFF00"/>
                </a:solidFill>
              </a:rPr>
              <a:t>B</a:t>
            </a:r>
            <a:r>
              <a:rPr lang="nl-NL" sz="2400" baseline="-25000" dirty="0" err="1" smtClean="0">
                <a:solidFill>
                  <a:srgbClr val="FFFF00"/>
                </a:solidFill>
              </a:rPr>
              <a:t>d</a:t>
            </a:r>
            <a:r>
              <a:rPr lang="nl-NL" sz="2400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err="1" smtClean="0">
                <a:solidFill>
                  <a:srgbClr val="FFFF00"/>
                </a:solidFill>
                <a:latin typeface="Symbol"/>
                <a:sym typeface="Wingdings"/>
              </a:rPr>
              <a:t>+</a:t>
            </a:r>
            <a:r>
              <a:rPr lang="nl-NL" sz="2400" dirty="0" err="1" smtClean="0">
                <a:solidFill>
                  <a:srgbClr val="FFFF00"/>
                </a:solidFill>
                <a:latin typeface="Symbol"/>
                <a:sym typeface="Wingdings"/>
              </a:rPr>
              <a:t>m</a:t>
            </a:r>
            <a:r>
              <a:rPr lang="nl-NL" sz="2400" baseline="30000" dirty="0" smtClean="0">
                <a:solidFill>
                  <a:srgbClr val="FFFF00"/>
                </a:solidFill>
                <a:latin typeface="Symbol"/>
                <a:sym typeface="Wingdings"/>
              </a:rPr>
              <a:t>-</a:t>
            </a:r>
          </a:p>
          <a:p>
            <a:pPr lvl="1"/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Slightly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more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than</a:t>
            </a:r>
            <a:r>
              <a:rPr lang="nl-NL" sz="18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nl-NL" sz="1800" dirty="0" err="1" smtClean="0">
                <a:solidFill>
                  <a:schemeClr val="bg1"/>
                </a:solidFill>
                <a:sym typeface="Wingdings"/>
              </a:rPr>
              <a:t>expected</a:t>
            </a:r>
            <a:endParaRPr lang="nl-NL" sz="1800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>
              <a:solidFill>
                <a:schemeClr val="bg1"/>
              </a:solidFill>
              <a:latin typeface="Symbol"/>
            </a:endParaRPr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B6"/>
              </a:clrFrom>
              <a:clrTo>
                <a:srgbClr val="FFFFB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9575" y="116632"/>
            <a:ext cx="5441252" cy="3144809"/>
          </a:xfrm>
          <a:prstGeom prst="rect">
            <a:avLst/>
          </a:prstGeom>
          <a:noFill/>
          <a:ln w="25400">
            <a:solidFill>
              <a:srgbClr val="3366FF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084168" y="4206896"/>
            <a:ext cx="2808263" cy="1598368"/>
            <a:chOff x="155371" y="4910367"/>
            <a:chExt cx="2808263" cy="1598368"/>
          </a:xfrm>
        </p:grpSpPr>
        <p:pic>
          <p:nvPicPr>
            <p:cNvPr id="7" name="Zprime.pdf"/>
            <p:cNvPicPr/>
            <p:nvPr/>
          </p:nvPicPr>
          <p:blipFill>
            <a:blip r:embed="rId3">
              <a:extLst/>
            </a:blip>
            <a:srcRect l="31581" t="13425" r="28816" b="70636"/>
            <a:stretch>
              <a:fillRect/>
            </a:stretch>
          </p:blipFill>
          <p:spPr>
            <a:xfrm>
              <a:off x="155371" y="4910367"/>
              <a:ext cx="2808263" cy="1598368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3366FF"/>
              </a:solidFill>
              <a:miter lim="400000"/>
            </a:ln>
          </p:spPr>
        </p:pic>
        <p:sp>
          <p:nvSpPr>
            <p:cNvPr id="8" name="Shape 396"/>
            <p:cNvSpPr/>
            <p:nvPr/>
          </p:nvSpPr>
          <p:spPr>
            <a:xfrm>
              <a:off x="1383429" y="5152637"/>
              <a:ext cx="524275" cy="508611"/>
            </a:xfrm>
            <a:prstGeom prst="pentagon">
              <a:avLst/>
            </a:prstGeom>
            <a:solidFill>
              <a:srgbClr val="70BF41"/>
            </a:solidFill>
            <a:ln w="25400">
              <a:solidFill>
                <a:srgbClr val="3366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defRPr sz="2400">
                  <a:solidFill>
                    <a:srgbClr val="EC5D57"/>
                  </a:solidFill>
                </a:defRPr>
              </a:pPr>
              <a:r>
                <a:rPr lang="en-US" sz="2400" b="1" dirty="0" smtClean="0">
                  <a:solidFill>
                    <a:srgbClr val="FF0000"/>
                  </a:solidFill>
                  <a:latin typeface="Verdana"/>
                </a:rPr>
                <a:t>Z’</a:t>
              </a:r>
              <a:endParaRPr sz="2400" b="1" dirty="0">
                <a:solidFill>
                  <a:srgbClr val="FF0000"/>
                </a:solidFill>
                <a:latin typeface="Verdan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9552" y="3573016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Verdana"/>
              </a:rPr>
              <a:t>A possibility</a:t>
            </a:r>
            <a:endParaRPr lang="en-US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832" y="3501008"/>
            <a:ext cx="4486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Verdana"/>
              </a:rPr>
              <a:t>An exciting possibility??</a:t>
            </a:r>
            <a:endParaRPr lang="en-US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7" name="Shape 385"/>
          <p:cNvSpPr/>
          <p:nvPr/>
        </p:nvSpPr>
        <p:spPr>
          <a:xfrm rot="397771">
            <a:off x="6506299" y="2147402"/>
            <a:ext cx="556488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 b="1" i="1">
                <a:solidFill>
                  <a:srgbClr val="C8250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 b="0" i="0">
                <a:solidFill>
                  <a:srgbClr val="000000"/>
                </a:solidFill>
              </a:defRPr>
            </a:pPr>
            <a:r>
              <a:rPr sz="1800" b="0" i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734"/>
            <a:ext cx="4043584" cy="3668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hape 396"/>
          <p:cNvSpPr/>
          <p:nvPr/>
        </p:nvSpPr>
        <p:spPr>
          <a:xfrm>
            <a:off x="4788024" y="4725144"/>
            <a:ext cx="720080" cy="648072"/>
          </a:xfrm>
          <a:prstGeom prst="pentagon">
            <a:avLst/>
          </a:prstGeom>
          <a:solidFill>
            <a:srgbClr val="70BF41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2400">
                <a:solidFill>
                  <a:srgbClr val="EC5D57"/>
                </a:solidFill>
              </a:defRPr>
            </a:pPr>
            <a:r>
              <a:rPr lang="en-US" sz="2800" b="1" dirty="0" smtClean="0">
                <a:solidFill>
                  <a:srgbClr val="FF0000"/>
                </a:solidFill>
                <a:latin typeface="Verdana"/>
              </a:rPr>
              <a:t>Z’</a:t>
            </a:r>
            <a:endParaRPr sz="2800" b="1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4" name="Plus 3"/>
          <p:cNvSpPr/>
          <p:nvPr/>
        </p:nvSpPr>
        <p:spPr bwMode="auto">
          <a:xfrm>
            <a:off x="4211960" y="4890864"/>
            <a:ext cx="360040" cy="410344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93213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1889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Building-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5547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9855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sp>
        <p:nvSpPr>
          <p:cNvPr id="29" name="TextBox 28"/>
          <p:cNvSpPr txBox="1"/>
          <p:nvPr/>
        </p:nvSpPr>
        <p:spPr>
          <a:xfrm>
            <a:off x="7360854" y="5865057"/>
            <a:ext cx="1293294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</a:t>
            </a:r>
          </a:p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900443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5974121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3805948" y="782341"/>
            <a:ext cx="2660101" cy="221702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37161" cy="762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Building-</a:t>
            </a:r>
            <a:r>
              <a:rPr lang="nl-NL" dirty="0" err="1" smtClean="0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 smtClean="0">
                <a:solidFill>
                  <a:schemeClr val="bg1"/>
                </a:solidFill>
                <a:cs typeface="Helvetica Neue Light"/>
              </a:rPr>
              <a:t> of 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559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3593" y="312061"/>
            <a:ext cx="3226919" cy="3033485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9189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93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721698">
            <a:off x="2417647" y="1008744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1515947" y="1295192"/>
            <a:ext cx="2024742" cy="17526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5933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334106" y="754033"/>
            <a:ext cx="145547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Molecule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644947" y="577596"/>
            <a:ext cx="985527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782755" y="6267197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Proton/Neutron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18" y="4880429"/>
            <a:ext cx="1814286" cy="1814286"/>
          </a:xfrm>
          <a:prstGeom prst="ellipse">
            <a:avLst/>
          </a:prstGeom>
        </p:spPr>
      </p:pic>
      <p:pic>
        <p:nvPicPr>
          <p:cNvPr id="76" name="Picture 10" descr="atom_model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14618" y="4528457"/>
            <a:ext cx="635001" cy="61685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0" descr="atom_model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80086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Isosceles Triangle 82"/>
          <p:cNvSpPr/>
          <p:nvPr/>
        </p:nvSpPr>
        <p:spPr bwMode="auto">
          <a:xfrm rot="6419942">
            <a:off x="3232967" y="4600360"/>
            <a:ext cx="1299598" cy="1676132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defTabSz="913868">
              <a:spcBef>
                <a:spcPct val="20000"/>
              </a:spcBef>
              <a:buFontTx/>
              <a:buChar char="•"/>
            </a:pPr>
            <a:endParaRPr lang="nl-NL" sz="1400" b="1">
              <a:solidFill>
                <a:srgbClr val="000000"/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078" y="4602071"/>
            <a:ext cx="1157498" cy="1185666"/>
          </a:xfrm>
          <a:prstGeom prst="ellipse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985" y="4876804"/>
            <a:ext cx="1682445" cy="181428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2755726" y="4168851"/>
            <a:ext cx="122741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en-US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‘Quark’</a:t>
            </a:r>
            <a:endParaRPr lang="en-US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4552" y="2445315"/>
            <a:ext cx="133574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Electron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9200" y="784978"/>
            <a:ext cx="4243802" cy="2644021"/>
          </a:xfrm>
          <a:prstGeom prst="rect">
            <a:avLst/>
          </a:prstGeom>
          <a:effectLst>
            <a:glow rad="469900">
              <a:srgbClr val="FFFF00">
                <a:alpha val="75000"/>
              </a:srgb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3607051"/>
            <a:ext cx="2314801" cy="125396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598" y="4907361"/>
            <a:ext cx="2314801" cy="1259135"/>
          </a:xfrm>
          <a:prstGeom prst="rect">
            <a:avLst/>
          </a:prstGeom>
          <a:effectLst>
            <a:glow rad="558800">
              <a:srgbClr val="FFFF00">
                <a:alpha val="75000"/>
              </a:srgbClr>
            </a:glow>
          </a:effectLst>
        </p:spPr>
      </p:pic>
      <p:sp>
        <p:nvSpPr>
          <p:cNvPr id="29" name="Rectangle 28"/>
          <p:cNvSpPr/>
          <p:nvPr/>
        </p:nvSpPr>
        <p:spPr bwMode="auto">
          <a:xfrm>
            <a:off x="1999998" y="5544538"/>
            <a:ext cx="578700" cy="594696"/>
          </a:xfrm>
          <a:prstGeom prst="rect">
            <a:avLst/>
          </a:prstGeom>
          <a:solidFill>
            <a:srgbClr val="FF0000">
              <a:alpha val="34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  <p:sp>
        <p:nvSpPr>
          <p:cNvPr id="30" name="Rectangle 29"/>
          <p:cNvSpPr/>
          <p:nvPr/>
        </p:nvSpPr>
        <p:spPr bwMode="auto">
          <a:xfrm>
            <a:off x="1999998" y="3607049"/>
            <a:ext cx="578700" cy="1231874"/>
          </a:xfrm>
          <a:prstGeom prst="rect">
            <a:avLst/>
          </a:prstGeom>
          <a:solidFill>
            <a:srgbClr val="FF0000">
              <a:alpha val="3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81" tIns="39591" rIns="79181" bIns="39591" numCol="1" spcCol="0" rtlCol="0" anchor="t" anchorCtr="0" compatLnSpc="1">
            <a:prstTxWarp prst="textNoShape">
              <a:avLst/>
            </a:prstTxWarp>
          </a:bodyPr>
          <a:lstStyle/>
          <a:p>
            <a:pPr defTabSz="791823"/>
            <a:endParaRPr lang="en-US" sz="1400"/>
          </a:p>
        </p:txBody>
      </p:sp>
      <p:sp>
        <p:nvSpPr>
          <p:cNvPr id="31" name="TextBox 30"/>
          <p:cNvSpPr txBox="1"/>
          <p:nvPr/>
        </p:nvSpPr>
        <p:spPr>
          <a:xfrm>
            <a:off x="7360854" y="5865057"/>
            <a:ext cx="1293294" cy="830948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Atom </a:t>
            </a:r>
          </a:p>
          <a:p>
            <a:r>
              <a:rPr lang="nl-NL" sz="24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nucleus</a:t>
            </a:r>
            <a:endParaRPr lang="nl-NL" sz="24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5787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FFFFFF"/>
                </a:solidFill>
              </a:rPr>
              <a:t>Fundamental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forces</a:t>
            </a:r>
            <a:r>
              <a:rPr lang="nl-NL" dirty="0" smtClean="0">
                <a:solidFill>
                  <a:srgbClr val="FFFFFF"/>
                </a:solidFill>
              </a:rPr>
              <a:t> of Nature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0741" y="1561387"/>
            <a:ext cx="2130435" cy="193605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9277" y="4371968"/>
            <a:ext cx="2186200" cy="1862966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000" y="4387125"/>
            <a:ext cx="1828800" cy="1828800"/>
          </a:xfrm>
          <a:prstGeom prst="rect">
            <a:avLst/>
          </a:prstGeom>
        </p:spPr>
      </p:pic>
      <p:pic>
        <p:nvPicPr>
          <p:cNvPr id="12" name="Picture 10" descr="atom_model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5022100" y="1581189"/>
            <a:ext cx="1783852" cy="178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18345" y="1044527"/>
            <a:ext cx="1461348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Gravitation</a:t>
            </a:r>
            <a:endParaRPr lang="nl-NL" sz="19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8749" y="3839625"/>
            <a:ext cx="2304146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Elektromagnetism</a:t>
            </a:r>
            <a:endParaRPr lang="nl-NL" sz="19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6400" y="1033691"/>
            <a:ext cx="2648667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Strong </a:t>
            </a: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nuclear</a:t>
            </a:r>
            <a:r>
              <a:rPr lang="nl-NL" sz="19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force</a:t>
            </a:r>
            <a:endParaRPr lang="nl-NL" sz="19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2100" y="3908063"/>
            <a:ext cx="2428818" cy="384696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Weak</a:t>
            </a:r>
            <a:r>
              <a:rPr lang="nl-NL" sz="19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nl-NL" sz="19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nuclear</a:t>
            </a:r>
            <a:r>
              <a:rPr lang="nl-NL" sz="19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force</a:t>
            </a:r>
            <a:endParaRPr lang="nl-NL" sz="19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211" y="1854940"/>
            <a:ext cx="1450080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Works on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particles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with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mass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87162" y="4803684"/>
            <a:ext cx="2245553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 algn="r"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Works on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electrically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charged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particles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8301" y="1923377"/>
            <a:ext cx="1935699" cy="1015638"/>
          </a:xfrm>
          <a:prstGeom prst="rect">
            <a:avLst/>
          </a:prstGeom>
          <a:noFill/>
        </p:spPr>
        <p:txBody>
          <a:bodyPr wrap="squar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Works 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on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nuclear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particles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40511" y="4957275"/>
            <a:ext cx="1415720" cy="707862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pPr>
              <a:buNone/>
            </a:pP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Works on</a:t>
            </a:r>
            <a:b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all</a:t>
            </a:r>
            <a:r>
              <a:rPr lang="nl-NL" sz="2000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particles</a:t>
            </a:r>
            <a:endParaRPr lang="nl-NL" sz="20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56841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How does </a:t>
            </a:r>
            <a:r>
              <a:rPr lang="nl-NL" dirty="0" err="1" smtClean="0">
                <a:solidFill>
                  <a:srgbClr val="FFFFFF"/>
                </a:solidFill>
              </a:rPr>
              <a:t>nature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behave</a:t>
            </a:r>
            <a:r>
              <a:rPr lang="nl-NL" dirty="0" smtClean="0">
                <a:solidFill>
                  <a:srgbClr val="FFFFFF"/>
                </a:solidFill>
              </a:rPr>
              <a:t> in extreme </a:t>
            </a:r>
            <a:r>
              <a:rPr lang="nl-NL" dirty="0" err="1" smtClean="0">
                <a:solidFill>
                  <a:srgbClr val="FFFFFF"/>
                </a:solidFill>
              </a:rPr>
              <a:t>circumstances</a:t>
            </a:r>
            <a:r>
              <a:rPr lang="nl-NL" dirty="0" smtClean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1005" y="3086814"/>
            <a:ext cx="2382725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Classical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et. al.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14684" y="3122262"/>
            <a:ext cx="251505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Quantum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mechanics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et. al.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2533" y="6065070"/>
            <a:ext cx="2116497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1845" y="1102127"/>
            <a:ext cx="2157337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Small distances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64364" y="4745221"/>
            <a:ext cx="1753981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High energy</a:t>
            </a:r>
            <a:endParaRPr lang="en-US" sz="22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41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How does </a:t>
            </a:r>
            <a:r>
              <a:rPr lang="nl-NL" dirty="0" err="1" smtClean="0">
                <a:solidFill>
                  <a:srgbClr val="FFFFFF"/>
                </a:solidFill>
              </a:rPr>
              <a:t>nature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behave</a:t>
            </a:r>
            <a:r>
              <a:rPr lang="nl-NL" dirty="0" smtClean="0">
                <a:solidFill>
                  <a:srgbClr val="FFFFFF"/>
                </a:solidFill>
              </a:rPr>
              <a:t> in extreme </a:t>
            </a:r>
            <a:r>
              <a:rPr lang="nl-NL" dirty="0" err="1" smtClean="0">
                <a:solidFill>
                  <a:srgbClr val="FFFFFF"/>
                </a:solidFill>
              </a:rPr>
              <a:t>circumstances</a:t>
            </a:r>
            <a:r>
              <a:rPr lang="nl-NL" dirty="0" smtClean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1005" y="3086814"/>
            <a:ext cx="2382725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Classical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et. al.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14684" y="3122262"/>
            <a:ext cx="251505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Quantum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mechanics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et. al.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2533" y="6065070"/>
            <a:ext cx="2116497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1845" y="1102127"/>
            <a:ext cx="2157337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Small distances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64364" y="4745221"/>
            <a:ext cx="1753981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High energy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16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7766" y="3161730"/>
            <a:ext cx="2227268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Small distances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a</a:t>
            </a:r>
            <a:r>
              <a:rPr lang="en-US" sz="2200" b="1" i="1" dirty="0" smtClean="0">
                <a:solidFill>
                  <a:srgbClr val="FFFF00"/>
                </a:solidFill>
                <a:latin typeface="Helvetica Neue"/>
                <a:cs typeface="Helvetica Neue"/>
              </a:rPr>
              <a:t>nd</a:t>
            </a:r>
            <a:r>
              <a:rPr lang="en-US" sz="22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high energy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5035" y="5809169"/>
            <a:ext cx="3798479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‘Quantum field &amp;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gauge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theory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45173285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>
                <a:solidFill>
                  <a:srgbClr val="FFFFFF"/>
                </a:solidFill>
              </a:rPr>
              <a:t>How does </a:t>
            </a:r>
            <a:r>
              <a:rPr lang="nl-NL" dirty="0" err="1" smtClean="0">
                <a:solidFill>
                  <a:srgbClr val="FFFFFF"/>
                </a:solidFill>
              </a:rPr>
              <a:t>nature</a:t>
            </a:r>
            <a:r>
              <a:rPr lang="nl-NL" dirty="0" smtClean="0">
                <a:solidFill>
                  <a:srgbClr val="FFFFFF"/>
                </a:solidFill>
              </a:rPr>
              <a:t> </a:t>
            </a:r>
            <a:r>
              <a:rPr lang="nl-NL" dirty="0" err="1" smtClean="0">
                <a:solidFill>
                  <a:srgbClr val="FFFFFF"/>
                </a:solidFill>
              </a:rPr>
              <a:t>behave</a:t>
            </a:r>
            <a:r>
              <a:rPr lang="nl-NL" dirty="0" smtClean="0">
                <a:solidFill>
                  <a:srgbClr val="FFFFFF"/>
                </a:solidFill>
              </a:rPr>
              <a:t> in extreme </a:t>
            </a:r>
            <a:r>
              <a:rPr lang="nl-NL" dirty="0" err="1" smtClean="0">
                <a:solidFill>
                  <a:srgbClr val="FFFFFF"/>
                </a:solidFill>
              </a:rPr>
              <a:t>circumstances</a:t>
            </a:r>
            <a:r>
              <a:rPr lang="nl-NL" dirty="0" smtClean="0">
                <a:solidFill>
                  <a:srgbClr val="FFFFFF"/>
                </a:solidFill>
              </a:rPr>
              <a:t>?</a:t>
            </a:r>
            <a:endParaRPr lang="nl-NL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098" y="1444316"/>
            <a:ext cx="2764901" cy="1652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01005" y="3086814"/>
            <a:ext cx="2382725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Classical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Kepler et. al. (1609) 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277086" y="1307441"/>
            <a:ext cx="1767115" cy="1806761"/>
            <a:chOff x="7353213" y="1577642"/>
            <a:chExt cx="2332124" cy="2240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14" name="Oval 13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/>
              <a:endParaRPr lang="en-US" sz="1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14684" y="3122262"/>
            <a:ext cx="2515059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Quantum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mechanics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Bohr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et. al. 1930)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2533" y="6065070"/>
            <a:ext cx="2116497" cy="69552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‘Special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relativity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(Einstein 1910)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98" y="4250248"/>
            <a:ext cx="1607501" cy="1710936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636300" y="1581189"/>
            <a:ext cx="1221701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1845" y="1102127"/>
            <a:ext cx="2157337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Small distances</a:t>
            </a:r>
            <a:endParaRPr lang="en-US" sz="2200" i="1" dirty="0">
              <a:solidFill>
                <a:srgbClr val="FFFF00"/>
              </a:solidFill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5400000">
            <a:off x="546093" y="4615192"/>
            <a:ext cx="1300311" cy="707300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264364" y="4745221"/>
            <a:ext cx="1753981" cy="418522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</a:rPr>
              <a:t>High energy</a:t>
            </a:r>
            <a:endParaRPr lang="en-US" sz="2200" i="1" dirty="0">
              <a:solidFill>
                <a:srgbClr val="FFFF00"/>
              </a:solidFill>
            </a:endParaRPr>
          </a:p>
        </p:txBody>
      </p:sp>
      <p:pic>
        <p:nvPicPr>
          <p:cNvPr id="16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5858000" y="3976500"/>
            <a:ext cx="2698549" cy="2258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ight Arrow 20"/>
          <p:cNvSpPr/>
          <p:nvPr/>
        </p:nvSpPr>
        <p:spPr bwMode="auto">
          <a:xfrm rot="2024571">
            <a:off x="3360630" y="3423146"/>
            <a:ext cx="2972916" cy="752812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7766" y="3161730"/>
            <a:ext cx="2227268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2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Small distances</a:t>
            </a:r>
            <a: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  <a:t/>
            </a:r>
            <a:br>
              <a:rPr lang="en-US" sz="2200" i="1" dirty="0">
                <a:solidFill>
                  <a:srgbClr val="FFFF00"/>
                </a:solidFill>
                <a:latin typeface="Helvetica Neue Light"/>
                <a:cs typeface="Helvetica Neue Light"/>
              </a:rPr>
            </a:br>
            <a:r>
              <a:rPr lang="en-US" sz="2200" b="1" i="1" dirty="0">
                <a:solidFill>
                  <a:srgbClr val="FFFF00"/>
                </a:solidFill>
                <a:latin typeface="Helvetica Neue"/>
                <a:cs typeface="Helvetica Neue"/>
              </a:rPr>
              <a:t>a</a:t>
            </a:r>
            <a:r>
              <a:rPr lang="en-US" sz="2200" b="1" i="1" dirty="0" smtClean="0">
                <a:solidFill>
                  <a:srgbClr val="FFFF00"/>
                </a:solidFill>
                <a:latin typeface="Helvetica Neue"/>
                <a:cs typeface="Helvetica Neue"/>
              </a:rPr>
              <a:t>nd</a:t>
            </a:r>
            <a:r>
              <a:rPr lang="en-US" sz="2200" i="1" dirty="0" smtClean="0">
                <a:solidFill>
                  <a:srgbClr val="FFFF00"/>
                </a:solidFill>
                <a:latin typeface="Helvetica Neue Light"/>
                <a:cs typeface="Helvetica Neue Light"/>
              </a:rPr>
              <a:t> high energy</a:t>
            </a:r>
            <a:endParaRPr lang="en-US" sz="2200" i="1" dirty="0">
              <a:solidFill>
                <a:srgbClr val="FFFF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5035" y="5809169"/>
            <a:ext cx="3798479" cy="1003297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‘Quantum field &amp;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gauge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theory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’ </a:t>
            </a:r>
            <a:b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</a:b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(Dirac, </a:t>
            </a:r>
            <a:r>
              <a:rPr lang="nl-NL" sz="2000" i="1" dirty="0" err="1" smtClean="0">
                <a:solidFill>
                  <a:srgbClr val="FFFFFF"/>
                </a:solidFill>
                <a:latin typeface="Helvetica Neue Light"/>
                <a:cs typeface="Helvetica Neue Light"/>
              </a:rPr>
              <a:t>Pauli</a:t>
            </a:r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 et al. 1950</a:t>
            </a:r>
          </a:p>
          <a:p>
            <a:pPr algn="ctr"/>
            <a:r>
              <a:rPr lang="nl-NL" sz="2000" i="1" dirty="0" smtClean="0">
                <a:solidFill>
                  <a:srgbClr val="FFFFFF"/>
                </a:solidFill>
                <a:latin typeface="Helvetica Neue Light"/>
                <a:cs typeface="Helvetica Neue Light"/>
              </a:rPr>
              <a:t>Yang Mills Veltman ‘Hooft 1970 )</a:t>
            </a:r>
            <a:endParaRPr lang="nl-NL" sz="2000" i="1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24" name="TextBox 23"/>
          <p:cNvSpPr txBox="1"/>
          <p:nvPr/>
        </p:nvSpPr>
        <p:spPr>
          <a:xfrm rot="20799574">
            <a:off x="4649399" y="3923916"/>
            <a:ext cx="4304105" cy="1938338"/>
          </a:xfrm>
          <a:prstGeom prst="rect">
            <a:avLst/>
          </a:prstGeom>
          <a:solidFill>
            <a:srgbClr val="FFFFCC"/>
          </a:solidFill>
          <a:ln w="28575" cmpd="sng">
            <a:solidFill>
              <a:srgbClr val="FF0000"/>
            </a:solidFill>
          </a:ln>
        </p:spPr>
        <p:txBody>
          <a:bodyPr wrap="square" lIns="155893" tIns="121596" rIns="155893" bIns="121596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Existance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of </a:t>
            </a:r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anti-matter</a:t>
            </a:r>
            <a: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US" sz="2200" dirty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Force = exchange of 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messenger particles</a:t>
            </a:r>
          </a:p>
          <a:p>
            <a:pPr algn="ctr"/>
            <a:r>
              <a:rPr lang="en-US" sz="22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Conversion of energy in matter </a:t>
            </a:r>
            <a:r>
              <a:rPr lang="en-US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and v.v.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5364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17167</TotalTime>
  <Words>927</Words>
  <Application>Microsoft Macintosh PowerPoint</Application>
  <PresentationFormat>On-screen Show (4:3)</PresentationFormat>
  <Paragraphs>224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Default Design</vt:lpstr>
      <vt:lpstr>2_Default Design</vt:lpstr>
      <vt:lpstr>3_Default Design</vt:lpstr>
      <vt:lpstr>4_Default Design</vt:lpstr>
      <vt:lpstr>5_Default Design</vt:lpstr>
      <vt:lpstr>Mystery of missing antimatter</vt:lpstr>
      <vt:lpstr>PowerPoint Presentation</vt:lpstr>
      <vt:lpstr>Building-blocks of Matter</vt:lpstr>
      <vt:lpstr>Building-blocks of Matter</vt:lpstr>
      <vt:lpstr>Building-blocks of Matter</vt:lpstr>
      <vt:lpstr>Fundamental forces of Nature</vt:lpstr>
      <vt:lpstr>How does nature behave in extreme circumstances?</vt:lpstr>
      <vt:lpstr>How does nature behave in extreme circumstances?</vt:lpstr>
      <vt:lpstr>How does nature behave in extreme circumstances?</vt:lpstr>
      <vt:lpstr>The Standard Model of Elementary Particles</vt:lpstr>
      <vt:lpstr>How does nature behave in extreme circumstances?</vt:lpstr>
      <vt:lpstr>How does nature behave in extreme circumstances?</vt:lpstr>
      <vt:lpstr>The Standard Model – what is included?</vt:lpstr>
      <vt:lpstr>The Standard Model – what is included?</vt:lpstr>
      <vt:lpstr>The Standard Model – what is included?</vt:lpstr>
      <vt:lpstr>The Standard Model – what is included?</vt:lpstr>
      <vt:lpstr>What is anti-matter and  why is it not seen?</vt:lpstr>
      <vt:lpstr>Building-blocks of Matter</vt:lpstr>
      <vt:lpstr>PowerPoint Presentation</vt:lpstr>
      <vt:lpstr>How did anti-matter disappear in the Big Bang?</vt:lpstr>
      <vt:lpstr>How did anti-matter disappear in the Big Bang?</vt:lpstr>
      <vt:lpstr>Maybe the Higgs sector is much more complex</vt:lpstr>
      <vt:lpstr>What is dark matter?</vt:lpstr>
      <vt:lpstr>PowerPoint Presentation</vt:lpstr>
      <vt:lpstr>The Large Hadron Collider</vt:lpstr>
      <vt:lpstr>Study 3-rd generation quarks</vt:lpstr>
      <vt:lpstr>An LHC collision of two protons</vt:lpstr>
      <vt:lpstr>An LHC collision seen by the LHCb detector</vt:lpstr>
      <vt:lpstr>The LHCb experiment</vt:lpstr>
      <vt:lpstr>Matter-antimatter oscillations of Bs mesons</vt:lpstr>
      <vt:lpstr>Matter-antimatter oscillations of Bs mesons</vt:lpstr>
      <vt:lpstr>PowerPoint Presentation</vt:lpstr>
      <vt:lpstr>PowerPoint Presentation</vt:lpstr>
      <vt:lpstr>PowerPoint Presentation</vt:lpstr>
      <vt:lpstr>Standard Model or New Physics</vt:lpstr>
      <vt:lpstr>A Di-muon Candidate</vt:lpstr>
      <vt:lpstr>Very rare decays</vt:lpstr>
      <vt:lpstr>PowerPoint Presentation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1944</cp:revision>
  <dcterms:created xsi:type="dcterms:W3CDTF">2013-10-28T15:23:24Z</dcterms:created>
  <dcterms:modified xsi:type="dcterms:W3CDTF">2015-03-07T11:41:11Z</dcterms:modified>
</cp:coreProperties>
</file>