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0" r:id="rId2"/>
  </p:sldMasterIdLst>
  <p:notesMasterIdLst>
    <p:notesMasterId r:id="rId114"/>
  </p:notesMasterIdLst>
  <p:handoutMasterIdLst>
    <p:handoutMasterId r:id="rId115"/>
  </p:handoutMasterIdLst>
  <p:sldIdLst>
    <p:sldId id="1791" r:id="rId3"/>
    <p:sldId id="1627" r:id="rId4"/>
    <p:sldId id="1727" r:id="rId5"/>
    <p:sldId id="1415" r:id="rId6"/>
    <p:sldId id="1416" r:id="rId7"/>
    <p:sldId id="1417" r:id="rId8"/>
    <p:sldId id="1792" r:id="rId9"/>
    <p:sldId id="1458" r:id="rId10"/>
    <p:sldId id="1459" r:id="rId11"/>
    <p:sldId id="1503" r:id="rId12"/>
    <p:sldId id="1420" r:id="rId13"/>
    <p:sldId id="1421" r:id="rId14"/>
    <p:sldId id="1462" r:id="rId15"/>
    <p:sldId id="1463" r:id="rId16"/>
    <p:sldId id="1464" r:id="rId17"/>
    <p:sldId id="1425" r:id="rId18"/>
    <p:sldId id="1758" r:id="rId19"/>
    <p:sldId id="1508" r:id="rId20"/>
    <p:sldId id="1426" r:id="rId21"/>
    <p:sldId id="1427" r:id="rId22"/>
    <p:sldId id="1428" r:id="rId23"/>
    <p:sldId id="1429" r:id="rId24"/>
    <p:sldId id="1729" r:id="rId25"/>
    <p:sldId id="1738" r:id="rId26"/>
    <p:sldId id="1739" r:id="rId27"/>
    <p:sldId id="1630" r:id="rId28"/>
    <p:sldId id="1469" r:id="rId29"/>
    <p:sldId id="1468" r:id="rId30"/>
    <p:sldId id="1472" r:id="rId31"/>
    <p:sldId id="1473" r:id="rId32"/>
    <p:sldId id="1471" r:id="rId33"/>
    <p:sldId id="1481" r:id="rId34"/>
    <p:sldId id="1757" r:id="rId35"/>
    <p:sldId id="1475" r:id="rId36"/>
    <p:sldId id="1476" r:id="rId37"/>
    <p:sldId id="1477" r:id="rId38"/>
    <p:sldId id="1478" r:id="rId39"/>
    <p:sldId id="1756" r:id="rId40"/>
    <p:sldId id="1480" r:id="rId41"/>
    <p:sldId id="1482" r:id="rId42"/>
    <p:sldId id="1483" r:id="rId43"/>
    <p:sldId id="1484" r:id="rId44"/>
    <p:sldId id="1485" r:id="rId45"/>
    <p:sldId id="1488" r:id="rId46"/>
    <p:sldId id="1489" r:id="rId47"/>
    <p:sldId id="1498" r:id="rId48"/>
    <p:sldId id="1603" r:id="rId49"/>
    <p:sldId id="1604" r:id="rId50"/>
    <p:sldId id="1605" r:id="rId51"/>
    <p:sldId id="1696" r:id="rId52"/>
    <p:sldId id="1492" r:id="rId53"/>
    <p:sldId id="1606" r:id="rId54"/>
    <p:sldId id="1607" r:id="rId55"/>
    <p:sldId id="1494" r:id="rId56"/>
    <p:sldId id="1632" r:id="rId57"/>
    <p:sldId id="1734" r:id="rId58"/>
    <p:sldId id="1732" r:id="rId59"/>
    <p:sldId id="1733" r:id="rId60"/>
    <p:sldId id="1730" r:id="rId61"/>
    <p:sldId id="1761" r:id="rId62"/>
    <p:sldId id="1762" r:id="rId63"/>
    <p:sldId id="1746" r:id="rId64"/>
    <p:sldId id="1747" r:id="rId65"/>
    <p:sldId id="1749" r:id="rId66"/>
    <p:sldId id="1748" r:id="rId67"/>
    <p:sldId id="1667" r:id="rId68"/>
    <p:sldId id="1676" r:id="rId69"/>
    <p:sldId id="1793" r:id="rId70"/>
    <p:sldId id="1714" r:id="rId71"/>
    <p:sldId id="1715" r:id="rId72"/>
    <p:sldId id="1720" r:id="rId73"/>
    <p:sldId id="1717" r:id="rId74"/>
    <p:sldId id="1718" r:id="rId75"/>
    <p:sldId id="1754" r:id="rId76"/>
    <p:sldId id="1755" r:id="rId77"/>
    <p:sldId id="1721" r:id="rId78"/>
    <p:sldId id="1753" r:id="rId79"/>
    <p:sldId id="1675" r:id="rId80"/>
    <p:sldId id="1636" r:id="rId81"/>
    <p:sldId id="1737" r:id="rId82"/>
    <p:sldId id="1643" r:id="rId83"/>
    <p:sldId id="1644" r:id="rId84"/>
    <p:sldId id="1763" r:id="rId85"/>
    <p:sldId id="1645" r:id="rId86"/>
    <p:sldId id="1637" r:id="rId87"/>
    <p:sldId id="1638" r:id="rId88"/>
    <p:sldId id="1692" r:id="rId89"/>
    <p:sldId id="1686" r:id="rId90"/>
    <p:sldId id="1688" r:id="rId91"/>
    <p:sldId id="1695" r:id="rId92"/>
    <p:sldId id="1687" r:id="rId93"/>
    <p:sldId id="1725" r:id="rId94"/>
    <p:sldId id="1782" r:id="rId95"/>
    <p:sldId id="1788" r:id="rId96"/>
    <p:sldId id="1781" r:id="rId97"/>
    <p:sldId id="1784" r:id="rId98"/>
    <p:sldId id="1786" r:id="rId99"/>
    <p:sldId id="1787" r:id="rId100"/>
    <p:sldId id="1726" r:id="rId101"/>
    <p:sldId id="1785" r:id="rId102"/>
    <p:sldId id="1617" r:id="rId103"/>
    <p:sldId id="1510" r:id="rId104"/>
    <p:sldId id="1764" r:id="rId105"/>
    <p:sldId id="1765" r:id="rId106"/>
    <p:sldId id="1766" r:id="rId107"/>
    <p:sldId id="1767" r:id="rId108"/>
    <p:sldId id="1768" r:id="rId109"/>
    <p:sldId id="1769" r:id="rId110"/>
    <p:sldId id="1770" r:id="rId111"/>
    <p:sldId id="1771" r:id="rId112"/>
    <p:sldId id="1699" r:id="rId113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91D6"/>
    <a:srgbClr val="2C6C8F"/>
    <a:srgbClr val="87F4FF"/>
    <a:srgbClr val="71CDFF"/>
    <a:srgbClr val="D6FFD3"/>
    <a:srgbClr val="CCECFF"/>
    <a:srgbClr val="FFFCCE"/>
    <a:srgbClr val="7F0000"/>
    <a:srgbClr val="D6FFF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6" autoAdjust="0"/>
    <p:restoredTop sz="95721" autoAdjust="0"/>
  </p:normalViewPr>
  <p:slideViewPr>
    <p:cSldViewPr snapToGrid="0">
      <p:cViewPr varScale="1">
        <p:scale>
          <a:sx n="95" d="100"/>
          <a:sy n="95" d="100"/>
        </p:scale>
        <p:origin x="-3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notesMaster" Target="notesMasters/notesMaster1.xml"/><Relationship Id="rId115" Type="http://schemas.openxmlformats.org/officeDocument/2006/relationships/handoutMaster" Target="handoutMasters/handoutMaster1.xml"/><Relationship Id="rId116" Type="http://schemas.openxmlformats.org/officeDocument/2006/relationships/printerSettings" Target="printerSettings/printerSettings1.bin"/><Relationship Id="rId117" Type="http://schemas.openxmlformats.org/officeDocument/2006/relationships/presProps" Target="presProps.xml"/><Relationship Id="rId118" Type="http://schemas.openxmlformats.org/officeDocument/2006/relationships/viewProps" Target="viewProps.xml"/><Relationship Id="rId119" Type="http://schemas.openxmlformats.org/officeDocument/2006/relationships/theme" Target="theme/theme1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40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41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noordpool</a:t>
            </a:r>
            <a:r>
              <a:rPr lang="en-US" dirty="0" smtClean="0"/>
              <a:t> van de </a:t>
            </a:r>
            <a:r>
              <a:rPr lang="en-US" dirty="0" err="1" smtClean="0"/>
              <a:t>aarde</a:t>
            </a:r>
            <a:r>
              <a:rPr lang="en-US" dirty="0" smtClean="0"/>
              <a:t> is in </a:t>
            </a:r>
            <a:r>
              <a:rPr lang="en-US" dirty="0" err="1" smtClean="0"/>
              <a:t>feite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magnetische</a:t>
            </a:r>
            <a:r>
              <a:rPr lang="en-US" dirty="0" smtClean="0"/>
              <a:t> </a:t>
            </a:r>
            <a:r>
              <a:rPr lang="en-US" dirty="0" err="1" smtClean="0"/>
              <a:t>zuidpool</a:t>
            </a:r>
            <a:r>
              <a:rPr lang="en-US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91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17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Joop</a:t>
            </a:r>
            <a:r>
              <a:rPr lang="en-US" dirty="0" smtClean="0"/>
              <a:t> </a:t>
            </a:r>
            <a:r>
              <a:rPr lang="en-US" dirty="0" err="1" smtClean="0"/>
              <a:t>Rovekamp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Franklin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63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Demokritos</a:t>
            </a:r>
            <a:r>
              <a:rPr lang="en-US" dirty="0" smtClean="0">
                <a:latin typeface="Times New Roman" charset="0"/>
              </a:rPr>
              <a:t>: </a:t>
            </a:r>
            <a:r>
              <a:rPr lang="en-US" dirty="0" err="1" smtClean="0">
                <a:latin typeface="Times New Roman" charset="0"/>
              </a:rPr>
              <a:t>Vuur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Aarde</a:t>
            </a:r>
            <a:r>
              <a:rPr lang="en-US" dirty="0" smtClean="0">
                <a:latin typeface="Times New Roman" charset="0"/>
              </a:rPr>
              <a:t>, Water en </a:t>
            </a:r>
            <a:r>
              <a:rPr lang="en-US" dirty="0" err="1" smtClean="0">
                <a:latin typeface="Times New Roman" charset="0"/>
              </a:rPr>
              <a:t>Lucht</a:t>
            </a:r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Newton: </a:t>
            </a:r>
            <a:r>
              <a:rPr lang="en-US" dirty="0" err="1" smtClean="0">
                <a:latin typeface="Times New Roman" charset="0"/>
              </a:rPr>
              <a:t>wiskundige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beschrijving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krachten</a:t>
            </a:r>
            <a:r>
              <a:rPr lang="en-US" baseline="0" dirty="0" smtClean="0">
                <a:latin typeface="Times New Roman" charset="0"/>
              </a:rPr>
              <a:t> in Principia</a:t>
            </a:r>
          </a:p>
          <a:p>
            <a:r>
              <a:rPr lang="en-US" baseline="0" dirty="0" smtClean="0">
                <a:latin typeface="Times New Roman" charset="0"/>
              </a:rPr>
              <a:t>Maxwell; </a:t>
            </a:r>
            <a:r>
              <a:rPr lang="en-US" baseline="0" dirty="0" err="1" smtClean="0">
                <a:latin typeface="Times New Roman" charset="0"/>
              </a:rPr>
              <a:t>Wetten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electromagnetisme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Einstein: </a:t>
            </a:r>
            <a:r>
              <a:rPr lang="en-US" baseline="0" dirty="0" err="1" smtClean="0">
                <a:latin typeface="Times New Roman" charset="0"/>
              </a:rPr>
              <a:t>Relativiteits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theorie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fotoelectrisch</a:t>
            </a:r>
            <a:r>
              <a:rPr lang="en-US" baseline="0" dirty="0" smtClean="0">
                <a:latin typeface="Times New Roman" charset="0"/>
              </a:rPr>
              <a:t> effect, ….</a:t>
            </a:r>
            <a:endParaRPr lang="en-US" dirty="0">
              <a:latin typeface="Times New Roman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4BC12-3607-5A44-BE61-F1B36E4504A5}" type="slidenum">
              <a:rPr lang="en-US">
                <a:latin typeface="Times New Roman" charset="0"/>
              </a:rPr>
              <a:pPr/>
              <a:t>104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Spelen</a:t>
            </a:r>
            <a:r>
              <a:rPr lang="en-US" dirty="0" smtClean="0">
                <a:latin typeface="Times New Roman" charset="0"/>
              </a:rPr>
              <a:t> met </a:t>
            </a:r>
            <a:r>
              <a:rPr lang="en-US" dirty="0" err="1" smtClean="0">
                <a:latin typeface="Times New Roman" charset="0"/>
              </a:rPr>
              <a:t>gloeidraadjes</a:t>
            </a:r>
            <a:endParaRPr lang="en-US" dirty="0">
              <a:latin typeface="Times New Roman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A89C5-C04A-134B-AF5B-CE530730B730}" type="slidenum">
              <a:rPr lang="en-US">
                <a:latin typeface="Times New Roman" charset="0"/>
              </a:rPr>
              <a:pPr/>
              <a:t>105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Een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ander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is de </a:t>
            </a:r>
            <a:r>
              <a:rPr lang="en-US" dirty="0" err="1" smtClean="0">
                <a:latin typeface="Times New Roman" charset="0"/>
              </a:rPr>
              <a:t>ontwikkeling</a:t>
            </a:r>
            <a:r>
              <a:rPr lang="en-US" dirty="0" smtClean="0">
                <a:latin typeface="Times New Roman" charset="0"/>
              </a:rPr>
              <a:t> van de quantum </a:t>
            </a:r>
            <a:r>
              <a:rPr lang="en-US" dirty="0" err="1" smtClean="0">
                <a:latin typeface="Times New Roman" charset="0"/>
              </a:rPr>
              <a:t>mechanica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die nu </a:t>
            </a:r>
            <a:r>
              <a:rPr lang="en-US" baseline="0" dirty="0" err="1" smtClean="0">
                <a:latin typeface="Times New Roman" charset="0"/>
              </a:rPr>
              <a:t>een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rol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speelt</a:t>
            </a:r>
            <a:r>
              <a:rPr lang="en-US" baseline="0" dirty="0" smtClean="0">
                <a:latin typeface="Times New Roman" charset="0"/>
              </a:rPr>
              <a:t> in de </a:t>
            </a:r>
            <a:r>
              <a:rPr lang="en-US" baseline="0" dirty="0" err="1" smtClean="0">
                <a:latin typeface="Times New Roman" charset="0"/>
              </a:rPr>
              <a:t>kleinste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transistoren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55362-4696-384D-BBDA-80D3C277643A}" type="slidenum">
              <a:rPr lang="en-US">
                <a:latin typeface="Times New Roman" charset="0"/>
              </a:rPr>
              <a:pPr/>
              <a:t>106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En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is het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van</a:t>
            </a:r>
            <a:r>
              <a:rPr lang="en-US" baseline="0" dirty="0" smtClean="0">
                <a:latin typeface="Times New Roman" charset="0"/>
              </a:rPr>
              <a:t> GPS, </a:t>
            </a:r>
            <a:r>
              <a:rPr lang="en-US" baseline="0" dirty="0" err="1" smtClean="0">
                <a:latin typeface="Times New Roman" charset="0"/>
              </a:rPr>
              <a:t>waar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correcties</a:t>
            </a:r>
            <a:r>
              <a:rPr lang="en-US" baseline="0" dirty="0" smtClean="0">
                <a:latin typeface="Times New Roman" charset="0"/>
              </a:rPr>
              <a:t> van de </a:t>
            </a:r>
            <a:r>
              <a:rPr lang="en-US" baseline="0" dirty="0" err="1" smtClean="0">
                <a:latin typeface="Times New Roman" charset="0"/>
              </a:rPr>
              <a:t>relativiteitstheorie</a:t>
            </a:r>
            <a:r>
              <a:rPr lang="en-US" baseline="0" dirty="0" smtClean="0">
                <a:latin typeface="Times New Roman" charset="0"/>
              </a:rPr>
              <a:t> van Einstein </a:t>
            </a:r>
            <a:r>
              <a:rPr lang="en-US" baseline="0" dirty="0" err="1" smtClean="0">
                <a:latin typeface="Times New Roman" charset="0"/>
              </a:rPr>
              <a:t>worden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toegepast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8DF6C-6AD0-6240-8674-DD37F2128517}" type="slidenum">
              <a:rPr lang="en-US">
                <a:latin typeface="Times New Roman" charset="0"/>
              </a:rPr>
              <a:pPr/>
              <a:t>107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Ook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zijn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de,</a:t>
            </a:r>
            <a:r>
              <a:rPr lang="en-US" baseline="0" dirty="0" smtClean="0">
                <a:latin typeface="Times New Roman" charset="0"/>
              </a:rPr>
              <a:t> al </a:t>
            </a:r>
            <a:r>
              <a:rPr lang="en-US" baseline="0" dirty="0" err="1" smtClean="0">
                <a:latin typeface="Times New Roman" charset="0"/>
              </a:rPr>
              <a:t>genoemde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medische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toepassingen,en</a:t>
            </a:r>
            <a:r>
              <a:rPr lang="en-US" baseline="0" dirty="0" smtClean="0">
                <a:latin typeface="Times New Roman" charset="0"/>
              </a:rPr>
              <a:t> is </a:t>
            </a:r>
            <a:r>
              <a:rPr lang="en-US" baseline="0" dirty="0" err="1" smtClean="0">
                <a:latin typeface="Times New Roman" charset="0"/>
              </a:rPr>
              <a:t>er</a:t>
            </a:r>
            <a:r>
              <a:rPr lang="en-US" baseline="0" dirty="0" smtClean="0">
                <a:latin typeface="Times New Roman" charset="0"/>
              </a:rPr>
              <a:t> op CERN door Tim </a:t>
            </a:r>
            <a:r>
              <a:rPr lang="en-US" baseline="0" dirty="0" err="1" smtClean="0">
                <a:latin typeface="Times New Roman" charset="0"/>
              </a:rPr>
              <a:t>Berners</a:t>
            </a:r>
            <a:r>
              <a:rPr lang="en-US" baseline="0" dirty="0" smtClean="0">
                <a:latin typeface="Times New Roman" charset="0"/>
              </a:rPr>
              <a:t> Lee het WWW </a:t>
            </a:r>
            <a:r>
              <a:rPr lang="en-US" baseline="0" dirty="0" err="1" smtClean="0">
                <a:latin typeface="Times New Roman" charset="0"/>
              </a:rPr>
              <a:t>uitgevonden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A3BD-4C8A-B841-89E3-940228136FF7}" type="slidenum">
              <a:rPr lang="en-US">
                <a:latin typeface="Times New Roman" charset="0"/>
              </a:rPr>
              <a:pPr/>
              <a:t>108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0E063-B9DA-0A4C-A9C7-B323CA59F9A9}" type="slidenum">
              <a:rPr lang="en-US">
                <a:latin typeface="Times New Roman" charset="0"/>
              </a:rPr>
              <a:pPr/>
              <a:t>109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Stichting</a:t>
            </a:r>
            <a:r>
              <a:rPr lang="en-US" dirty="0" smtClean="0">
                <a:latin typeface="Times New Roman" charset="0"/>
              </a:rPr>
              <a:t> AAP: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Europese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stichting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voor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opvang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uitheemse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dieren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TNO: </a:t>
            </a:r>
            <a:r>
              <a:rPr lang="en-US" baseline="0" dirty="0" err="1" smtClean="0">
                <a:latin typeface="Times New Roman" charset="0"/>
              </a:rPr>
              <a:t>Toegespast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Natuurwetenschappelijk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Onderzoek</a:t>
            </a:r>
            <a:r>
              <a:rPr lang="en-US" baseline="0" dirty="0" smtClean="0">
                <a:latin typeface="Times New Roman" charset="0"/>
              </a:rPr>
              <a:t>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1EC58-FD55-104A-9D9A-166D7E8AD0AD}" type="slidenum">
              <a:rPr lang="en-US">
                <a:latin typeface="Times New Roman" charset="0"/>
              </a:rPr>
              <a:pPr/>
              <a:t>110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27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30543" indent="-280978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23912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73477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23041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472606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22171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371736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21300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8619DF4-0C21-534A-8F93-7BF9C2FD7AE4}" type="slidenum">
              <a:rPr lang="en-GB" sz="1200">
                <a:latin typeface="Times New Roman" charset="0"/>
              </a:rPr>
              <a:pPr eaLnBrk="1" hangingPunct="1"/>
              <a:t>29</a:t>
            </a:fld>
            <a:endParaRPr lang="en-GB" sz="120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4713" y="731838"/>
            <a:ext cx="4991100" cy="3743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Dimitri</a:t>
            </a:r>
            <a:r>
              <a:rPr lang="en-US" dirty="0" smtClean="0"/>
              <a:t> John, </a:t>
            </a:r>
            <a:r>
              <a:rPr lang="en-US" dirty="0" err="1" smtClean="0"/>
              <a:t>Martijn</a:t>
            </a:r>
            <a:r>
              <a:rPr lang="en-US" dirty="0" smtClean="0"/>
              <a:t> van </a:t>
            </a:r>
            <a:r>
              <a:rPr lang="en-US" dirty="0" err="1" smtClean="0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565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31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762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31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901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246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10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428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611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15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571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497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60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1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5" Type="http://schemas.openxmlformats.org/officeDocument/2006/relationships/image" Target="../media/image162.png"/><Relationship Id="rId6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4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4" Type="http://schemas.openxmlformats.org/officeDocument/2006/relationships/image" Target="../media/image167.png"/><Relationship Id="rId5" Type="http://schemas.openxmlformats.org/officeDocument/2006/relationships/image" Target="../media/image168.jpeg"/><Relationship Id="rId6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4" Type="http://schemas.openxmlformats.org/officeDocument/2006/relationships/image" Target="../media/image171.png"/><Relationship Id="rId5" Type="http://schemas.openxmlformats.org/officeDocument/2006/relationships/image" Target="../media/image172.jpeg"/><Relationship Id="rId6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jpeg"/><Relationship Id="rId5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178.jpeg"/><Relationship Id="rId5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0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microsoft.com/office/2007/relationships/hdphoto" Target="../media/hdphoto2.wdp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37.gif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microsoft.com/office/2007/relationships/hdphoto" Target="../media/hdphoto1.wdp"/><Relationship Id="rId6" Type="http://schemas.microsoft.com/office/2007/relationships/hdphoto" Target="../media/hdphoto3.wdp"/><Relationship Id="rId7" Type="http://schemas.openxmlformats.org/officeDocument/2006/relationships/image" Target="../media/image29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0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microsoft.com/office/2007/relationships/hdphoto" Target="../media/hdphoto4.wdp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66.png"/><Relationship Id="rId1" Type="http://schemas.microsoft.com/office/2007/relationships/media" Target="file://localhost/Users/marcel/Presentations/Merk/2013/Nijmegen_24_4_2013/particle_event_full_ns.avi" TargetMode="External"/><Relationship Id="rId2" Type="http://schemas.openxmlformats.org/officeDocument/2006/relationships/video" Target="file://localhost/Users/marcel/Presentations/Merk/2013/Nijmegen_24_4_2013/particle_event_full_ns.avi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wmf"/><Relationship Id="rId5" Type="http://schemas.openxmlformats.org/officeDocument/2006/relationships/image" Target="../media/image69.wmf"/><Relationship Id="rId6" Type="http://schemas.openxmlformats.org/officeDocument/2006/relationships/image" Target="../media/image70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85.jpeg"/><Relationship Id="rId5" Type="http://schemas.openxmlformats.org/officeDocument/2006/relationships/image" Target="../media/image86.gif"/><Relationship Id="rId6" Type="http://schemas.openxmlformats.org/officeDocument/2006/relationships/image" Target="../media/image87.png"/><Relationship Id="rId7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5.png"/><Relationship Id="rId5" Type="http://schemas.microsoft.com/office/2007/relationships/hdphoto" Target="../media/hdphoto5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microsoft.com/office/2007/relationships/hdphoto" Target="../media/hdphoto1.wdp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95.png"/><Relationship Id="rId5" Type="http://schemas.microsoft.com/office/2007/relationships/hdphoto" Target="../media/hdphoto6.wdp"/><Relationship Id="rId6" Type="http://schemas.openxmlformats.org/officeDocument/2006/relationships/image" Target="../media/image102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4" Type="http://schemas.openxmlformats.org/officeDocument/2006/relationships/image" Target="../media/image106.png"/><Relationship Id="rId5" Type="http://schemas.openxmlformats.org/officeDocument/2006/relationships/image" Target="../media/image107.jpg"/><Relationship Id="rId6" Type="http://schemas.openxmlformats.org/officeDocument/2006/relationships/image" Target="../media/image108.png"/><Relationship Id="rId7" Type="http://schemas.openxmlformats.org/officeDocument/2006/relationships/image" Target="../media/image11.pn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Relationship Id="rId3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118.png"/><Relationship Id="rId5" Type="http://schemas.openxmlformats.org/officeDocument/2006/relationships/image" Target="../media/image11.png"/><Relationship Id="rId6" Type="http://schemas.microsoft.com/office/2007/relationships/hdphoto" Target="../media/hdphoto1.wdp"/><Relationship Id="rId7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136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4" Type="http://schemas.openxmlformats.org/officeDocument/2006/relationships/image" Target="../media/image147.tiff"/><Relationship Id="rId5" Type="http://schemas.openxmlformats.org/officeDocument/2006/relationships/image" Target="../media/image148.jpg"/><Relationship Id="rId6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Relationship Id="rId3" Type="http://schemas.openxmlformats.org/officeDocument/2006/relationships/image" Target="../media/image1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RN_glo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855"/>
            <a:ext cx="9144000" cy="5320145"/>
          </a:xfrm>
          <a:prstGeom prst="rect">
            <a:avLst/>
          </a:prstGeom>
        </p:spPr>
      </p:pic>
      <p:pic>
        <p:nvPicPr>
          <p:cNvPr id="7" name="Picture 6" descr="Screen Shot 2016-09-16 at 00.02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598"/>
            <a:ext cx="9144001" cy="15378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221758"/>
            <a:ext cx="8460432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Recente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Ontwikkelingen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bij</a:t>
            </a:r>
            <a:r>
              <a:rPr lang="en-US" sz="3200" b="1" dirty="0" smtClean="0">
                <a:solidFill>
                  <a:schemeClr val="bg1"/>
                </a:solidFill>
              </a:rPr>
              <a:t> de LHC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i="1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“</a:t>
            </a:r>
            <a:r>
              <a:rPr lang="en-US" i="1" dirty="0" err="1">
                <a:solidFill>
                  <a:schemeClr val="bg1"/>
                </a:solidFill>
                <a:latin typeface="Helvetica Neue Medium"/>
                <a:cs typeface="Helvetica Neue Medium"/>
              </a:rPr>
              <a:t>Wat</a:t>
            </a:r>
            <a:r>
              <a:rPr lang="en-US" i="1" dirty="0">
                <a:solidFill>
                  <a:schemeClr val="bg1"/>
                </a:solidFill>
                <a:latin typeface="Helvetica Neue Medium"/>
                <a:cs typeface="Helvetica Neue Medium"/>
              </a:rPr>
              <a:t> </a:t>
            </a:r>
            <a:r>
              <a:rPr lang="en-US" i="1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kun </a:t>
            </a:r>
            <a:r>
              <a:rPr lang="en-US" i="1" dirty="0">
                <a:solidFill>
                  <a:schemeClr val="bg1"/>
                </a:solidFill>
                <a:latin typeface="Helvetica Neue Medium"/>
                <a:cs typeface="Helvetica Neue Medium"/>
              </a:rPr>
              <a:t>je </a:t>
            </a:r>
            <a:r>
              <a:rPr lang="en-US" i="1" dirty="0" err="1">
                <a:solidFill>
                  <a:schemeClr val="bg1"/>
                </a:solidFill>
                <a:latin typeface="Helvetica Neue Medium"/>
                <a:cs typeface="Helvetica Neue Medium"/>
              </a:rPr>
              <a:t>leren</a:t>
            </a:r>
            <a:r>
              <a:rPr lang="en-US" i="1" dirty="0">
                <a:solidFill>
                  <a:schemeClr val="bg1"/>
                </a:solidFill>
                <a:latin typeface="Helvetica Neue Medium"/>
                <a:cs typeface="Helvetica Neue Medium"/>
              </a:rPr>
              <a:t> van het </a:t>
            </a:r>
            <a:r>
              <a:rPr lang="en-US" i="1" dirty="0" err="1">
                <a:solidFill>
                  <a:schemeClr val="bg1"/>
                </a:solidFill>
                <a:latin typeface="Helvetica Neue Medium"/>
                <a:cs typeface="Helvetica Neue Medium"/>
              </a:rPr>
              <a:t>testen</a:t>
            </a:r>
            <a:r>
              <a:rPr lang="en-US" i="1" dirty="0">
                <a:solidFill>
                  <a:schemeClr val="bg1"/>
                </a:solidFill>
                <a:latin typeface="Helvetica Neue Medium"/>
                <a:cs typeface="Helvetica Neue Medium"/>
              </a:rPr>
              <a:t> van de </a:t>
            </a:r>
            <a:br>
              <a:rPr lang="en-US" i="1" dirty="0">
                <a:solidFill>
                  <a:schemeClr val="bg1"/>
                </a:solidFill>
                <a:latin typeface="Helvetica Neue Medium"/>
                <a:cs typeface="Helvetica Neue Medium"/>
              </a:rPr>
            </a:br>
            <a:r>
              <a:rPr lang="en-US" i="1" dirty="0">
                <a:solidFill>
                  <a:schemeClr val="bg1"/>
                </a:solidFill>
                <a:latin typeface="Helvetica Neue Medium"/>
                <a:cs typeface="Helvetica Neue Medium"/>
              </a:rPr>
              <a:t>  </a:t>
            </a:r>
            <a:r>
              <a:rPr lang="en-US" i="1" dirty="0" err="1">
                <a:solidFill>
                  <a:schemeClr val="bg1"/>
                </a:solidFill>
                <a:latin typeface="Helvetica Neue Medium"/>
                <a:cs typeface="Helvetica Neue Medium"/>
              </a:rPr>
              <a:t>natuur</a:t>
            </a:r>
            <a:r>
              <a:rPr lang="en-US" i="1" dirty="0">
                <a:solidFill>
                  <a:schemeClr val="bg1"/>
                </a:solidFill>
                <a:latin typeface="Helvetica Neue Medium"/>
                <a:cs typeface="Helvetica Neue Medium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Helvetica Neue Medium"/>
                <a:cs typeface="Helvetica Neue Medium"/>
              </a:rPr>
              <a:t>onder</a:t>
            </a:r>
            <a:r>
              <a:rPr lang="en-US" i="1" dirty="0">
                <a:solidFill>
                  <a:schemeClr val="bg1"/>
                </a:solidFill>
                <a:latin typeface="Helvetica Neue Medium"/>
                <a:cs typeface="Helvetica Neue Medium"/>
              </a:rPr>
              <a:t> extreme </a:t>
            </a:r>
            <a:r>
              <a:rPr lang="en-US" i="1" dirty="0" err="1">
                <a:solidFill>
                  <a:schemeClr val="bg1"/>
                </a:solidFill>
                <a:latin typeface="Helvetica Neue Medium"/>
                <a:cs typeface="Helvetica Neue Medium"/>
              </a:rPr>
              <a:t>omstandigheden</a:t>
            </a:r>
            <a:r>
              <a:rPr lang="en-US" i="1" dirty="0">
                <a:solidFill>
                  <a:schemeClr val="bg1"/>
                </a:solidFill>
                <a:latin typeface="Helvetica Neue Medium"/>
                <a:cs typeface="Helvetica Neue Medium"/>
              </a:rPr>
              <a:t>?</a:t>
            </a:r>
            <a:r>
              <a:rPr lang="en-US" i="1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”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163164" y="6098059"/>
            <a:ext cx="3912588" cy="7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FFFF99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rgbClr val="FFFF99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rgbClr val="FFFF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Marcel Merk (Nikhef en VU)</a:t>
            </a:r>
          </a:p>
        </p:txBody>
      </p:sp>
    </p:spTree>
    <p:extLst>
      <p:ext uri="{BB962C8B-B14F-4D97-AF65-F5344CB8AC3E}">
        <p14:creationId xmlns:p14="http://schemas.microsoft.com/office/powerpoint/2010/main" val="19457349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Molecuul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Atoomkern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b="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b="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Electron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200" y="784978"/>
            <a:ext cx="4243802" cy="2644021"/>
          </a:xfrm>
          <a:prstGeom prst="rect">
            <a:avLst/>
          </a:prstGeom>
          <a:effectLst>
            <a:glow rad="469900">
              <a:srgbClr val="FFFF00">
                <a:alpha val="75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3607051"/>
            <a:ext cx="2314801" cy="125396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4907361"/>
            <a:ext cx="2314801" cy="125913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sp>
        <p:nvSpPr>
          <p:cNvPr id="29" name="Rectangle 28"/>
          <p:cNvSpPr/>
          <p:nvPr/>
        </p:nvSpPr>
        <p:spPr bwMode="auto">
          <a:xfrm>
            <a:off x="1999998" y="5544538"/>
            <a:ext cx="578700" cy="594696"/>
          </a:xfrm>
          <a:prstGeom prst="rect">
            <a:avLst/>
          </a:prstGeom>
          <a:solidFill>
            <a:srgbClr val="FF0000">
              <a:alpha val="34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81" tIns="39591" rIns="79181" bIns="39591" numCol="1" spcCol="0" rtlCol="0" anchor="t" anchorCtr="0" compatLnSpc="1">
            <a:prstTxWarp prst="textNoShape">
              <a:avLst/>
            </a:prstTxWarp>
          </a:bodyPr>
          <a:lstStyle/>
          <a:p>
            <a:pPr defTabSz="791823"/>
            <a:endParaRPr lang="en-US" sz="1400"/>
          </a:p>
        </p:txBody>
      </p:sp>
      <p:sp>
        <p:nvSpPr>
          <p:cNvPr id="30" name="Rectangle 29"/>
          <p:cNvSpPr/>
          <p:nvPr/>
        </p:nvSpPr>
        <p:spPr bwMode="auto">
          <a:xfrm>
            <a:off x="1999998" y="3607049"/>
            <a:ext cx="578700" cy="1231874"/>
          </a:xfrm>
          <a:prstGeom prst="rect">
            <a:avLst/>
          </a:prstGeom>
          <a:solidFill>
            <a:srgbClr val="FF0000">
              <a:alpha val="3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81" tIns="39591" rIns="79181" bIns="39591" numCol="1" spcCol="0" rtlCol="0" anchor="t" anchorCtr="0" compatLnSpc="1">
            <a:prstTxWarp prst="textNoShape">
              <a:avLst/>
            </a:prstTxWarp>
          </a:bodyPr>
          <a:lstStyle/>
          <a:p>
            <a:pPr defTabSz="791823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374792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0" y="4155316"/>
            <a:ext cx="3543199" cy="2702684"/>
            <a:chOff x="2209800" y="2362200"/>
            <a:chExt cx="4033580" cy="35884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2445258"/>
              <a:ext cx="4033580" cy="350538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2209800" y="2362200"/>
              <a:ext cx="2609235" cy="762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>
                <a:spcBef>
                  <a:spcPct val="20000"/>
                </a:spcBef>
                <a:buFontTx/>
                <a:buChar char="•"/>
              </a:pPr>
              <a:endParaRPr lang="nl-NL" sz="12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52946"/>
            <a:ext cx="8686800" cy="457200"/>
          </a:xfrm>
        </p:spPr>
        <p:txBody>
          <a:bodyPr>
            <a:noAutofit/>
          </a:bodyPr>
          <a:lstStyle/>
          <a:p>
            <a:r>
              <a:rPr lang="nl-NL" sz="3400" dirty="0">
                <a:solidFill>
                  <a:srgbClr val="10C7FF"/>
                </a:solidFill>
              </a:rPr>
              <a:t>C</a:t>
            </a:r>
            <a:r>
              <a:rPr lang="nl-NL" sz="3400" dirty="0" smtClean="0">
                <a:solidFill>
                  <a:srgbClr val="10C7FF"/>
                </a:solidFill>
              </a:rPr>
              <a:t>onclusies:</a:t>
            </a:r>
            <a:endParaRPr lang="nl-NL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2" y="869823"/>
            <a:ext cx="8733199" cy="3341552"/>
          </a:xfrm>
        </p:spPr>
        <p:txBody>
          <a:bodyPr/>
          <a:lstStyle/>
          <a:p>
            <a:r>
              <a:rPr lang="nl-NL" sz="2000" b="1" dirty="0" smtClean="0">
                <a:solidFill>
                  <a:srgbClr val="10C7FF"/>
                </a:solidFill>
              </a:rPr>
              <a:t>D</a:t>
            </a:r>
            <a:r>
              <a:rPr lang="nl-NL" sz="2000" b="1" dirty="0">
                <a:solidFill>
                  <a:srgbClr val="10C7FF"/>
                </a:solidFill>
              </a:rPr>
              <a:t>e korte </a:t>
            </a:r>
            <a:r>
              <a:rPr lang="nl-NL" sz="2000" b="1" i="1" dirty="0">
                <a:solidFill>
                  <a:srgbClr val="10C7FF"/>
                </a:solidFill>
              </a:rPr>
              <a:t>eerste run </a:t>
            </a:r>
            <a:r>
              <a:rPr lang="nl-NL" sz="2000" b="1" dirty="0">
                <a:solidFill>
                  <a:srgbClr val="10C7FF"/>
                </a:solidFill>
              </a:rPr>
              <a:t>van de LHC was een enorm succes (</a:t>
            </a:r>
            <a:r>
              <a:rPr lang="nl-NL" sz="2000" b="1" dirty="0" err="1">
                <a:solidFill>
                  <a:srgbClr val="10C7FF"/>
                </a:solidFill>
              </a:rPr>
              <a:t>Higgs</a:t>
            </a:r>
            <a:r>
              <a:rPr lang="nl-NL" sz="2000" b="1" dirty="0">
                <a:solidFill>
                  <a:srgbClr val="10C7FF"/>
                </a:solidFill>
              </a:rPr>
              <a:t>!)</a:t>
            </a:r>
            <a:r>
              <a:rPr lang="nl-NL" sz="2000" dirty="0">
                <a:solidFill>
                  <a:srgbClr val="10C7FF"/>
                </a:solidFill>
                <a:sym typeface="Wingdings"/>
              </a:rPr>
              <a:t/>
            </a:r>
            <a:br>
              <a:rPr lang="nl-NL" sz="2000" dirty="0">
                <a:solidFill>
                  <a:srgbClr val="10C7FF"/>
                </a:solidFill>
                <a:sym typeface="Wingdings"/>
              </a:rPr>
            </a:br>
            <a:endParaRPr lang="nl-NL" sz="1200" b="1" dirty="0" smtClean="0">
              <a:solidFill>
                <a:srgbClr val="10C7FF"/>
              </a:solidFill>
            </a:endParaRPr>
          </a:p>
          <a:p>
            <a:r>
              <a:rPr lang="nl-NL" sz="2000" b="1" dirty="0" smtClean="0">
                <a:solidFill>
                  <a:srgbClr val="10C7FF"/>
                </a:solidFill>
              </a:rPr>
              <a:t>De </a:t>
            </a:r>
            <a:r>
              <a:rPr lang="nl-NL" sz="2000" b="1" i="1" dirty="0" smtClean="0">
                <a:solidFill>
                  <a:srgbClr val="10C7FF"/>
                </a:solidFill>
              </a:rPr>
              <a:t>tweede run </a:t>
            </a:r>
            <a:r>
              <a:rPr lang="nl-NL" sz="2000" b="1" dirty="0" smtClean="0">
                <a:solidFill>
                  <a:srgbClr val="10C7FF"/>
                </a:solidFill>
              </a:rPr>
              <a:t>van de LHC brengt </a:t>
            </a:r>
            <a:r>
              <a:rPr lang="nl-NL" sz="2000" dirty="0" smtClean="0">
                <a:solidFill>
                  <a:srgbClr val="10C7FF"/>
                </a:solidFill>
              </a:rPr>
              <a:t/>
            </a:r>
            <a:br>
              <a:rPr lang="nl-NL" sz="2000" dirty="0" smtClean="0">
                <a:solidFill>
                  <a:srgbClr val="10C7FF"/>
                </a:solidFill>
              </a:rPr>
            </a:br>
            <a:r>
              <a:rPr lang="nl-NL" sz="1000" dirty="0">
                <a:solidFill>
                  <a:srgbClr val="10C7FF"/>
                </a:solidFill>
              </a:rPr>
              <a:t/>
            </a:r>
            <a:br>
              <a:rPr lang="nl-NL" sz="1000" dirty="0">
                <a:solidFill>
                  <a:srgbClr val="10C7FF"/>
                </a:solidFill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Een ontdekkingsreis in ‘werelddeel Higgs’</a:t>
            </a:r>
            <a:br>
              <a:rPr lang="nl-NL" sz="2000" dirty="0" smtClean="0">
                <a:solidFill>
                  <a:srgbClr val="FFEC02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 dat tot nu toe altijd verborgen was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1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1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Schuift grens onderzoek onder extreme afstand &amp; energie verder op.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Ruimte voor talloze verrassende ontdekkingen 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1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1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Een divers &amp; uitdagend wetenschappelijk programma op het gebied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van </a:t>
            </a:r>
            <a:r>
              <a:rPr lang="nl-NL" sz="2000" dirty="0" err="1" smtClean="0">
                <a:solidFill>
                  <a:srgbClr val="FFEC02"/>
                </a:solidFill>
                <a:sym typeface="Wingdings"/>
              </a:rPr>
              <a:t>anti-materie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 en het vroege universum 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(‘quark </a:t>
            </a:r>
            <a:r>
              <a:rPr lang="nl-NL" sz="2000" dirty="0" err="1" smtClean="0">
                <a:solidFill>
                  <a:schemeClr val="bg1"/>
                </a:solidFill>
                <a:sym typeface="Wingdings"/>
              </a:rPr>
              <a:t>gluon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plasma’) 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1502" y="6450736"/>
            <a:ext cx="559221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  <a:latin typeface="Helvetica Neue Light"/>
                <a:cs typeface="Helvetica Neue Light"/>
              </a:rPr>
              <a:t>30</a:t>
            </a:r>
            <a:endParaRPr lang="nl-NL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13583"/>
          <a:stretch/>
        </p:blipFill>
        <p:spPr>
          <a:xfrm flipH="1">
            <a:off x="5536500" y="4457065"/>
            <a:ext cx="3602862" cy="2385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200" y="4283238"/>
            <a:ext cx="1809304" cy="2567633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917890" y="2423138"/>
            <a:ext cx="5555978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  <a:effectLst>
            <a:glow rad="1905000">
              <a:srgbClr val="000090"/>
            </a:glo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Dank </a:t>
            </a:r>
            <a:r>
              <a:rPr lang="en-US" sz="4000" dirty="0" err="1" smtClean="0">
                <a:solidFill>
                  <a:schemeClr val="bg1"/>
                </a:solidFill>
              </a:rPr>
              <a:t>voor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uw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aandacht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785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timatterStarTre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275"/>
            <a:ext cx="9242613" cy="6808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Antimatter </a:t>
            </a:r>
            <a:r>
              <a:rPr lang="en-US" dirty="0" err="1" smtClean="0">
                <a:solidFill>
                  <a:schemeClr val="bg1"/>
                </a:solidFill>
              </a:rPr>
              <a:t>LHCb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2560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444500"/>
            <a:ext cx="4169030" cy="61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754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Toepassingen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500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Elementaire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deeltjes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fysica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waarom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04800" y="1300163"/>
            <a:ext cx="8220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Vragen die de mensheid al 2000 jaar bezighouden: </a:t>
            </a:r>
          </a:p>
          <a:p>
            <a:pPr lvl="1"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Wat zijn de bouwstenen van de materie ?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Welke krachten werken op deze bouwstenen ?</a:t>
            </a:r>
          </a:p>
          <a:p>
            <a:pPr>
              <a:buFontTx/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1988" name="Picture 7" descr="Democrit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17335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8" descr="newt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8925" y="3810000"/>
            <a:ext cx="1524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5" descr="Maxwell"/>
          <p:cNvPicPr>
            <a:picLocks noChangeAspect="1" noChangeArrowheads="1"/>
          </p:cNvPicPr>
          <p:nvPr/>
        </p:nvPicPr>
        <p:blipFill>
          <a:blip r:embed="rId5" cstate="print"/>
          <a:srcRect l="4666" r="2013"/>
          <a:stretch>
            <a:fillRect/>
          </a:stretch>
        </p:blipFill>
        <p:spPr bwMode="auto">
          <a:xfrm>
            <a:off x="4873625" y="3810000"/>
            <a:ext cx="1524000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1" descr="eins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5475" y="3810000"/>
            <a:ext cx="14446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702186" y="5943600"/>
            <a:ext cx="1338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 err="1"/>
              <a:t>Demokritos</a:t>
            </a:r>
            <a:endParaRPr lang="en-US" sz="1800" dirty="0"/>
          </a:p>
          <a:p>
            <a:pPr algn="ctr">
              <a:buFontTx/>
              <a:buNone/>
            </a:pPr>
            <a:r>
              <a:rPr lang="en-US" sz="1800" i="1" dirty="0" err="1"/>
              <a:t>atoom</a:t>
            </a:r>
            <a:endParaRPr lang="en-US" sz="1800" i="1" dirty="0"/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2967960" y="5943600"/>
            <a:ext cx="11332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Newton</a:t>
            </a:r>
          </a:p>
          <a:p>
            <a:pPr algn="ctr">
              <a:buFontTx/>
              <a:buNone/>
            </a:pPr>
            <a:r>
              <a:rPr lang="en-US" sz="1800" i="1" dirty="0" err="1"/>
              <a:t>krachten</a:t>
            </a:r>
            <a:endParaRPr lang="en-US" sz="1800" i="1" dirty="0"/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4659102" y="5943600"/>
            <a:ext cx="218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Maxwell</a:t>
            </a:r>
          </a:p>
          <a:p>
            <a:pPr algn="ctr">
              <a:buFontTx/>
              <a:buNone/>
            </a:pPr>
            <a:r>
              <a:rPr lang="en-US" sz="1800" i="1" dirty="0" err="1"/>
              <a:t>electromagnetisme</a:t>
            </a:r>
            <a:endParaRPr lang="en-US" sz="1800" i="1" dirty="0"/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7077284" y="5943600"/>
            <a:ext cx="1328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Einstein</a:t>
            </a:r>
          </a:p>
          <a:p>
            <a:pPr algn="ctr">
              <a:buFontTx/>
              <a:buNone/>
            </a:pPr>
            <a:r>
              <a:rPr lang="en-US" sz="1800" i="1" dirty="0"/>
              <a:t>van </a:t>
            </a:r>
            <a:r>
              <a:rPr lang="en-US" sz="1800" i="1" dirty="0" err="1"/>
              <a:t>alles</a:t>
            </a:r>
            <a:r>
              <a:rPr lang="en-US" sz="1800" i="1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163" y="5429250"/>
            <a:ext cx="1363399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400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v.Chr</a:t>
            </a: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5410200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1687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387975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1864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0238" y="5360988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10681119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is het nut van </a:t>
            </a:r>
            <a:r>
              <a:rPr lang="en-US" dirty="0" err="1">
                <a:solidFill>
                  <a:schemeClr val="bg1"/>
                </a:solidFill>
              </a:rPr>
              <a:t>dit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onderzoek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4036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828800" y="5257800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“Oneindig veel toegepast onderzoek aan de kaars zou ons nooit het electrische licht hebben gebracht.”</a:t>
            </a:r>
          </a:p>
        </p:txBody>
      </p:sp>
      <p:pic>
        <p:nvPicPr>
          <p:cNvPr id="44038" name="Picture 6" descr="kaa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8159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1_12_53---Electric-Light-Bulb_we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029200"/>
            <a:ext cx="104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06494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971800" y="5705475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“Quantum mechanica en begrip van atomen cruciaal voor transitors.”</a:t>
            </a:r>
          </a:p>
        </p:txBody>
      </p:sp>
      <p:pic>
        <p:nvPicPr>
          <p:cNvPr id="9" name="Picture 8" descr="circu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96075" y="3898900"/>
            <a:ext cx="2362200" cy="28527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Picture 9" descr="transist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733800"/>
            <a:ext cx="1905000" cy="1905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Picture 12" descr="side7_nucle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386388"/>
            <a:ext cx="1295400" cy="124301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6089" name="Picture 10" descr="boh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795838"/>
            <a:ext cx="1354138" cy="1909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3733800"/>
            <a:ext cx="696913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2688" y="3886200"/>
            <a:ext cx="696912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441649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813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48133" name="Picture 8" descr="748px-GPS_Satellite_NASA_art-ii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86200"/>
            <a:ext cx="237807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 descr="tom-tom-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5097463"/>
            <a:ext cx="1752600" cy="160813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8135" name="Picture 10" descr="general-relativity-p30_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27463"/>
            <a:ext cx="1905000" cy="2954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einstein_cler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4800" y="4876800"/>
            <a:ext cx="1371600" cy="183991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8137" name="TextBox 5"/>
          <p:cNvSpPr txBox="1">
            <a:spLocks noChangeArrowheads="1"/>
          </p:cNvSpPr>
          <p:nvPr/>
        </p:nvSpPr>
        <p:spPr bwMode="auto">
          <a:xfrm>
            <a:off x="3505200" y="5334000"/>
            <a:ext cx="259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“Zonder relativiteits-theorie zit de GPS er 10km/dag naast!”</a:t>
            </a:r>
          </a:p>
        </p:txBody>
      </p:sp>
    </p:spTree>
    <p:extLst>
      <p:ext uri="{BB962C8B-B14F-4D97-AF65-F5344CB8AC3E}">
        <p14:creationId xmlns:p14="http://schemas.microsoft.com/office/powerpoint/2010/main" val="14086971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637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667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Heeft nuttige bij-effecten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Medische toepassingen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Internet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Opleiden van onderzoekers voor de maatschappij (Philips, ASML, etc, etc)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51388"/>
            <a:ext cx="1981200" cy="19812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8" name="Picture 7" descr="timbernersl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9013" y="4800600"/>
            <a:ext cx="2794000" cy="18796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 descr="proposa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2700" y="4191000"/>
            <a:ext cx="1890713" cy="254635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86376" name="TextBox 10"/>
          <p:cNvSpPr txBox="1">
            <a:spLocks noChangeArrowheads="1"/>
          </p:cNvSpPr>
          <p:nvPr/>
        </p:nvSpPr>
        <p:spPr bwMode="auto">
          <a:xfrm>
            <a:off x="609600" y="6324600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PET scan</a:t>
            </a:r>
            <a:endParaRPr lang="en-US" i="1"/>
          </a:p>
        </p:txBody>
      </p:sp>
      <p:sp>
        <p:nvSpPr>
          <p:cNvPr id="186377" name="TextBox 10"/>
          <p:cNvSpPr txBox="1">
            <a:spLocks noChangeArrowheads="1"/>
          </p:cNvSpPr>
          <p:nvPr/>
        </p:nvSpPr>
        <p:spPr bwMode="auto">
          <a:xfrm>
            <a:off x="4419600" y="6324600"/>
            <a:ext cx="62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www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0247869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41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8420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828800"/>
            <a:ext cx="7696200" cy="152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Veel mensen zijn gewoonweg nieuwsgierig</a:t>
            </a:r>
          </a:p>
          <a:p>
            <a:r>
              <a:rPr lang="en-US" sz="2400">
                <a:solidFill>
                  <a:schemeClr val="bg1"/>
                </a:solidFill>
              </a:rPr>
              <a:t>Hoort bij de mens </a:t>
            </a:r>
          </a:p>
          <a:p>
            <a:pPr lvl="1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wat is het nut van kunst? religie?</a:t>
            </a:r>
          </a:p>
          <a:p>
            <a:pPr lvl="1"/>
            <a:endParaRPr lang="en-US" sz="240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88421" name="Picture 6" descr="venus_stat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59238"/>
            <a:ext cx="1704975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2" name="Picture 7" descr="rembrandt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62413"/>
            <a:ext cx="1906588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3" name="Picture 6" descr="milkyway_h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38600"/>
            <a:ext cx="1817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35376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Wat zijn de fundamentele natuurkrachten?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165" y="1561387"/>
            <a:ext cx="2130435" cy="193605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701" y="4371968"/>
            <a:ext cx="2186200" cy="1862966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000" y="4387125"/>
            <a:ext cx="1828800" cy="1828800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5022100" y="1581189"/>
            <a:ext cx="1783852" cy="178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18345" y="1044527"/>
            <a:ext cx="1890209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Zwaartekracht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8749" y="3839625"/>
            <a:ext cx="2444003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Elektromagnetisme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6400" y="1033691"/>
            <a:ext cx="2287753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Sterke kernkracht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100" y="3908063"/>
            <a:ext cx="2441642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Zwakke kernkracht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7276" y="1854940"/>
            <a:ext cx="1467016" cy="101563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 algn="r"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op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alle deeltjes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met massa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65464" y="4803684"/>
            <a:ext cx="1990175" cy="101563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r"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op alle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elektrisch geladen deeltjes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8301" y="1923377"/>
            <a:ext cx="1518312" cy="101563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op alle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kerndeeltjes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0511" y="4957275"/>
            <a:ext cx="1467016" cy="707862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op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alle deeltjes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55093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2228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9812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Duur</a:t>
            </a:r>
            <a:r>
              <a:rPr lang="en-US" sz="2400" dirty="0">
                <a:solidFill>
                  <a:schemeClr val="bg1"/>
                </a:solidFill>
              </a:rPr>
              <a:t>??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Totale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 LHC:    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6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miljard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voor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NL: 50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miljoen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/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jaar</a:t>
            </a:r>
            <a:endParaRPr 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2229" name="Content Placeholder 3"/>
          <p:cNvSpPr txBox="1">
            <a:spLocks/>
          </p:cNvSpPr>
          <p:nvPr/>
        </p:nvSpPr>
        <p:spPr bwMode="auto">
          <a:xfrm>
            <a:off x="609600" y="35052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ct val="50000"/>
              </a:spcBef>
              <a:buFontTx/>
              <a:buChar char="–"/>
            </a:pPr>
            <a:r>
              <a:rPr lang="en-US" sz="2200"/>
              <a:t>Ter vergelijk, zie begroting Ministerie v. OCW:</a:t>
            </a:r>
            <a:endParaRPr lang="en-US" sz="2000"/>
          </a:p>
        </p:txBody>
      </p:sp>
      <p:graphicFrame>
        <p:nvGraphicFramePr>
          <p:cNvPr id="18470" name="Group 38"/>
          <p:cNvGraphicFramePr>
            <a:graphicFrameLocks noGrp="1"/>
          </p:cNvGraphicFramePr>
          <p:nvPr/>
        </p:nvGraphicFramePr>
        <p:xfrm>
          <a:off x="4114800" y="3978275"/>
          <a:ext cx="2841625" cy="2880360"/>
        </p:xfrm>
        <a:graphic>
          <a:graphicData uri="http://schemas.openxmlformats.org/drawingml/2006/table">
            <a:tbl>
              <a:tblPr/>
              <a:tblGrid>
                <a:gridCol w="1677988"/>
                <a:gridCol w="11636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Cern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31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Genomics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36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Kon. Bibliotheek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45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TNO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192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Stichting AAP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Monumentenzorg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70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Film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20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Archeologie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2262" name="Picture 28" descr="bild_ge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724400"/>
            <a:ext cx="2667000" cy="2000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sp>
        <p:nvSpPr>
          <p:cNvPr id="52263" name="TextBox 7"/>
          <p:cNvSpPr txBox="1">
            <a:spLocks noChangeArrowheads="1"/>
          </p:cNvSpPr>
          <p:nvPr/>
        </p:nvSpPr>
        <p:spPr bwMode="auto">
          <a:xfrm>
            <a:off x="7021513" y="6519863"/>
            <a:ext cx="204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>
                <a:latin typeface="Times New Roman" charset="0"/>
                <a:ea typeface="Times New Roman" charset="0"/>
                <a:cs typeface="Times New Roman" charset="0"/>
              </a:rPr>
              <a:t>(Topsport: 28 miljoen)</a:t>
            </a:r>
          </a:p>
        </p:txBody>
      </p:sp>
    </p:spTree>
    <p:extLst>
      <p:ext uri="{BB962C8B-B14F-4D97-AF65-F5344CB8AC3E}">
        <p14:creationId xmlns:p14="http://schemas.microsoft.com/office/powerpoint/2010/main" val="36278474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eterVanStraaten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041399"/>
            <a:ext cx="66929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690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643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5750" l="3516" r="95410"/>
                    </a14:imgEffect>
                  </a14:imgLayer>
                </a14:imgProps>
              </a:ext>
            </a:extLst>
          </a:blip>
          <a:srcRect b="24221"/>
          <a:stretch/>
        </p:blipFill>
        <p:spPr>
          <a:xfrm>
            <a:off x="1485598" y="5208373"/>
            <a:ext cx="2314801" cy="15187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20799574">
            <a:off x="435650" y="4341278"/>
            <a:ext cx="3967026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relativiteitstheorie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navigatie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met GPS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afwijkingen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tot 10km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zonder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RT)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27053" t="1412" r="27133" b="1157"/>
          <a:stretch/>
        </p:blipFill>
        <p:spPr>
          <a:xfrm>
            <a:off x="6372401" y="1786502"/>
            <a:ext cx="1631017" cy="3691834"/>
          </a:xfrm>
          <a:prstGeom prst="round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0799574">
            <a:off x="4681606" y="1603411"/>
            <a:ext cx="4623703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kwantummechanika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alle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moderne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electronica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alles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met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een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transistor of chip)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860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4048" y="5849273"/>
            <a:ext cx="4244486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 &amp; IJktheorie’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76164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4048" y="5849273"/>
            <a:ext cx="4244486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 &amp; IJktheorie’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 rot="20799574">
            <a:off x="4649399" y="3923916"/>
            <a:ext cx="4304105" cy="1938338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square" lIns="155893" tIns="121596" rIns="155893" bIns="121596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Bestaan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Kracht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= </a:t>
            </a: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uitwisseling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boodschapperdeeltjes</a:t>
            </a:r>
            <a:endParaRPr lang="en-US" sz="2200" dirty="0" smtClean="0">
              <a:solidFill>
                <a:srgbClr val="FF0000"/>
              </a:solidFill>
              <a:latin typeface="Helvetica Neue Medium"/>
              <a:cs typeface="Helvetica Neue Medium"/>
            </a:endParaRP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Conversie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energie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in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en v.v.</a:t>
            </a:r>
            <a:endParaRPr lang="en-US" sz="22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03657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65701" cy="4572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Het Standaard Model van elementaire deeltjes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955073" y="2304550"/>
            <a:ext cx="2976174" cy="30412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906696" y="2199796"/>
            <a:ext cx="3115431" cy="3488147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33052" y="1010480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kleine afstanden</a:t>
            </a:r>
            <a:b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(Kwantummechanica)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1218" y="1052729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hoge energie (Speciale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89756" y="2862129"/>
            <a:ext cx="28292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Beschrijft alle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natuurkrachten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</a:rPr>
              <a:t>behalve zwaartekracht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1418" y="2758596"/>
            <a:ext cx="21219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Beschrijft alle 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bekende materie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behalve donkere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053" y="4687076"/>
            <a:ext cx="2576890" cy="100330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Onduidelijk theorie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ook voor Big Bang 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natuurkunde geldig is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6390" y="5003075"/>
            <a:ext cx="3404037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17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onvoorspelde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parameters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(dus niet heel erg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predictief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?)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5267" y="5996633"/>
            <a:ext cx="517089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Beschrijft maar verklaart niet tal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van opvallende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strukturen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in de natuurwetten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73074" y="1334504"/>
            <a:ext cx="1978273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(en tegelijkertijd)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364520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55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993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901" y="598176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77837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</a:t>
            </a:r>
            <a:r>
              <a:rPr lang="en-US" dirty="0" err="1">
                <a:solidFill>
                  <a:schemeClr val="bg1"/>
                </a:solidFill>
              </a:rPr>
              <a:t>Standaard</a:t>
            </a:r>
            <a:r>
              <a:rPr lang="en-US" dirty="0">
                <a:solidFill>
                  <a:schemeClr val="bg1"/>
                </a:solidFill>
              </a:rPr>
              <a:t> Model – </a:t>
            </a:r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zit </a:t>
            </a:r>
            <a:r>
              <a:rPr lang="en-US" dirty="0" err="1">
                <a:solidFill>
                  <a:schemeClr val="bg1"/>
                </a:solidFill>
              </a:rPr>
              <a:t>erin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308681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94993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95718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846212" y="4318687"/>
            <a:ext cx="2152994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</a:t>
            </a:r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</a:t>
            </a:r>
          </a:p>
          <a:p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natuurkrachten</a:t>
            </a:r>
            <a:endParaRPr lang="en-US" sz="2200" i="1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62421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68743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4089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gB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" y="453529"/>
            <a:ext cx="9144617" cy="6401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Inhoud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37" y="1033264"/>
            <a:ext cx="6950644" cy="4538659"/>
          </a:xfrm>
          <a:solidFill>
            <a:schemeClr val="tx1">
              <a:alpha val="60000"/>
            </a:schemeClr>
          </a:solidFill>
          <a:ln w="25400">
            <a:solidFill>
              <a:srgbClr val="0000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200" u="sng" dirty="0" err="1" smtClean="0">
                <a:solidFill>
                  <a:schemeClr val="bg1"/>
                </a:solidFill>
              </a:rPr>
              <a:t>Deel</a:t>
            </a:r>
            <a:r>
              <a:rPr lang="en-US" sz="2200" u="sng" dirty="0" smtClean="0">
                <a:solidFill>
                  <a:schemeClr val="bg1"/>
                </a:solidFill>
              </a:rPr>
              <a:t> I: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Bouwstenen</a:t>
            </a:r>
            <a:r>
              <a:rPr lang="en-US" sz="2200" dirty="0" smtClean="0">
                <a:solidFill>
                  <a:schemeClr val="bg1"/>
                </a:solidFill>
              </a:rPr>
              <a:t> van </a:t>
            </a:r>
            <a:r>
              <a:rPr lang="en-US" sz="2200" dirty="0" err="1" smtClean="0">
                <a:solidFill>
                  <a:schemeClr val="bg1"/>
                </a:solidFill>
              </a:rPr>
              <a:t>materie</a:t>
            </a:r>
            <a:r>
              <a:rPr lang="en-US" sz="2200" dirty="0" smtClean="0">
                <a:solidFill>
                  <a:schemeClr val="bg1"/>
                </a:solidFill>
              </a:rPr>
              <a:t> en het </a:t>
            </a:r>
            <a:r>
              <a:rPr lang="en-US" sz="2200" dirty="0" err="1" smtClean="0">
                <a:solidFill>
                  <a:schemeClr val="bg1"/>
                </a:solidFill>
              </a:rPr>
              <a:t>Standaardmodel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LHC Run-I: De Higgs </a:t>
            </a:r>
            <a:r>
              <a:rPr lang="en-US" sz="2200" dirty="0" err="1" smtClean="0">
                <a:solidFill>
                  <a:schemeClr val="bg1"/>
                </a:solidFill>
              </a:rPr>
              <a:t>ontdekking</a:t>
            </a:r>
            <a:endParaRPr lang="en-US" sz="2200" dirty="0" smtClean="0">
              <a:solidFill>
                <a:schemeClr val="bg1"/>
              </a:solidFill>
            </a:endParaRPr>
          </a:p>
          <a:p>
            <a:endParaRPr lang="en-US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u="sng" dirty="0" err="1" smtClean="0">
                <a:solidFill>
                  <a:schemeClr val="bg1"/>
                </a:solidFill>
              </a:rPr>
              <a:t>Deel</a:t>
            </a:r>
            <a:r>
              <a:rPr lang="en-US" sz="2200" u="sng" dirty="0" smtClean="0">
                <a:solidFill>
                  <a:schemeClr val="bg1"/>
                </a:solidFill>
              </a:rPr>
              <a:t> II: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Open </a:t>
            </a:r>
            <a:r>
              <a:rPr lang="en-US" sz="2200" dirty="0" err="1" smtClean="0">
                <a:solidFill>
                  <a:schemeClr val="bg1"/>
                </a:solidFill>
              </a:rPr>
              <a:t>vragen</a:t>
            </a:r>
            <a:r>
              <a:rPr lang="en-US" sz="2200" dirty="0" smtClean="0">
                <a:solidFill>
                  <a:schemeClr val="bg1"/>
                </a:solidFill>
              </a:rPr>
              <a:t>/mysteries van het </a:t>
            </a:r>
            <a:r>
              <a:rPr lang="en-US" sz="2200" dirty="0" err="1" smtClean="0">
                <a:solidFill>
                  <a:schemeClr val="bg1"/>
                </a:solidFill>
              </a:rPr>
              <a:t>Standaardmodel</a:t>
            </a:r>
            <a:endParaRPr lang="en-US" sz="2200" dirty="0" smtClean="0">
              <a:solidFill>
                <a:schemeClr val="bg1"/>
              </a:solidFill>
            </a:endParaRPr>
          </a:p>
          <a:p>
            <a:pPr lvl="1"/>
            <a:r>
              <a:rPr lang="en-US" sz="1800" dirty="0" smtClean="0">
                <a:solidFill>
                  <a:srgbClr val="66FFFF"/>
                </a:solidFill>
              </a:rPr>
              <a:t>Hoe is </a:t>
            </a:r>
            <a:r>
              <a:rPr lang="en-US" sz="1800" dirty="0" err="1" smtClean="0">
                <a:solidFill>
                  <a:srgbClr val="66FFFF"/>
                </a:solidFill>
              </a:rPr>
              <a:t>antimaterie</a:t>
            </a:r>
            <a:r>
              <a:rPr lang="en-US" sz="1800" dirty="0" smtClean="0">
                <a:solidFill>
                  <a:srgbClr val="66FFFF"/>
                </a:solidFill>
              </a:rPr>
              <a:t> </a:t>
            </a:r>
            <a:r>
              <a:rPr lang="en-US" sz="1800" dirty="0" err="1" smtClean="0">
                <a:solidFill>
                  <a:srgbClr val="66FFFF"/>
                </a:solidFill>
              </a:rPr>
              <a:t>verdwenen</a:t>
            </a:r>
            <a:r>
              <a:rPr lang="en-US" sz="18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1800" dirty="0" smtClean="0">
                <a:solidFill>
                  <a:srgbClr val="66FFFF"/>
                </a:solidFill>
              </a:rPr>
              <a:t>Is het </a:t>
            </a:r>
            <a:r>
              <a:rPr lang="en-US" sz="1800" dirty="0" err="1" smtClean="0">
                <a:solidFill>
                  <a:srgbClr val="66FFFF"/>
                </a:solidFill>
              </a:rPr>
              <a:t>universum</a:t>
            </a:r>
            <a:r>
              <a:rPr lang="en-US" sz="1800" dirty="0" smtClean="0">
                <a:solidFill>
                  <a:srgbClr val="66FFFF"/>
                </a:solidFill>
              </a:rPr>
              <a:t>-vacuum </a:t>
            </a:r>
            <a:r>
              <a:rPr lang="en-US" sz="1800" dirty="0" err="1" smtClean="0">
                <a:solidFill>
                  <a:srgbClr val="66FFFF"/>
                </a:solidFill>
              </a:rPr>
              <a:t>stabiel</a:t>
            </a:r>
            <a:endParaRPr lang="en-US" sz="1800" dirty="0" smtClean="0">
              <a:solidFill>
                <a:srgbClr val="66FFFF"/>
              </a:solidFill>
            </a:endParaRPr>
          </a:p>
          <a:p>
            <a:pPr lvl="1"/>
            <a:r>
              <a:rPr lang="en-US" sz="1800" dirty="0" err="1" smtClean="0">
                <a:solidFill>
                  <a:srgbClr val="66FFFF"/>
                </a:solidFill>
              </a:rPr>
              <a:t>Waarom</a:t>
            </a:r>
            <a:r>
              <a:rPr lang="en-US" sz="1800" dirty="0" smtClean="0">
                <a:solidFill>
                  <a:srgbClr val="66FFFF"/>
                </a:solidFill>
              </a:rPr>
              <a:t> is de Higgs </a:t>
            </a:r>
            <a:r>
              <a:rPr lang="en-US" sz="1800" dirty="0" err="1" smtClean="0">
                <a:solidFill>
                  <a:srgbClr val="66FFFF"/>
                </a:solidFill>
              </a:rPr>
              <a:t>massa</a:t>
            </a:r>
            <a:r>
              <a:rPr lang="en-US" sz="1800" dirty="0" smtClean="0">
                <a:solidFill>
                  <a:srgbClr val="66FFFF"/>
                </a:solidFill>
              </a:rPr>
              <a:t> </a:t>
            </a:r>
            <a:r>
              <a:rPr lang="en-US" sz="1800" dirty="0" err="1" smtClean="0">
                <a:solidFill>
                  <a:srgbClr val="66FFFF"/>
                </a:solidFill>
              </a:rPr>
              <a:t>relatief</a:t>
            </a:r>
            <a:r>
              <a:rPr lang="en-US" sz="1800" dirty="0" smtClean="0">
                <a:solidFill>
                  <a:srgbClr val="66FFFF"/>
                </a:solidFill>
              </a:rPr>
              <a:t> </a:t>
            </a:r>
            <a:r>
              <a:rPr lang="en-US" sz="1800" dirty="0" err="1" smtClean="0">
                <a:solidFill>
                  <a:srgbClr val="66FFFF"/>
                </a:solidFill>
              </a:rPr>
              <a:t>laag</a:t>
            </a:r>
            <a:r>
              <a:rPr lang="en-US" sz="18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1800" dirty="0" err="1" smtClean="0">
                <a:solidFill>
                  <a:srgbClr val="66FFFF"/>
                </a:solidFill>
              </a:rPr>
              <a:t>Wat</a:t>
            </a:r>
            <a:r>
              <a:rPr lang="en-US" sz="1800" dirty="0" smtClean="0">
                <a:solidFill>
                  <a:srgbClr val="66FFFF"/>
                </a:solidFill>
              </a:rPr>
              <a:t> is </a:t>
            </a:r>
            <a:r>
              <a:rPr lang="en-US" sz="1800" dirty="0" err="1" smtClean="0">
                <a:solidFill>
                  <a:srgbClr val="66FFFF"/>
                </a:solidFill>
              </a:rPr>
              <a:t>donkere</a:t>
            </a:r>
            <a:r>
              <a:rPr lang="en-US" sz="1800" dirty="0" smtClean="0">
                <a:solidFill>
                  <a:srgbClr val="66FFFF"/>
                </a:solidFill>
              </a:rPr>
              <a:t> </a:t>
            </a:r>
            <a:r>
              <a:rPr lang="en-US" sz="1800" dirty="0" err="1" smtClean="0">
                <a:solidFill>
                  <a:srgbClr val="66FFFF"/>
                </a:solidFill>
              </a:rPr>
              <a:t>materie</a:t>
            </a:r>
            <a:r>
              <a:rPr lang="en-US" sz="1800" dirty="0" smtClean="0">
                <a:solidFill>
                  <a:srgbClr val="66FFFF"/>
                </a:solidFill>
              </a:rPr>
              <a:t>?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LHC Run-II: </a:t>
            </a:r>
            <a:r>
              <a:rPr lang="en-US" sz="2200" dirty="0" err="1" smtClean="0">
                <a:solidFill>
                  <a:schemeClr val="bg1"/>
                </a:solidFill>
              </a:rPr>
              <a:t>Speuren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naar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deeltjes</a:t>
            </a:r>
            <a:r>
              <a:rPr lang="en-US" sz="2200" dirty="0" smtClean="0">
                <a:solidFill>
                  <a:schemeClr val="bg1"/>
                </a:solidFill>
              </a:rPr>
              <a:t> en </a:t>
            </a:r>
            <a:r>
              <a:rPr lang="en-US" sz="2200" dirty="0" err="1" smtClean="0">
                <a:solidFill>
                  <a:schemeClr val="bg1"/>
                </a:solidFill>
              </a:rPr>
              <a:t>krachten</a:t>
            </a:r>
            <a:endParaRPr lang="en-US" sz="2200" dirty="0" smtClean="0">
              <a:solidFill>
                <a:schemeClr val="bg1"/>
              </a:solidFill>
            </a:endParaRPr>
          </a:p>
          <a:p>
            <a:pPr lvl="1"/>
            <a:r>
              <a:rPr lang="en-US" sz="1800" dirty="0" smtClean="0">
                <a:solidFill>
                  <a:srgbClr val="66FFFF"/>
                </a:solidFill>
              </a:rPr>
              <a:t>“</a:t>
            </a:r>
            <a:r>
              <a:rPr lang="en-US" sz="1800" dirty="0" err="1" smtClean="0">
                <a:solidFill>
                  <a:srgbClr val="66FFFF"/>
                </a:solidFill>
              </a:rPr>
              <a:t>Gewoon</a:t>
            </a:r>
            <a:r>
              <a:rPr lang="en-US" sz="1800" dirty="0" smtClean="0">
                <a:solidFill>
                  <a:srgbClr val="66FFFF"/>
                </a:solidFill>
              </a:rPr>
              <a:t>” </a:t>
            </a:r>
            <a:r>
              <a:rPr lang="en-US" sz="1800" dirty="0" err="1" smtClean="0">
                <a:solidFill>
                  <a:srgbClr val="66FFFF"/>
                </a:solidFill>
              </a:rPr>
              <a:t>Speuren</a:t>
            </a:r>
            <a:r>
              <a:rPr lang="en-US" sz="1800" dirty="0">
                <a:solidFill>
                  <a:srgbClr val="66FFFF"/>
                </a:solidFill>
              </a:rPr>
              <a:t>:</a:t>
            </a:r>
            <a:r>
              <a:rPr lang="en-US" sz="1800" dirty="0" smtClean="0">
                <a:solidFill>
                  <a:srgbClr val="66FFFF"/>
                </a:solidFill>
              </a:rPr>
              <a:t> de di-photon saga</a:t>
            </a:r>
          </a:p>
          <a:p>
            <a:pPr lvl="1"/>
            <a:r>
              <a:rPr lang="en-US" sz="1800" dirty="0" smtClean="0">
                <a:solidFill>
                  <a:srgbClr val="66FFFF"/>
                </a:solidFill>
              </a:rPr>
              <a:t>“Quantum” </a:t>
            </a:r>
            <a:r>
              <a:rPr lang="en-US" sz="1800" dirty="0" err="1" smtClean="0">
                <a:solidFill>
                  <a:srgbClr val="66FFFF"/>
                </a:solidFill>
              </a:rPr>
              <a:t>Speuren</a:t>
            </a:r>
            <a:r>
              <a:rPr lang="en-US" sz="1800" dirty="0" smtClean="0">
                <a:solidFill>
                  <a:srgbClr val="66FFFF"/>
                </a:solidFill>
              </a:rPr>
              <a:t>: de Heisenberg </a:t>
            </a:r>
            <a:r>
              <a:rPr lang="en-US" sz="1800" dirty="0" err="1" smtClean="0">
                <a:solidFill>
                  <a:srgbClr val="66FFFF"/>
                </a:solidFill>
              </a:rPr>
              <a:t>onzekerheid</a:t>
            </a:r>
            <a:endParaRPr lang="en-US" sz="1800" dirty="0">
              <a:solidFill>
                <a:srgbClr val="66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611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</a:t>
            </a:r>
            <a:r>
              <a:rPr lang="en-US" dirty="0" err="1">
                <a:solidFill>
                  <a:schemeClr val="bg1"/>
                </a:solidFill>
              </a:rPr>
              <a:t>Standaard</a:t>
            </a:r>
            <a:r>
              <a:rPr lang="en-US" dirty="0">
                <a:solidFill>
                  <a:schemeClr val="bg1"/>
                </a:solidFill>
              </a:rPr>
              <a:t> Model – </a:t>
            </a:r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zit </a:t>
            </a:r>
            <a:r>
              <a:rPr lang="en-US" dirty="0" err="1">
                <a:solidFill>
                  <a:schemeClr val="bg1"/>
                </a:solidFill>
              </a:rPr>
              <a:t>erin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49743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219712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218521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5023015" y="5413685"/>
            <a:ext cx="1952816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err="1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Bouwstenen</a:t>
            </a:r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/>
            </a:r>
            <a:b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van </a:t>
            </a:r>
            <a:r>
              <a:rPr lang="en-US" sz="2400" i="1" dirty="0" err="1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materie</a:t>
            </a:r>
            <a:endParaRPr lang="en-US" sz="2400" i="1" dirty="0">
              <a:solidFill>
                <a:srgbClr val="10C7FF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527681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1343772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</a:t>
            </a:r>
            <a:r>
              <a:rPr lang="en-US" dirty="0" err="1" smtClean="0">
                <a:solidFill>
                  <a:schemeClr val="bg1"/>
                </a:solidFill>
              </a:rPr>
              <a:t>Standaard</a:t>
            </a:r>
            <a:r>
              <a:rPr lang="en-US" dirty="0" smtClean="0">
                <a:solidFill>
                  <a:schemeClr val="bg1"/>
                </a:solidFill>
              </a:rPr>
              <a:t> Model – </a:t>
            </a:r>
            <a:r>
              <a:rPr lang="en-US" dirty="0" err="1" smtClean="0">
                <a:solidFill>
                  <a:schemeClr val="bg1"/>
                </a:solidFill>
              </a:rPr>
              <a:t>wat</a:t>
            </a:r>
            <a:r>
              <a:rPr lang="en-US" dirty="0" smtClean="0">
                <a:solidFill>
                  <a:schemeClr val="bg1"/>
                </a:solidFill>
              </a:rPr>
              <a:t> zit </a:t>
            </a:r>
            <a:r>
              <a:rPr lang="en-US" dirty="0" err="1" smtClean="0">
                <a:solidFill>
                  <a:schemeClr val="bg1"/>
                </a:solidFill>
              </a:rPr>
              <a:t>erin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432542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4387124"/>
            <a:ext cx="2707299" cy="1095630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Het ‘Higgs’ veld</a:t>
            </a:r>
            <a:b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dat</a:t>
            </a:r>
            <a:r>
              <a:rPr lang="en-US" sz="2200" i="1" dirty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lege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vult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336056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80540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971198" y="5824310"/>
            <a:ext cx="7518093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Let op: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 </a:t>
            </a:r>
            <a:r>
              <a:rPr lang="en-US" sz="2100" i="1" u="sng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voorspelt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: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lege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is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niet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leeg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14088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</a:t>
            </a:r>
            <a:r>
              <a:rPr lang="en-US" dirty="0" err="1" smtClean="0">
                <a:solidFill>
                  <a:schemeClr val="bg1"/>
                </a:solidFill>
              </a:rPr>
              <a:t>Standaard</a:t>
            </a:r>
            <a:r>
              <a:rPr lang="en-US" dirty="0" smtClean="0">
                <a:solidFill>
                  <a:schemeClr val="bg1"/>
                </a:solidFill>
              </a:rPr>
              <a:t> Model – </a:t>
            </a:r>
            <a:r>
              <a:rPr lang="en-US" dirty="0" err="1" smtClean="0">
                <a:solidFill>
                  <a:schemeClr val="bg1"/>
                </a:solidFill>
              </a:rPr>
              <a:t>wat</a:t>
            </a:r>
            <a:r>
              <a:rPr lang="en-US" dirty="0" smtClean="0">
                <a:solidFill>
                  <a:schemeClr val="bg1"/>
                </a:solidFill>
              </a:rPr>
              <a:t> zit </a:t>
            </a:r>
            <a:r>
              <a:rPr lang="en-US" dirty="0" err="1" smtClean="0">
                <a:solidFill>
                  <a:schemeClr val="bg1"/>
                </a:solidFill>
              </a:rPr>
              <a:t>erin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26" y="5618997"/>
            <a:ext cx="9118834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Interactie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van Higgs met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andere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(“de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oorsprong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massa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”)</a:t>
            </a:r>
            <a:endParaRPr lang="en-US" sz="22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94901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2" name="Freeform 21"/>
          <p:cNvSpPr/>
          <p:nvPr/>
        </p:nvSpPr>
        <p:spPr>
          <a:xfrm>
            <a:off x="3121264" y="4164083"/>
            <a:ext cx="4252391" cy="1450155"/>
          </a:xfrm>
          <a:custGeom>
            <a:avLst/>
            <a:gdLst>
              <a:gd name="connsiteX0" fmla="*/ 0 w 5039379"/>
              <a:gd name="connsiteY0" fmla="*/ 147970 h 1614640"/>
              <a:gd name="connsiteX1" fmla="*/ 2786515 w 5039379"/>
              <a:gd name="connsiteY1" fmla="*/ 1590679 h 1614640"/>
              <a:gd name="connsiteX2" fmla="*/ 5018193 w 5039379"/>
              <a:gd name="connsiteY2" fmla="*/ 974137 h 1614640"/>
              <a:gd name="connsiteX3" fmla="*/ 3970167 w 5039379"/>
              <a:gd name="connsiteY3" fmla="*/ 0 h 16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9379" h="1614640">
                <a:moveTo>
                  <a:pt x="0" y="147970"/>
                </a:moveTo>
                <a:cubicBezTo>
                  <a:pt x="975075" y="800477"/>
                  <a:pt x="1950150" y="1452985"/>
                  <a:pt x="2786515" y="1590679"/>
                </a:cubicBezTo>
                <a:cubicBezTo>
                  <a:pt x="3622880" y="1728373"/>
                  <a:pt x="4820918" y="1239250"/>
                  <a:pt x="5018193" y="974137"/>
                </a:cubicBezTo>
                <a:cubicBezTo>
                  <a:pt x="5215468" y="709024"/>
                  <a:pt x="3970167" y="0"/>
                  <a:pt x="3970167" y="0"/>
                </a:cubicBezTo>
              </a:path>
            </a:pathLst>
          </a:custGeom>
          <a:noFill/>
          <a:ln w="38100" cmpd="sng">
            <a:solidFill>
              <a:srgbClr val="FFB006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1702354" y="6166497"/>
            <a:ext cx="7473918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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Theorie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geformuleerd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50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jaar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voordat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Higgs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gezien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is!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</a:t>
            </a:r>
            <a:endParaRPr lang="en-US" sz="21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51636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1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8441" y="5276811"/>
            <a:ext cx="268734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Maar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begrijpen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we de </a:t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natuurkunde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hier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ook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?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29400" y="5482122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764900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928999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642999" y="5618997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969143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69"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4046" y="5081978"/>
            <a:ext cx="34676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b="1" i="1" dirty="0">
                <a:solidFill>
                  <a:srgbClr val="FF0000"/>
                </a:solidFill>
                <a:latin typeface="Helvetica Neue"/>
                <a:cs typeface="Helvetica Neue"/>
              </a:rPr>
              <a:t>De Large Hadron Collider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00" y="322368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378658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LHC Run-1: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FF"/>
                </a:solidFill>
              </a:rPr>
              <a:t>De Higgs </a:t>
            </a:r>
            <a:r>
              <a:rPr lang="en-US" sz="4000" dirty="0" err="1" smtClean="0">
                <a:solidFill>
                  <a:srgbClr val="FFFFFF"/>
                </a:solidFill>
              </a:rPr>
              <a:t>Ontdekking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910" y="-121899"/>
            <a:ext cx="4623666" cy="34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95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CERN: </a:t>
            </a:r>
            <a:r>
              <a:rPr lang="en-US" sz="2400" b="1" i="1" dirty="0" smtClean="0">
                <a:solidFill>
                  <a:schemeClr val="bg1"/>
                </a:solidFill>
              </a:rPr>
              <a:t>het </a:t>
            </a:r>
            <a:r>
              <a:rPr lang="en-US" sz="2400" b="1" i="1" dirty="0" err="1" smtClean="0">
                <a:solidFill>
                  <a:schemeClr val="bg1"/>
                </a:solidFill>
              </a:rPr>
              <a:t>laboratorium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3262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8202" y="-16"/>
            <a:ext cx="146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CERN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77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background.bubbletracks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>
              <a:alpha val="79999"/>
            </a:srgbClr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buFontTx/>
              <a:buNone/>
            </a:pPr>
            <a:endParaRPr lang="en-US"/>
          </a:p>
        </p:txBody>
      </p:sp>
      <p:sp>
        <p:nvSpPr>
          <p:cNvPr id="20484" name="Title 18"/>
          <p:cNvSpPr>
            <a:spLocks noGrp="1"/>
          </p:cNvSpPr>
          <p:nvPr>
            <p:ph type="title"/>
          </p:nvPr>
        </p:nvSpPr>
        <p:spPr bwMode="auto">
          <a:solidFill>
            <a:schemeClr val="tx1"/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De Large Hadron Collider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2590800"/>
            <a:ext cx="40179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228600" y="5562600"/>
            <a:ext cx="1905000" cy="4619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1" i="1">
                <a:solidFill>
                  <a:schemeClr val="bg1"/>
                </a:solidFill>
                <a:latin typeface="Arial" charset="0"/>
                <a:cs typeface="Arial" charset="0"/>
              </a:rPr>
              <a:t>Geneve</a:t>
            </a:r>
            <a:endParaRPr 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6934200" y="5562600"/>
            <a:ext cx="1905000" cy="4619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1" i="1">
                <a:solidFill>
                  <a:schemeClr val="bg1"/>
                </a:solidFill>
                <a:latin typeface="Arial" charset="0"/>
                <a:cs typeface="Arial" charset="0"/>
              </a:rPr>
              <a:t>Amsterdam</a:t>
            </a:r>
            <a:endParaRPr 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1513" name="Oval 23"/>
          <p:cNvSpPr>
            <a:spLocks noChangeArrowheads="1"/>
          </p:cNvSpPr>
          <p:nvPr/>
        </p:nvSpPr>
        <p:spPr bwMode="auto">
          <a:xfrm>
            <a:off x="736600" y="3200400"/>
            <a:ext cx="1676400" cy="1752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TextBox 27"/>
          <p:cNvSpPr txBox="1">
            <a:spLocks noChangeArrowheads="1"/>
          </p:cNvSpPr>
          <p:nvPr/>
        </p:nvSpPr>
        <p:spPr bwMode="auto">
          <a:xfrm>
            <a:off x="152400" y="1905000"/>
            <a:ext cx="19812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LHC: 27 km</a:t>
            </a:r>
          </a:p>
        </p:txBody>
      </p:sp>
      <p:sp>
        <p:nvSpPr>
          <p:cNvPr id="20491" name="TextBox 27"/>
          <p:cNvSpPr txBox="1">
            <a:spLocks noChangeArrowheads="1"/>
          </p:cNvSpPr>
          <p:nvPr/>
        </p:nvSpPr>
        <p:spPr bwMode="auto">
          <a:xfrm>
            <a:off x="6934200" y="1981200"/>
            <a:ext cx="19812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A10: 32 km</a:t>
            </a:r>
          </a:p>
        </p:txBody>
      </p:sp>
    </p:spTree>
    <p:extLst>
      <p:ext uri="{BB962C8B-B14F-4D97-AF65-F5344CB8AC3E}">
        <p14:creationId xmlns:p14="http://schemas.microsoft.com/office/powerpoint/2010/main" val="177076467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55973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rn-lhc-aerial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5865"/>
            <a:ext cx="7772400" cy="457200"/>
          </a:xfrm>
        </p:spPr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Large </a:t>
            </a:r>
            <a:r>
              <a:rPr lang="nl-NL" dirty="0" err="1" smtClean="0">
                <a:solidFill>
                  <a:srgbClr val="FFFFFF"/>
                </a:solidFill>
              </a:rPr>
              <a:t>Hadron</a:t>
            </a:r>
            <a:r>
              <a:rPr lang="nl-NL" dirty="0" smtClean="0">
                <a:solidFill>
                  <a:srgbClr val="FFFFFF"/>
                </a:solidFill>
              </a:rPr>
              <a:t> Collider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0387" y="3005905"/>
            <a:ext cx="5238260" cy="2174084"/>
          </a:xfrm>
          <a:prstGeom prst="rect">
            <a:avLst/>
          </a:prstGeom>
          <a:solidFill>
            <a:srgbClr val="314444">
              <a:alpha val="76000"/>
            </a:srgbClr>
          </a:solidFill>
          <a:effectLst>
            <a:glow rad="393700">
              <a:srgbClr val="314444">
                <a:alpha val="68000"/>
              </a:srgbClr>
            </a:glow>
            <a:softEdge rad="609600"/>
          </a:effectLst>
        </p:spPr>
        <p:txBody>
          <a:bodyPr wrap="square" lIns="0" tIns="162129" rIns="79193" bIns="162129">
            <a:spAutoFit/>
          </a:bodyPr>
          <a:lstStyle/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Eén versneller – vier experimenten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Concept studie gestart in 1984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Eerste botsingen 25 jaar later in 2009</a:t>
            </a:r>
            <a:b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endParaRPr lang="nl-NL" sz="2000" dirty="0" smtClean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Botsingen nu op maximale energie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Maximale intensiteit verwacht in 2025 </a:t>
            </a:r>
            <a:endParaRPr lang="nl-NL" sz="2000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636299" y="2334001"/>
            <a:ext cx="388099" cy="162263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1992" y="2082558"/>
            <a:ext cx="1124393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LHCb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377366" y="2556355"/>
            <a:ext cx="479008" cy="90495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237101" y="3360562"/>
            <a:ext cx="842599" cy="273750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44001" y="2676188"/>
            <a:ext cx="479008" cy="90495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401" y="2287870"/>
            <a:ext cx="1297000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ATLAS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8502" y="3292125"/>
            <a:ext cx="1019142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Alice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035498" y="3634312"/>
            <a:ext cx="514400" cy="205312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491" y="3451307"/>
            <a:ext cx="984716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CMS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00" y="1512752"/>
            <a:ext cx="1093100" cy="5119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001" y="1786501"/>
            <a:ext cx="1093100" cy="5119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901" y="2813063"/>
            <a:ext cx="1093100" cy="5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766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76919" y="0"/>
            <a:ext cx="3575607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 LHC </a:t>
            </a:r>
            <a:r>
              <a:rPr lang="en-US" dirty="0" err="1" smtClean="0">
                <a:solidFill>
                  <a:schemeClr val="bg1"/>
                </a:solidFill>
              </a:rPr>
              <a:t>versneller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Large Hadron Collider (LHC)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974" y="722470"/>
            <a:ext cx="374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Tunnel van 27 km, 100 meter </a:t>
            </a:r>
            <a:r>
              <a:rPr lang="en-US" sz="2000" dirty="0" err="1" smtClean="0">
                <a:solidFill>
                  <a:srgbClr val="FFFF00"/>
                </a:solidFill>
              </a:rPr>
              <a:t>diep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 in de LHC </a:t>
            </a:r>
            <a:r>
              <a:rPr lang="en-US" dirty="0" err="1" smtClean="0">
                <a:solidFill>
                  <a:schemeClr val="bg1"/>
                </a:solidFill>
              </a:rPr>
              <a:t>versneller</a:t>
            </a:r>
            <a:r>
              <a:rPr lang="en-US" dirty="0" smtClean="0">
                <a:solidFill>
                  <a:schemeClr val="bg1"/>
                </a:solidFill>
              </a:rPr>
              <a:t> ring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lais_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09" y="0"/>
            <a:ext cx="954857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80FF"/>
                </a:solidFill>
              </a:rPr>
              <a:t>Het </a:t>
            </a:r>
            <a:r>
              <a:rPr lang="en-US" sz="2000" i="1" dirty="0" err="1" smtClean="0">
                <a:solidFill>
                  <a:srgbClr val="0080FF"/>
                </a:solidFill>
              </a:rPr>
              <a:t>grootste</a:t>
            </a:r>
            <a:r>
              <a:rPr lang="en-US" sz="2000" i="1" dirty="0" smtClean="0">
                <a:solidFill>
                  <a:srgbClr val="0080FF"/>
                </a:solidFill>
              </a:rPr>
              <a:t> </a:t>
            </a:r>
            <a:r>
              <a:rPr lang="en-US" sz="2000" i="1" dirty="0" err="1" smtClean="0">
                <a:solidFill>
                  <a:srgbClr val="0080FF"/>
                </a:solidFill>
              </a:rPr>
              <a:t>fototoestel</a:t>
            </a:r>
            <a:r>
              <a:rPr lang="en-US" sz="2000" i="1" dirty="0" smtClean="0">
                <a:solidFill>
                  <a:srgbClr val="0080FF"/>
                </a:solidFill>
              </a:rPr>
              <a:t> op </a:t>
            </a:r>
            <a:r>
              <a:rPr lang="en-US" sz="2000" i="1" dirty="0" err="1" smtClean="0">
                <a:solidFill>
                  <a:srgbClr val="0080FF"/>
                </a:solidFill>
              </a:rPr>
              <a:t>aarde</a:t>
            </a:r>
            <a:endParaRPr lang="en-US" sz="2000" i="1" dirty="0" smtClean="0">
              <a:solidFill>
                <a:srgbClr val="0080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080FF"/>
                </a:solidFill>
              </a:rPr>
              <a:t> 45m </a:t>
            </a:r>
            <a:r>
              <a:rPr lang="en-US" sz="2000" i="1" dirty="0" err="1" smtClean="0">
                <a:solidFill>
                  <a:srgbClr val="0080FF"/>
                </a:solidFill>
              </a:rPr>
              <a:t>x</a:t>
            </a:r>
            <a:r>
              <a:rPr lang="en-US" sz="2000" i="1" dirty="0" smtClean="0">
                <a:solidFill>
                  <a:srgbClr val="0080FF"/>
                </a:solidFill>
              </a:rPr>
              <a:t> 25 </a:t>
            </a:r>
            <a:r>
              <a:rPr lang="en-US" sz="2000" i="1" dirty="0" err="1" smtClean="0">
                <a:solidFill>
                  <a:srgbClr val="0080FF"/>
                </a:solidFill>
              </a:rPr>
              <a:t>m</a:t>
            </a:r>
            <a:endParaRPr lang="en-US" sz="2000" i="1" dirty="0" smtClean="0">
              <a:solidFill>
                <a:srgbClr val="0080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080FF"/>
                </a:solidFill>
              </a:rPr>
              <a:t> 2500 </a:t>
            </a:r>
            <a:r>
              <a:rPr lang="en-US" sz="2000" i="1" dirty="0" err="1" smtClean="0">
                <a:solidFill>
                  <a:srgbClr val="0080FF"/>
                </a:solidFill>
              </a:rPr>
              <a:t>fysici</a:t>
            </a:r>
            <a:endParaRPr lang="en-US" sz="2000" i="1" dirty="0">
              <a:solidFill>
                <a:srgbClr val="0080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744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629431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6850" y="6331318"/>
            <a:ext cx="7356929" cy="461962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599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01497" y="0"/>
            <a:ext cx="6029214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 in </a:t>
            </a:r>
            <a:r>
              <a:rPr lang="en-US" dirty="0" err="1" smtClean="0">
                <a:solidFill>
                  <a:schemeClr val="bg1"/>
                </a:solidFill>
              </a:rPr>
              <a:t>aanbouw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035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3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55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28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25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Wensdroom</a:t>
            </a:r>
            <a:r>
              <a:rPr lang="en-US" dirty="0" smtClean="0">
                <a:solidFill>
                  <a:schemeClr val="bg1"/>
                </a:solidFill>
              </a:rPr>
              <a:t> van </a:t>
            </a:r>
            <a:r>
              <a:rPr lang="en-US" dirty="0" err="1" smtClean="0">
                <a:solidFill>
                  <a:schemeClr val="bg1"/>
                </a:solidFill>
              </a:rPr>
              <a:t>fysici</a:t>
            </a:r>
            <a:r>
              <a:rPr lang="en-US" dirty="0" smtClean="0">
                <a:solidFill>
                  <a:schemeClr val="bg1"/>
                </a:solidFill>
              </a:rPr>
              <a:t> in 2009</a:t>
            </a:r>
            <a:r>
              <a:rPr lang="is-I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944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November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0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De LHC versneller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Picture 11" descr="T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99" y="3702751"/>
            <a:ext cx="3523106" cy="26396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4" name="Rectangle 3"/>
          <p:cNvSpPr/>
          <p:nvPr/>
        </p:nvSpPr>
        <p:spPr>
          <a:xfrm>
            <a:off x="322839" y="3702749"/>
            <a:ext cx="3413260" cy="664743"/>
          </a:xfrm>
          <a:prstGeom prst="rect">
            <a:avLst/>
          </a:prstGeom>
        </p:spPr>
        <p:txBody>
          <a:bodyPr wrap="square" lIns="79193" tIns="39597" rIns="79193" bIns="39597">
            <a:spAutoFit/>
          </a:bodyPr>
          <a:lstStyle/>
          <a:p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Totale bundel energie gelijk aan een TGV op volle snelheid.</a:t>
            </a:r>
            <a:endParaRPr lang="nl-NL" sz="19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198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Botsingen</a:t>
            </a:r>
            <a:r>
              <a:rPr lang="en-US" dirty="0">
                <a:solidFill>
                  <a:schemeClr val="bg1"/>
                </a:solidFill>
              </a:rPr>
              <a:t> van </a:t>
            </a:r>
            <a:r>
              <a:rPr lang="en-US" dirty="0" err="1">
                <a:solidFill>
                  <a:schemeClr val="bg1"/>
                </a:solidFill>
              </a:rPr>
              <a:t>Deeltjes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  <p:extLst>
      <p:ext uri="{BB962C8B-B14F-4D97-AF65-F5344CB8AC3E}">
        <p14:creationId xmlns:p14="http://schemas.microsoft.com/office/powerpoint/2010/main" val="3863091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779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00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ZZ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12624873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18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igg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759" y="742590"/>
            <a:ext cx="6223741" cy="60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294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Ontdekking</a:t>
            </a:r>
            <a:r>
              <a:rPr lang="en-US" dirty="0" smtClean="0">
                <a:solidFill>
                  <a:srgbClr val="FFFFFF"/>
                </a:solidFill>
              </a:rPr>
              <a:t> van Higgs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Juli</a:t>
            </a:r>
            <a:r>
              <a:rPr lang="en-US" dirty="0" smtClean="0">
                <a:solidFill>
                  <a:srgbClr val="FFFFFF"/>
                </a:solidFill>
              </a:rPr>
              <a:t> 2012 / </a:t>
            </a:r>
            <a:r>
              <a:rPr lang="en-US" dirty="0" err="1" smtClean="0">
                <a:solidFill>
                  <a:srgbClr val="FFFFFF"/>
                </a:solidFill>
              </a:rPr>
              <a:t>Nobelprijs</a:t>
            </a:r>
            <a:r>
              <a:rPr lang="en-US" dirty="0" smtClean="0">
                <a:solidFill>
                  <a:srgbClr val="FFFFFF"/>
                </a:solidFill>
              </a:rPr>
              <a:t> 2013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7" name="Picture 6" descr="CERNjuiche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399" y="965253"/>
            <a:ext cx="4717827" cy="28483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5" name="Picture 4" descr="HiggsTraa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98" y="2402438"/>
            <a:ext cx="2636301" cy="2227819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" name="Picture 8" descr="EnglertHiggsHan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821" y="4304998"/>
            <a:ext cx="3716181" cy="237318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5"/>
          <a:stretch/>
        </p:blipFill>
        <p:spPr>
          <a:xfrm>
            <a:off x="1003988" y="3894300"/>
            <a:ext cx="3176793" cy="2505921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5" t="3078" r="3527" b="1494"/>
          <a:stretch/>
        </p:blipFill>
        <p:spPr>
          <a:xfrm>
            <a:off x="3607499" y="4660873"/>
            <a:ext cx="1976103" cy="2121560"/>
          </a:xfrm>
          <a:prstGeom prst="ellipse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0901" y="1239002"/>
            <a:ext cx="3045863" cy="243967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7225850" y="1995418"/>
            <a:ext cx="900200" cy="88968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393700">
              <a:srgbClr val="FFEC02">
                <a:alpha val="75000"/>
              </a:srgbClr>
            </a:glow>
            <a:softEdge rad="127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108322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446" y="0"/>
            <a:ext cx="4302297" cy="762000"/>
          </a:xfrm>
          <a:solidFill>
            <a:srgbClr val="8391D6">
              <a:alpha val="6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Higgs </a:t>
            </a:r>
            <a:r>
              <a:rPr lang="en-US" dirty="0" err="1" smtClean="0">
                <a:solidFill>
                  <a:srgbClr val="FFFFFF"/>
                </a:solidFill>
              </a:rPr>
              <a:t>Veld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3" y="710520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is “golf” van het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2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Het Vacuum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371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i.ytimg.com/vi/0ILLQUilpz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6200" y="1981200"/>
            <a:ext cx="2590800" cy="4106863"/>
            <a:chOff x="76200" y="1981200"/>
            <a:chExt cx="2590800" cy="4107597"/>
          </a:xfrm>
        </p:grpSpPr>
        <p:grpSp>
          <p:nvGrpSpPr>
            <p:cNvPr id="139274" name="Group 1"/>
            <p:cNvGrpSpPr>
              <a:grpSpLocks/>
            </p:cNvGrpSpPr>
            <p:nvPr/>
          </p:nvGrpSpPr>
          <p:grpSpPr bwMode="auto">
            <a:xfrm rot="5400000">
              <a:off x="33948" y="3090253"/>
              <a:ext cx="2675305" cy="1981200"/>
              <a:chOff x="6253162" y="5478463"/>
              <a:chExt cx="1554163" cy="1150937"/>
            </a:xfrm>
          </p:grpSpPr>
          <p:grpSp>
            <p:nvGrpSpPr>
              <p:cNvPr id="139278" name="Group 15"/>
              <p:cNvGrpSpPr>
                <a:grpSpLocks/>
              </p:cNvGrpSpPr>
              <p:nvPr/>
            </p:nvGrpSpPr>
            <p:grpSpPr bwMode="auto">
              <a:xfrm>
                <a:off x="6253162" y="5478463"/>
                <a:ext cx="614363" cy="1150937"/>
                <a:chOff x="521" y="981"/>
                <a:chExt cx="590" cy="1179"/>
              </a:xfrm>
            </p:grpSpPr>
            <p:sp>
              <p:nvSpPr>
                <p:cNvPr id="3892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9" y="1572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8930" name="Line 17"/>
                <p:cNvSpPr>
                  <a:spLocks noChangeShapeType="1"/>
                </p:cNvSpPr>
                <p:nvPr/>
              </p:nvSpPr>
              <p:spPr bwMode="auto">
                <a:xfrm>
                  <a:off x="519" y="984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38928" name="Line 21"/>
              <p:cNvSpPr>
                <a:spLocks noChangeShapeType="1"/>
              </p:cNvSpPr>
              <p:nvPr/>
            </p:nvSpPr>
            <p:spPr bwMode="auto">
              <a:xfrm>
                <a:off x="6870320" y="6053932"/>
                <a:ext cx="936226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8924" name="Text Box 23"/>
            <p:cNvSpPr txBox="1">
              <a:spLocks noChangeArrowheads="1"/>
            </p:cNvSpPr>
            <p:nvPr/>
          </p:nvSpPr>
          <p:spPr bwMode="auto">
            <a:xfrm>
              <a:off x="1052513" y="5258386"/>
              <a:ext cx="700087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66"/>
                  </a:solidFill>
                  <a:latin typeface="Verdana" charset="0"/>
                </a:rPr>
                <a:t>H</a:t>
              </a:r>
            </a:p>
          </p:txBody>
        </p:sp>
        <p:sp>
          <p:nvSpPr>
            <p:cNvPr id="38925" name="Text Box 23"/>
            <p:cNvSpPr txBox="1">
              <a:spLocks noChangeArrowheads="1"/>
            </p:cNvSpPr>
            <p:nvPr/>
          </p:nvSpPr>
          <p:spPr bwMode="auto">
            <a:xfrm>
              <a:off x="2073275" y="1989139"/>
              <a:ext cx="593725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</a:rPr>
                <a:t>e</a:t>
              </a:r>
            </a:p>
          </p:txBody>
        </p:sp>
        <p:sp>
          <p:nvSpPr>
            <p:cNvPr id="38926" name="Text Box 23"/>
            <p:cNvSpPr txBox="1">
              <a:spLocks noChangeArrowheads="1"/>
            </p:cNvSpPr>
            <p:nvPr/>
          </p:nvSpPr>
          <p:spPr bwMode="auto">
            <a:xfrm>
              <a:off x="76200" y="1981200"/>
              <a:ext cx="593725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</a:rPr>
                <a:t>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2100" cy="762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Elektron</a:t>
            </a:r>
            <a:r>
              <a:rPr lang="en-US" dirty="0" smtClean="0">
                <a:solidFill>
                  <a:srgbClr val="FFFFFF"/>
                </a:solidFill>
              </a:rPr>
              <a:t> in Higgs veld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" name="Picture 2" descr="http://cdn.independent.ie/multimedia/dynamic/01074/Peter-Higgs_107406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0"/>
            <a:ext cx="27559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6103144" y="3131344"/>
            <a:ext cx="12303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3200" dirty="0">
                <a:solidFill>
                  <a:srgbClr val="FFFFFF"/>
                </a:solidFill>
                <a:latin typeface="Tahoma"/>
              </a:rPr>
              <a:t>1963</a:t>
            </a:r>
          </a:p>
        </p:txBody>
      </p:sp>
    </p:spTree>
    <p:extLst>
      <p:ext uri="{BB962C8B-B14F-4D97-AF65-F5344CB8AC3E}">
        <p14:creationId xmlns:p14="http://schemas.microsoft.com/office/powerpoint/2010/main" val="10679413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 LHC </a:t>
            </a:r>
            <a:r>
              <a:rPr lang="en-US" dirty="0" err="1" smtClean="0">
                <a:solidFill>
                  <a:schemeClr val="bg1"/>
                </a:solidFill>
              </a:rPr>
              <a:t>versneller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botst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protonen</a:t>
            </a:r>
            <a:r>
              <a:rPr lang="en-US" dirty="0" smtClean="0">
                <a:solidFill>
                  <a:schemeClr val="bg1"/>
                </a:solidFill>
              </a:rPr>
              <a:t> op </a:t>
            </a:r>
            <a:r>
              <a:rPr lang="en-US" dirty="0" err="1" smtClean="0">
                <a:solidFill>
                  <a:schemeClr val="bg1"/>
                </a:solidFill>
              </a:rPr>
              <a:t>elkaar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google_in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26" y="1444315"/>
            <a:ext cx="6358475" cy="3419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091" y="5345248"/>
            <a:ext cx="7465284" cy="81864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…op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zoek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naar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antwoorden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op de </a:t>
            </a:r>
            <a:b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                          ‘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grote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open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vragen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’ over de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6627" y="1216530"/>
            <a:ext cx="1243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(2009)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55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Analogie</a:t>
            </a:r>
            <a:r>
              <a:rPr lang="en-US" dirty="0" smtClean="0">
                <a:solidFill>
                  <a:srgbClr val="FFFFFF"/>
                </a:solidFill>
              </a:rPr>
              <a:t>: het </a:t>
            </a:r>
            <a:r>
              <a:rPr lang="en-US" dirty="0" err="1" smtClean="0">
                <a:solidFill>
                  <a:srgbClr val="FFFFFF"/>
                </a:solidFill>
              </a:rPr>
              <a:t>Magnetisch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Veld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gneticfiel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1834" y="782285"/>
            <a:ext cx="3510665" cy="2222532"/>
          </a:xfrm>
          <a:prstGeom prst="rect">
            <a:avLst/>
          </a:prstGeom>
        </p:spPr>
      </p:pic>
      <p:pic>
        <p:nvPicPr>
          <p:cNvPr id="8" name="Picture 7" descr="magnet_attrac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270" y="789219"/>
            <a:ext cx="4537521" cy="2213425"/>
          </a:xfrm>
          <a:prstGeom prst="rect">
            <a:avLst/>
          </a:prstGeom>
        </p:spPr>
      </p:pic>
      <p:pic>
        <p:nvPicPr>
          <p:cNvPr id="10" name="Picture 9" descr="compass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8417" y="3029863"/>
            <a:ext cx="3147786" cy="3147786"/>
          </a:xfrm>
          <a:prstGeom prst="rect">
            <a:avLst/>
          </a:prstGeom>
        </p:spPr>
      </p:pic>
      <p:pic>
        <p:nvPicPr>
          <p:cNvPr id="11" name="Picture 10" descr="EarthsMagneticFiel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792" y="3073393"/>
            <a:ext cx="3184072" cy="32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269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Dus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090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52688" cy="5943600"/>
            <a:chOff x="48" y="576"/>
            <a:chExt cx="154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4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Elektron,</a:t>
              </a:r>
              <a:r>
                <a:rPr lang="en-US" sz="10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Lading </a:t>
              </a: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Lading </a:t>
                  </a: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Massa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82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Lading </a:t>
                </a: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Massa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709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468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845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08768" y="271157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Openstaande</a:t>
            </a:r>
            <a:r>
              <a:rPr lang="en-US" sz="4000" dirty="0" smtClean="0">
                <a:solidFill>
                  <a:schemeClr val="bg1"/>
                </a:solidFill>
              </a:rPr>
              <a:t> mysteries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ntimatterMyste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75" y="1529"/>
            <a:ext cx="4195571" cy="27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95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rgbClr val="FFFFFF"/>
                </a:solidFill>
              </a:rPr>
              <a:t>Wat</a:t>
            </a:r>
            <a:r>
              <a:rPr lang="en-US" i="1" dirty="0" smtClean="0">
                <a:solidFill>
                  <a:srgbClr val="FFFFFF"/>
                </a:solidFill>
              </a:rPr>
              <a:t> is anti-</a:t>
            </a:r>
            <a:r>
              <a:rPr lang="en-US" i="1" dirty="0" err="1" smtClean="0">
                <a:solidFill>
                  <a:srgbClr val="FFFFFF"/>
                </a:solidFill>
              </a:rPr>
              <a:t>materie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en </a:t>
            </a:r>
            <a:r>
              <a:rPr lang="en-US" dirty="0" err="1" smtClean="0">
                <a:solidFill>
                  <a:srgbClr val="FFFFFF"/>
                </a:solidFill>
              </a:rPr>
              <a:t>waarom</a:t>
            </a:r>
            <a:r>
              <a:rPr lang="en-US" dirty="0" smtClean="0">
                <a:solidFill>
                  <a:srgbClr val="FFFFFF"/>
                </a:solidFill>
              </a:rPr>
              <a:t> is het </a:t>
            </a:r>
            <a:r>
              <a:rPr lang="en-US" dirty="0" err="1" smtClean="0">
                <a:solidFill>
                  <a:srgbClr val="FFFFFF"/>
                </a:solidFill>
              </a:rPr>
              <a:t>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niet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698" y="1718064"/>
            <a:ext cx="2298726" cy="3262185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9" name="Rectangle 28"/>
          <p:cNvSpPr/>
          <p:nvPr/>
        </p:nvSpPr>
        <p:spPr bwMode="auto">
          <a:xfrm>
            <a:off x="2192898" y="3155250"/>
            <a:ext cx="1221701" cy="684374"/>
          </a:xfrm>
          <a:prstGeom prst="rect">
            <a:avLst/>
          </a:prstGeom>
          <a:noFill/>
          <a:ln w="38100" cap="flat" cmpd="sng" algn="ctr">
            <a:solidFill>
              <a:srgbClr val="04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7751" y="965253"/>
            <a:ext cx="6494303" cy="633977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+mn-lt"/>
                <a:cs typeface="Helvetica Neue Light"/>
                <a:sym typeface="Wingdings"/>
              </a:rPr>
              <a:t> </a:t>
            </a:r>
            <a:r>
              <a:rPr lang="en-US" sz="2400" dirty="0" err="1">
                <a:solidFill>
                  <a:srgbClr val="FFFFFF"/>
                </a:solidFill>
                <a:latin typeface="+mn-lt"/>
                <a:cs typeface="Helvetica Neue Light"/>
              </a:rPr>
              <a:t>Antimaterie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Helvetica Neue Light"/>
              </a:rPr>
              <a:t> zit </a:t>
            </a:r>
            <a:r>
              <a:rPr lang="en-US" sz="2400" dirty="0" err="1">
                <a:solidFill>
                  <a:srgbClr val="FFFFFF"/>
                </a:solidFill>
                <a:latin typeface="+mn-lt"/>
                <a:cs typeface="Helvetica Neue Light"/>
              </a:rPr>
              <a:t>gewoon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Helvetica Neue Light"/>
              </a:rPr>
              <a:t> in </a:t>
            </a:r>
            <a:r>
              <a:rPr lang="en-US" sz="2400" dirty="0" err="1">
                <a:solidFill>
                  <a:srgbClr val="FFFFFF"/>
                </a:solidFill>
                <a:latin typeface="+mn-lt"/>
                <a:cs typeface="Helvetica Neue Light"/>
              </a:rPr>
              <a:t>Standaard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Helvetica Neue Light"/>
              </a:rPr>
              <a:t> Model </a:t>
            </a:r>
            <a: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3400846" y="1671577"/>
            <a:ext cx="1847437" cy="14836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4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3422266" y="3839624"/>
            <a:ext cx="1877852" cy="11362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4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78298" y="5300919"/>
            <a:ext cx="7440195" cy="118797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+mn-lt"/>
                <a:cs typeface="Helvetica Neue Light"/>
                <a:sym typeface="Wingdings"/>
              </a:rPr>
              <a:t> 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Helvetica Neue Light"/>
              </a:rPr>
              <a:t>We </a:t>
            </a:r>
            <a:r>
              <a:rPr lang="en-US" sz="2400" dirty="0" err="1">
                <a:solidFill>
                  <a:srgbClr val="FFFFFF"/>
                </a:solidFill>
                <a:latin typeface="+mn-lt"/>
                <a:cs typeface="Helvetica Neue Light"/>
              </a:rPr>
              <a:t>kunnen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Helvetica Neue Light"/>
              </a:rPr>
              <a:t> het </a:t>
            </a:r>
            <a:r>
              <a:rPr lang="en-US" sz="2400" dirty="0" err="1">
                <a:solidFill>
                  <a:srgbClr val="FFFFFF"/>
                </a:solidFill>
                <a:latin typeface="+mn-lt"/>
                <a:cs typeface="Helvetica Neue Light"/>
              </a:rPr>
              <a:t>gewoon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Helvetica Neue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n-lt"/>
                <a:cs typeface="Helvetica Neue Light"/>
              </a:rPr>
              <a:t>maken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Helvetica Neue Light"/>
              </a:rPr>
              <a:t> in de LHC </a:t>
            </a:r>
            <a:r>
              <a:rPr lang="en-US" sz="1900" dirty="0">
                <a:solidFill>
                  <a:srgbClr val="FFFFFF"/>
                </a:solidFill>
                <a:latin typeface="+mn-lt"/>
                <a:cs typeface="Helvetica Neue Light"/>
              </a:rPr>
              <a:t/>
            </a:r>
            <a:br>
              <a:rPr lang="en-US" sz="1900" dirty="0">
                <a:solidFill>
                  <a:srgbClr val="FFFFFF"/>
                </a:solidFill>
                <a:latin typeface="+mn-lt"/>
                <a:cs typeface="Helvetica Neue Light"/>
              </a:rPr>
            </a:br>
            <a:endParaRPr lang="en-US" sz="1200" dirty="0">
              <a:solidFill>
                <a:srgbClr val="FFFFFF"/>
              </a:solidFill>
              <a:latin typeface="+mn-lt"/>
              <a:cs typeface="Helvetica Neue Light"/>
            </a:endParaRPr>
          </a:p>
          <a:p>
            <a:endParaRPr lang="en-US" sz="1200" dirty="0">
              <a:solidFill>
                <a:srgbClr val="FFFFFF"/>
              </a:solidFill>
              <a:latin typeface="+mn-lt"/>
              <a:cs typeface="Helvetica Neue Light"/>
            </a:endParaRPr>
          </a:p>
          <a:p>
            <a:r>
              <a:rPr lang="en-US" sz="24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 </a:t>
            </a:r>
            <a:r>
              <a:rPr lang="en-US" sz="2400" dirty="0">
                <a:solidFill>
                  <a:srgbClr val="FFEC02"/>
                </a:solidFill>
                <a:latin typeface="+mn-lt"/>
                <a:cs typeface="Helvetica Neue Light"/>
              </a:rPr>
              <a:t>Maar </a:t>
            </a:r>
            <a:r>
              <a:rPr lang="en-US" sz="2400" dirty="0" err="1">
                <a:solidFill>
                  <a:srgbClr val="FFEC02"/>
                </a:solidFill>
                <a:latin typeface="+mn-lt"/>
                <a:cs typeface="Helvetica Neue Light"/>
              </a:rPr>
              <a:t>waarom</a:t>
            </a:r>
            <a:r>
              <a:rPr lang="en-US" sz="2400" dirty="0">
                <a:solidFill>
                  <a:srgbClr val="FFEC02"/>
                </a:solidFill>
                <a:latin typeface="+mn-lt"/>
                <a:cs typeface="Helvetica Neue Light"/>
              </a:rPr>
              <a:t> </a:t>
            </a:r>
            <a:r>
              <a:rPr lang="en-US" sz="2400" dirty="0" err="1">
                <a:solidFill>
                  <a:srgbClr val="FFEC02"/>
                </a:solidFill>
                <a:latin typeface="+mn-lt"/>
                <a:cs typeface="Helvetica Neue Light"/>
              </a:rPr>
              <a:t>komt</a:t>
            </a:r>
            <a:r>
              <a:rPr lang="en-US" sz="2400" dirty="0">
                <a:solidFill>
                  <a:srgbClr val="FFEC02"/>
                </a:solidFill>
                <a:latin typeface="+mn-lt"/>
                <a:cs typeface="Helvetica Neue Light"/>
              </a:rPr>
              <a:t> het </a:t>
            </a:r>
            <a:r>
              <a:rPr lang="en-US" sz="2400" dirty="0" err="1">
                <a:solidFill>
                  <a:srgbClr val="FFEC02"/>
                </a:solidFill>
                <a:latin typeface="+mn-lt"/>
                <a:cs typeface="Helvetica Neue Light"/>
              </a:rPr>
              <a:t>niet</a:t>
            </a:r>
            <a:r>
              <a:rPr lang="en-US" sz="2400" dirty="0">
                <a:solidFill>
                  <a:srgbClr val="FFEC02"/>
                </a:solidFill>
                <a:latin typeface="+mn-lt"/>
                <a:cs typeface="Helvetica Neue Light"/>
              </a:rPr>
              <a:t> </a:t>
            </a:r>
            <a:r>
              <a:rPr lang="en-US" sz="2400" dirty="0" err="1">
                <a:solidFill>
                  <a:srgbClr val="FFEC02"/>
                </a:solidFill>
                <a:latin typeface="+mn-lt"/>
                <a:cs typeface="Helvetica Neue Light"/>
              </a:rPr>
              <a:t>vrij</a:t>
            </a:r>
            <a:r>
              <a:rPr lang="en-US" sz="2400" dirty="0">
                <a:solidFill>
                  <a:srgbClr val="FFEC02"/>
                </a:solidFill>
                <a:latin typeface="+mn-lt"/>
                <a:cs typeface="Helvetica Neue Light"/>
              </a:rPr>
              <a:t> in het </a:t>
            </a:r>
            <a:r>
              <a:rPr lang="en-US" sz="2400" dirty="0" err="1">
                <a:solidFill>
                  <a:srgbClr val="FFEC02"/>
                </a:solidFill>
                <a:latin typeface="+mn-lt"/>
                <a:cs typeface="Helvetica Neue Light"/>
              </a:rPr>
              <a:t>heelal</a:t>
            </a:r>
            <a:r>
              <a:rPr lang="en-US" sz="2400" dirty="0">
                <a:solidFill>
                  <a:srgbClr val="FFEC02"/>
                </a:solidFill>
                <a:latin typeface="+mn-lt"/>
                <a:cs typeface="Helvetica Neue Light"/>
              </a:rPr>
              <a:t> </a:t>
            </a:r>
            <a:r>
              <a:rPr lang="en-US" sz="2400" dirty="0" err="1">
                <a:solidFill>
                  <a:srgbClr val="FFEC02"/>
                </a:solidFill>
                <a:latin typeface="+mn-lt"/>
                <a:cs typeface="Helvetica Neue Light"/>
              </a:rPr>
              <a:t>voor</a:t>
            </a:r>
            <a:r>
              <a:rPr lang="en-US" sz="2400" dirty="0">
                <a:solidFill>
                  <a:srgbClr val="FFEC02"/>
                </a:solidFill>
                <a:latin typeface="+mn-lt"/>
                <a:cs typeface="Helvetica Neue Light"/>
              </a:rPr>
              <a:t>?</a:t>
            </a:r>
          </a:p>
        </p:txBody>
      </p:sp>
      <p:pic>
        <p:nvPicPr>
          <p:cNvPr id="12" name="Picture 11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82" y="1503123"/>
            <a:ext cx="4472922" cy="3678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816670">
            <a:off x="4804672" y="1821407"/>
            <a:ext cx="1017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Hebrew Light"/>
              </a:rPr>
              <a:t>Quarks</a:t>
            </a:r>
            <a:endParaRPr lang="en-US" sz="2200" dirty="0">
              <a:solidFill>
                <a:schemeClr val="bg1"/>
              </a:solidFill>
              <a:latin typeface="Arial Hebrew Light"/>
            </a:endParaRPr>
          </a:p>
        </p:txBody>
      </p:sp>
      <p:sp>
        <p:nvSpPr>
          <p:cNvPr id="16" name="TextBox 15"/>
          <p:cNvSpPr txBox="1"/>
          <p:nvPr/>
        </p:nvSpPr>
        <p:spPr>
          <a:xfrm rot="21041193">
            <a:off x="5003988" y="4409903"/>
            <a:ext cx="11313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Hebrew Light"/>
              </a:rPr>
              <a:t>Leptons</a:t>
            </a:r>
          </a:p>
        </p:txBody>
      </p:sp>
    </p:spTree>
    <p:extLst>
      <p:ext uri="{BB962C8B-B14F-4D97-AF65-F5344CB8AC3E}">
        <p14:creationId xmlns:p14="http://schemas.microsoft.com/office/powerpoint/2010/main" val="8077847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05628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Quark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24390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402" y="754033"/>
            <a:ext cx="209135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Anti-Molecuul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8726" y="577596"/>
            <a:ext cx="177773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60854" y="5839549"/>
            <a:ext cx="1726643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755" y="6267197"/>
            <a:ext cx="352802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68662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nl-NL" dirty="0" smtClean="0">
                <a:solidFill>
                  <a:srgbClr val="000000"/>
                </a:solidFill>
                <a:latin typeface="Tahoma"/>
                <a:cs typeface="Helvetica Neue Light"/>
              </a:rPr>
              <a:t>Bouwstenen van Antimaterie</a:t>
            </a:r>
            <a:endParaRPr lang="nl-NL" dirty="0">
              <a:solidFill>
                <a:srgbClr val="000000"/>
              </a:solidFill>
              <a:latin typeface="Tahoma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29255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anti-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mysterie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atlas.ch/angels-demons/images/page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98" y="1170565"/>
            <a:ext cx="4032700" cy="36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21298" y="5171374"/>
            <a:ext cx="6365703" cy="1064865"/>
          </a:xfrm>
          <a:prstGeom prst="rect">
            <a:avLst/>
          </a:prstGeom>
        </p:spPr>
        <p:txBody>
          <a:bodyPr wrap="square" lIns="79205" tIns="39603" rIns="79205" bIns="39603">
            <a:spAutoFit/>
          </a:bodyPr>
          <a:lstStyle/>
          <a:p>
            <a:pPr algn="ctr"/>
            <a: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W</a:t>
            </a:r>
            <a:r>
              <a:rPr lang="en-US" sz="2400" i="1" dirty="0" err="1" smtClean="0">
                <a:solidFill>
                  <a:srgbClr val="FFEC02"/>
                </a:solidFill>
                <a:latin typeface="Helvetica Neue Light"/>
                <a:cs typeface="Helvetica Neue Light"/>
              </a:rPr>
              <a:t>aarom</a:t>
            </a:r>
            <a:r>
              <a:rPr lang="en-US" sz="24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is het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er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niet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b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en-US" sz="16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en-US" sz="16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behalve</a:t>
            </a:r>
            <a:r>
              <a:rPr lang="en-US" sz="16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in de </a:t>
            </a:r>
            <a:r>
              <a:rPr lang="en-US" sz="16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boeken</a:t>
            </a:r>
            <a:r>
              <a:rPr lang="en-US" sz="16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Dan Brown)?</a:t>
            </a:r>
            <a:endParaRPr lang="en-US" sz="1600" i="1" dirty="0">
              <a:latin typeface="Helvetica Neue Light"/>
              <a:cs typeface="Helvetica Neue Light"/>
            </a:endParaRPr>
          </a:p>
        </p:txBody>
      </p:sp>
      <p:pic>
        <p:nvPicPr>
          <p:cNvPr id="7" name="Picture 3" descr="angels_and_demons_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1727" y="1127526"/>
            <a:ext cx="2047453" cy="367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647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Wat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‘</a:t>
            </a:r>
            <a:r>
              <a:rPr lang="en-US" dirty="0" err="1" smtClean="0">
                <a:solidFill>
                  <a:srgbClr val="FFFFFF"/>
                </a:solidFill>
              </a:rPr>
              <a:t>grote</a:t>
            </a:r>
            <a:r>
              <a:rPr lang="en-US" dirty="0" smtClean="0">
                <a:solidFill>
                  <a:srgbClr val="FFFFFF"/>
                </a:solidFill>
              </a:rPr>
              <a:t> open </a:t>
            </a:r>
            <a:r>
              <a:rPr lang="en-US" dirty="0" err="1" smtClean="0">
                <a:solidFill>
                  <a:srgbClr val="FFFFFF"/>
                </a:solidFill>
              </a:rPr>
              <a:t>vragen</a:t>
            </a:r>
            <a:r>
              <a:rPr lang="en-US" dirty="0" smtClean="0">
                <a:solidFill>
                  <a:srgbClr val="FFFFFF"/>
                </a:solidFill>
              </a:rPr>
              <a:t>’?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101" y="965252"/>
            <a:ext cx="6774662" cy="5892748"/>
          </a:xfrm>
        </p:spPr>
        <p:txBody>
          <a:bodyPr>
            <a:normAutofit fontScale="92500" lnSpcReduction="20000"/>
          </a:bodyPr>
          <a:lstStyle/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Wat zijn de </a:t>
            </a:r>
            <a:r>
              <a:rPr lang="nl-NL" dirty="0" smtClean="0">
                <a:solidFill>
                  <a:srgbClr val="FFFF00"/>
                </a:solidFill>
              </a:rPr>
              <a:t>kleinste bouwstenen </a:t>
            </a:r>
            <a:r>
              <a:rPr lang="nl-NL" dirty="0" smtClean="0">
                <a:solidFill>
                  <a:srgbClr val="FF0000"/>
                </a:solidFill>
              </a:rPr>
              <a:t/>
            </a:r>
            <a:br>
              <a:rPr lang="nl-NL" dirty="0" smtClean="0">
                <a:solidFill>
                  <a:srgbClr val="FF0000"/>
                </a:solidFill>
              </a:rPr>
            </a:br>
            <a:r>
              <a:rPr lang="nl-NL" dirty="0" smtClean="0">
                <a:solidFill>
                  <a:srgbClr val="FFFFFF"/>
                </a:solidFill>
              </a:rPr>
              <a:t>waar alles van gemaakt is?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Welke </a:t>
            </a:r>
            <a:r>
              <a:rPr lang="nl-NL" dirty="0" smtClean="0">
                <a:solidFill>
                  <a:srgbClr val="FFFF00"/>
                </a:solidFill>
              </a:rPr>
              <a:t>natuurkrachten</a:t>
            </a:r>
            <a:r>
              <a:rPr lang="nl-NL" dirty="0" smtClean="0">
                <a:solidFill>
                  <a:srgbClr val="FFFFFF"/>
                </a:solidFill>
              </a:rPr>
              <a:t> bestaan er en </a:t>
            </a:r>
            <a:br>
              <a:rPr lang="nl-NL" dirty="0" smtClean="0">
                <a:solidFill>
                  <a:srgbClr val="FFFFFF"/>
                </a:solidFill>
              </a:rPr>
            </a:br>
            <a:r>
              <a:rPr lang="nl-NL" dirty="0" smtClean="0">
                <a:solidFill>
                  <a:srgbClr val="FFFFFF"/>
                </a:solidFill>
              </a:rPr>
              <a:t>wat zijn de wezenlijke verschillen?</a:t>
            </a:r>
          </a:p>
          <a:p>
            <a:pPr marL="395911" indent="-395911">
              <a:buFont typeface="+mj-lt"/>
              <a:buAutoNum type="arabicPeriod"/>
            </a:pPr>
            <a:endParaRPr lang="nl-NL" dirty="0" smtClean="0">
              <a:solidFill>
                <a:srgbClr val="FFFFFF"/>
              </a:solidFill>
            </a:endParaRPr>
          </a:p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Is </a:t>
            </a:r>
            <a:r>
              <a:rPr lang="nl-NL" dirty="0" smtClean="0">
                <a:solidFill>
                  <a:srgbClr val="FFFF00"/>
                </a:solidFill>
              </a:rPr>
              <a:t>lege ruimte </a:t>
            </a:r>
            <a:r>
              <a:rPr lang="nl-NL" dirty="0" smtClean="0">
                <a:solidFill>
                  <a:srgbClr val="FFFFFF"/>
                </a:solidFill>
              </a:rPr>
              <a:t>(‘het </a:t>
            </a:r>
            <a:r>
              <a:rPr lang="nl-NL" dirty="0" err="1" smtClean="0">
                <a:solidFill>
                  <a:srgbClr val="FFFFFF"/>
                </a:solidFill>
              </a:rPr>
              <a:t>vacuum</a:t>
            </a:r>
            <a:r>
              <a:rPr lang="nl-NL" dirty="0" smtClean="0">
                <a:solidFill>
                  <a:srgbClr val="FFFFFF"/>
                </a:solidFill>
              </a:rPr>
              <a:t>’) echt leeg?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Komt </a:t>
            </a:r>
            <a:r>
              <a:rPr lang="nl-NL" dirty="0" smtClean="0">
                <a:solidFill>
                  <a:srgbClr val="FFFF00"/>
                </a:solidFill>
              </a:rPr>
              <a:t>ons universum</a:t>
            </a:r>
            <a:r>
              <a:rPr lang="nl-NL" i="1" dirty="0" smtClean="0">
                <a:solidFill>
                  <a:srgbClr val="FFFF00"/>
                </a:solidFill>
              </a:rPr>
              <a:t> </a:t>
            </a:r>
            <a:r>
              <a:rPr lang="nl-NL" dirty="0" smtClean="0">
                <a:solidFill>
                  <a:srgbClr val="FFFFFF"/>
                </a:solidFill>
              </a:rPr>
              <a:t>logischerwijs voort uit de </a:t>
            </a:r>
            <a:r>
              <a:rPr lang="nl-NL" i="1" dirty="0" smtClean="0">
                <a:solidFill>
                  <a:srgbClr val="FFFFFF"/>
                </a:solidFill>
              </a:rPr>
              <a:t>big bang </a:t>
            </a:r>
            <a:r>
              <a:rPr lang="nl-NL" dirty="0" smtClean="0">
                <a:solidFill>
                  <a:srgbClr val="FFFFFF"/>
                </a:solidFill>
              </a:rPr>
              <a:t>met de ons bekende natuurwetten?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r>
              <a:rPr lang="nl-NL" i="1" dirty="0" smtClean="0">
                <a:solidFill>
                  <a:srgbClr val="10C7FF"/>
                </a:solidFill>
              </a:rPr>
              <a:t>Gezocht: </a:t>
            </a:r>
            <a:endParaRPr lang="nl-NL" i="1" dirty="0">
              <a:solidFill>
                <a:srgbClr val="10C7FF"/>
              </a:solidFill>
            </a:endParaRPr>
          </a:p>
          <a:p>
            <a:pPr marL="0" indent="0">
              <a:buNone/>
            </a:pPr>
            <a:r>
              <a:rPr lang="nl-NL" i="1" dirty="0" smtClean="0">
                <a:solidFill>
                  <a:srgbClr val="10C7FF"/>
                </a:solidFill>
              </a:rPr>
              <a:t>   consistente theorie die dit alles beschrijft </a:t>
            </a:r>
            <a:br>
              <a:rPr lang="nl-NL" i="1" dirty="0" smtClean="0">
                <a:solidFill>
                  <a:srgbClr val="10C7FF"/>
                </a:solidFill>
              </a:rPr>
            </a:br>
            <a:r>
              <a:rPr lang="nl-NL" i="1" dirty="0" smtClean="0">
                <a:solidFill>
                  <a:srgbClr val="10C7FF"/>
                </a:solidFill>
              </a:rPr>
              <a:t>   en al deze vragen</a:t>
            </a:r>
            <a:r>
              <a:rPr lang="nl-NL" i="1" dirty="0">
                <a:solidFill>
                  <a:srgbClr val="10C7FF"/>
                </a:solidFill>
              </a:rPr>
              <a:t> </a:t>
            </a:r>
            <a:r>
              <a:rPr lang="nl-NL" i="1" dirty="0" smtClean="0">
                <a:solidFill>
                  <a:srgbClr val="10C7FF"/>
                </a:solidFill>
              </a:rPr>
              <a:t>kan beantwoorden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301" y="486191"/>
            <a:ext cx="1607501" cy="1511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201" y="1854939"/>
            <a:ext cx="1507108" cy="1450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208301" y="5096803"/>
            <a:ext cx="1505517" cy="1685630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780" y="3360562"/>
            <a:ext cx="1532022" cy="1581190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39557167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Hoe is de anti-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verdwenen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201161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err="1" smtClean="0">
                <a:solidFill>
                  <a:srgbClr val="66CCFF"/>
                </a:solidFill>
                <a:latin typeface="Helvetica Neue Light"/>
                <a:cs typeface="Helvetica Neue Light"/>
              </a:rPr>
              <a:t>stralingsenergie</a:t>
            </a: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235" y="4991461"/>
            <a:ext cx="5327400" cy="104947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err="1">
                <a:solidFill>
                  <a:srgbClr val="FFB006"/>
                </a:solidFill>
                <a:latin typeface="+mn-lt"/>
                <a:cs typeface="Helvetica Neue Light"/>
              </a:rPr>
              <a:t>Kennelijk</a:t>
            </a:r>
            <a:r>
              <a:rPr lang="en-US" sz="2200" dirty="0">
                <a:solidFill>
                  <a:srgbClr val="FFB006"/>
                </a:solidFill>
                <a:latin typeface="+mn-lt"/>
                <a:cs typeface="Helvetica Neue Light"/>
              </a:rPr>
              <a:t> </a:t>
            </a:r>
            <a:r>
              <a:rPr lang="en-US" sz="2200" dirty="0" err="1">
                <a:solidFill>
                  <a:srgbClr val="FFB006"/>
                </a:solidFill>
                <a:latin typeface="+mn-lt"/>
                <a:cs typeface="Helvetica Neue Light"/>
              </a:rPr>
              <a:t>gedraagt</a:t>
            </a:r>
            <a:r>
              <a:rPr lang="en-US" sz="2200" dirty="0">
                <a:solidFill>
                  <a:srgbClr val="FFB006"/>
                </a:solidFill>
                <a:latin typeface="+mn-lt"/>
                <a:cs typeface="Helvetica Neue Light"/>
              </a:rPr>
              <a:t> anti-</a:t>
            </a:r>
            <a:r>
              <a:rPr lang="en-US" sz="2200" dirty="0" err="1">
                <a:solidFill>
                  <a:srgbClr val="FFB006"/>
                </a:solidFill>
                <a:latin typeface="+mn-lt"/>
                <a:cs typeface="Helvetica Neue Light"/>
              </a:rPr>
              <a:t>materie</a:t>
            </a:r>
            <a:r>
              <a:rPr lang="en-US" sz="2200" dirty="0">
                <a:solidFill>
                  <a:srgbClr val="FFB006"/>
                </a:solidFill>
                <a:latin typeface="+mn-lt"/>
                <a:cs typeface="Helvetica Neue Light"/>
              </a:rPr>
              <a:t> </a:t>
            </a:r>
            <a:r>
              <a:rPr lang="en-US" sz="2200" dirty="0" err="1">
                <a:solidFill>
                  <a:srgbClr val="FFB006"/>
                </a:solidFill>
                <a:latin typeface="+mn-lt"/>
                <a:cs typeface="Helvetica Neue Light"/>
              </a:rPr>
              <a:t>zich</a:t>
            </a:r>
            <a:r>
              <a:rPr lang="en-US" sz="2200" dirty="0">
                <a:solidFill>
                  <a:srgbClr val="FFB006"/>
                </a:solidFill>
                <a:latin typeface="+mn-lt"/>
                <a:cs typeface="Helvetica Neue Light"/>
              </a:rPr>
              <a:t> </a:t>
            </a:r>
            <a:r>
              <a:rPr lang="en-US" sz="2200" b="1" dirty="0" err="1">
                <a:solidFill>
                  <a:srgbClr val="FFB006"/>
                </a:solidFill>
                <a:latin typeface="+mn-lt"/>
                <a:cs typeface="Helvetica Neue"/>
              </a:rPr>
              <a:t>niet</a:t>
            </a:r>
            <a:r>
              <a:rPr lang="en-US" sz="2200" dirty="0">
                <a:solidFill>
                  <a:srgbClr val="FFB006"/>
                </a:solidFill>
                <a:latin typeface="+mn-lt"/>
                <a:cs typeface="Helvetica Neue Light"/>
              </a:rPr>
              <a:t> </a:t>
            </a:r>
            <a:br>
              <a:rPr lang="en-US" sz="2200" dirty="0">
                <a:solidFill>
                  <a:srgbClr val="FFB006"/>
                </a:solidFill>
                <a:latin typeface="+mn-lt"/>
                <a:cs typeface="Helvetica Neue Light"/>
              </a:rPr>
            </a:br>
            <a:r>
              <a:rPr lang="en-US" sz="2200" dirty="0" err="1">
                <a:solidFill>
                  <a:srgbClr val="FFB006"/>
                </a:solidFill>
                <a:latin typeface="+mn-lt"/>
                <a:cs typeface="Helvetica Neue Light"/>
              </a:rPr>
              <a:t>als</a:t>
            </a:r>
            <a:r>
              <a:rPr lang="en-US" sz="2200" dirty="0">
                <a:solidFill>
                  <a:srgbClr val="FFB006"/>
                </a:solidFill>
                <a:latin typeface="+mn-lt"/>
                <a:cs typeface="Helvetica Neue Light"/>
              </a:rPr>
              <a:t> het </a:t>
            </a:r>
            <a:r>
              <a:rPr lang="en-US" sz="2200" dirty="0" err="1">
                <a:solidFill>
                  <a:srgbClr val="FFB006"/>
                </a:solidFill>
                <a:latin typeface="+mn-lt"/>
                <a:cs typeface="Helvetica Neue Light"/>
              </a:rPr>
              <a:t>identiek</a:t>
            </a:r>
            <a:r>
              <a:rPr lang="en-US" sz="2200" dirty="0">
                <a:solidFill>
                  <a:srgbClr val="FFB006"/>
                </a:solidFill>
                <a:latin typeface="+mn-lt"/>
                <a:cs typeface="Helvetica Neue Light"/>
              </a:rPr>
              <a:t> </a:t>
            </a:r>
            <a:r>
              <a:rPr lang="en-US" sz="2200" dirty="0" err="1">
                <a:solidFill>
                  <a:srgbClr val="FFB006"/>
                </a:solidFill>
                <a:latin typeface="+mn-lt"/>
                <a:cs typeface="Helvetica Neue Light"/>
              </a:rPr>
              <a:t>spiegelbeeld</a:t>
            </a:r>
            <a:r>
              <a:rPr lang="en-US" sz="2200" dirty="0">
                <a:solidFill>
                  <a:srgbClr val="FFB006"/>
                </a:solidFill>
                <a:latin typeface="+mn-lt"/>
                <a:cs typeface="Helvetica Neue Light"/>
              </a:rPr>
              <a:t> van </a:t>
            </a:r>
            <a:r>
              <a:rPr lang="en-US" sz="2200" dirty="0" err="1">
                <a:solidFill>
                  <a:srgbClr val="FFB006"/>
                </a:solidFill>
                <a:latin typeface="+mn-lt"/>
                <a:cs typeface="Helvetica Neue Light"/>
              </a:rPr>
              <a:t>materie</a:t>
            </a:r>
            <a:r>
              <a:rPr lang="en-US" sz="2200" dirty="0">
                <a:solidFill>
                  <a:srgbClr val="FFB006"/>
                </a:solidFill>
                <a:latin typeface="+mn-lt"/>
                <a:cs typeface="Helvetica Neue Light"/>
              </a:rPr>
              <a:t>!</a:t>
            </a:r>
          </a:p>
          <a:p>
            <a:endParaRPr lang="en-US" sz="19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21404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Klein surplus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895" y="1512752"/>
            <a:ext cx="199502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Dominantie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9" y="3428999"/>
            <a:ext cx="1112853" cy="1516383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20236822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Hoe is de anti-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verdwenen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201161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err="1" smtClean="0">
                <a:solidFill>
                  <a:srgbClr val="66CCFF"/>
                </a:solidFill>
                <a:latin typeface="Helvetica Neue Light"/>
                <a:cs typeface="Helvetica Neue Light"/>
              </a:rPr>
              <a:t>stralingsenergie</a:t>
            </a: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21404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Klein surplus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895" y="1512752"/>
            <a:ext cx="199502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Dominantie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164099" y="4523998"/>
            <a:ext cx="8015798" cy="218824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endParaRPr lang="en-US" sz="2000" dirty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+mn-lt"/>
                <a:cs typeface="Helvetica Neue Light"/>
              </a:rPr>
              <a:t>Eén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Helvetica Neue Light"/>
              </a:rPr>
              <a:t> van de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Helvetica Neue Light"/>
              </a:rPr>
              <a:t>bekende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Helvetica Neue Ligh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Helvetica Neue Light"/>
              </a:rPr>
              <a:t>oorzaken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Helvetica Neue Light"/>
              </a:rPr>
              <a:t> is de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Helvetica Neue"/>
              </a:rPr>
              <a:t>Higgs-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Helvetica Neue"/>
              </a:rPr>
              <a:t>materie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Helvetica Neue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Helvetica Neue"/>
              </a:rPr>
              <a:t>interactie</a:t>
            </a:r>
            <a:endParaRPr lang="en-US" sz="2000" b="1" dirty="0">
              <a:solidFill>
                <a:srgbClr val="FF0000"/>
              </a:solidFill>
              <a:latin typeface="+mn-lt"/>
              <a:cs typeface="Helvetica Neue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n-US" sz="2000" dirty="0">
                <a:solidFill>
                  <a:srgbClr val="FFEC02"/>
                </a:solidFill>
                <a:latin typeface="+mn-lt"/>
                <a:cs typeface="Helvetica Neue Light"/>
              </a:rPr>
              <a:t>Maar we </a:t>
            </a:r>
            <a:r>
              <a:rPr lang="en-US" sz="2000" dirty="0" err="1">
                <a:solidFill>
                  <a:srgbClr val="FFEC02"/>
                </a:solidFill>
                <a:latin typeface="+mn-lt"/>
                <a:cs typeface="Helvetica Neue Light"/>
              </a:rPr>
              <a:t>weten</a:t>
            </a:r>
            <a:r>
              <a:rPr lang="en-US" sz="2000" dirty="0">
                <a:solidFill>
                  <a:srgbClr val="FFEC02"/>
                </a:solidFill>
                <a:latin typeface="+mn-lt"/>
                <a:cs typeface="Helvetica Neue Light"/>
              </a:rPr>
              <a:t> </a:t>
            </a:r>
            <a:r>
              <a:rPr lang="en-US" sz="2000" dirty="0" err="1">
                <a:solidFill>
                  <a:srgbClr val="FFEC02"/>
                </a:solidFill>
                <a:latin typeface="+mn-lt"/>
                <a:cs typeface="Helvetica Neue Light"/>
              </a:rPr>
              <a:t>dat</a:t>
            </a:r>
            <a:r>
              <a:rPr lang="en-US" sz="2000" dirty="0">
                <a:solidFill>
                  <a:srgbClr val="FFEC02"/>
                </a:solidFill>
                <a:latin typeface="+mn-lt"/>
                <a:cs typeface="Helvetica Neue Light"/>
              </a:rPr>
              <a:t> </a:t>
            </a:r>
            <a:r>
              <a:rPr lang="en-US" sz="2000" dirty="0" err="1">
                <a:solidFill>
                  <a:srgbClr val="FFEC02"/>
                </a:solidFill>
                <a:latin typeface="+mn-lt"/>
                <a:cs typeface="Helvetica Neue Light"/>
              </a:rPr>
              <a:t>dat</a:t>
            </a:r>
            <a:r>
              <a:rPr lang="en-US" sz="2000" dirty="0">
                <a:solidFill>
                  <a:srgbClr val="FFEC02"/>
                </a:solidFill>
                <a:latin typeface="+mn-lt"/>
                <a:cs typeface="Helvetica Neue Light"/>
              </a:rPr>
              <a:t> </a:t>
            </a:r>
            <a:r>
              <a:rPr lang="en-US" sz="2000" b="1" dirty="0" err="1">
                <a:solidFill>
                  <a:srgbClr val="FFEC02"/>
                </a:solidFill>
                <a:latin typeface="+mn-lt"/>
                <a:cs typeface="Helvetica Neue"/>
              </a:rPr>
              <a:t>niet</a:t>
            </a:r>
            <a:r>
              <a:rPr lang="en-US" sz="2000" b="1" dirty="0">
                <a:solidFill>
                  <a:srgbClr val="FFEC02"/>
                </a:solidFill>
                <a:latin typeface="+mn-lt"/>
                <a:cs typeface="Helvetica Neue"/>
              </a:rPr>
              <a:t> </a:t>
            </a:r>
            <a:r>
              <a:rPr lang="en-US" sz="2000" b="1" dirty="0" err="1">
                <a:solidFill>
                  <a:srgbClr val="FFEC02"/>
                </a:solidFill>
                <a:latin typeface="+mn-lt"/>
                <a:cs typeface="Helvetica Neue"/>
              </a:rPr>
              <a:t>genoeg</a:t>
            </a:r>
            <a:r>
              <a:rPr lang="en-US" sz="2000" b="1" dirty="0">
                <a:solidFill>
                  <a:srgbClr val="FFEC02"/>
                </a:solidFill>
                <a:latin typeface="+mn-lt"/>
                <a:cs typeface="Helvetica Neue"/>
              </a:rPr>
              <a:t> is </a:t>
            </a:r>
            <a:r>
              <a:rPr lang="en-US" sz="2000" b="1" dirty="0" err="1">
                <a:solidFill>
                  <a:srgbClr val="FFEC02"/>
                </a:solidFill>
                <a:latin typeface="+mn-lt"/>
                <a:cs typeface="Helvetica Neue"/>
              </a:rPr>
              <a:t>voor</a:t>
            </a:r>
            <a:r>
              <a:rPr lang="en-US" sz="2000" b="1" dirty="0">
                <a:solidFill>
                  <a:srgbClr val="FFEC02"/>
                </a:solidFill>
                <a:latin typeface="+mn-lt"/>
                <a:cs typeface="Helvetica Neue"/>
              </a:rPr>
              <a:t> de Big Bang</a:t>
            </a:r>
            <a:r>
              <a:rPr lang="en-US" sz="2000" dirty="0">
                <a:solidFill>
                  <a:srgbClr val="FFEC02"/>
                </a:solidFill>
                <a:latin typeface="+mn-lt"/>
                <a:cs typeface="Helvetica Neue Light"/>
              </a:rPr>
              <a:t>.</a:t>
            </a:r>
            <a:br>
              <a:rPr lang="en-US" sz="2000" dirty="0">
                <a:solidFill>
                  <a:srgbClr val="FFEC02"/>
                </a:solidFill>
                <a:latin typeface="+mn-lt"/>
                <a:cs typeface="Helvetica Neue Light"/>
              </a:rPr>
            </a:br>
            <a:r>
              <a:rPr lang="en-US" sz="2000" dirty="0" err="1">
                <a:solidFill>
                  <a:srgbClr val="FFFF00"/>
                </a:solidFill>
                <a:latin typeface="+mn-lt"/>
                <a:cs typeface="Helvetica Neue Light"/>
              </a:rPr>
              <a:t>Zoek</a:t>
            </a:r>
            <a:r>
              <a:rPr lang="en-US" sz="2000" dirty="0">
                <a:solidFill>
                  <a:srgbClr val="FFFF00"/>
                </a:solidFill>
                <a:latin typeface="+mn-l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+mn-lt"/>
                <a:cs typeface="Helvetica Neue Light"/>
              </a:rPr>
              <a:t>naar</a:t>
            </a:r>
            <a:r>
              <a:rPr lang="en-US" sz="2000" dirty="0">
                <a:solidFill>
                  <a:srgbClr val="FFFF00"/>
                </a:solidFill>
                <a:latin typeface="+mn-l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+mn-lt"/>
                <a:cs typeface="Helvetica Neue Light"/>
              </a:rPr>
              <a:t>aanvullende</a:t>
            </a:r>
            <a:r>
              <a:rPr lang="en-US" sz="2000" dirty="0">
                <a:solidFill>
                  <a:srgbClr val="FFFF00"/>
                </a:solidFill>
                <a:latin typeface="+mn-l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+mn-lt"/>
                <a:cs typeface="Helvetica Neue Light"/>
              </a:rPr>
              <a:t>bronnen</a:t>
            </a:r>
            <a:r>
              <a:rPr lang="en-US" sz="2000" dirty="0">
                <a:solidFill>
                  <a:srgbClr val="FFFF00"/>
                </a:solidFill>
                <a:latin typeface="+mn-lt"/>
                <a:cs typeface="Helvetica Neue Light"/>
              </a:rPr>
              <a:t> van </a:t>
            </a:r>
            <a:r>
              <a:rPr lang="en-US" sz="2000" dirty="0" err="1">
                <a:solidFill>
                  <a:srgbClr val="FFFF00"/>
                </a:solidFill>
                <a:latin typeface="+mn-lt"/>
                <a:cs typeface="Helvetica Neue Light"/>
              </a:rPr>
              <a:t>materie</a:t>
            </a:r>
            <a:r>
              <a:rPr lang="en-US" sz="2000" dirty="0">
                <a:solidFill>
                  <a:srgbClr val="FFFF00"/>
                </a:solidFill>
                <a:latin typeface="+mn-lt"/>
                <a:cs typeface="Helvetica Neue Light"/>
              </a:rPr>
              <a:t>/anti-</a:t>
            </a:r>
            <a:r>
              <a:rPr lang="en-US" sz="2000" dirty="0" err="1">
                <a:solidFill>
                  <a:srgbClr val="FFFF00"/>
                </a:solidFill>
                <a:latin typeface="+mn-lt"/>
                <a:cs typeface="Helvetica Neue Light"/>
              </a:rPr>
              <a:t>materie</a:t>
            </a:r>
            <a:r>
              <a:rPr lang="en-US" sz="2000" dirty="0">
                <a:solidFill>
                  <a:srgbClr val="FFFF00"/>
                </a:solidFill>
                <a:latin typeface="+mn-l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+mn-lt"/>
                <a:cs typeface="Helvetica Neue Light"/>
              </a:rPr>
              <a:t>asymmetrie</a:t>
            </a:r>
            <a:r>
              <a:rPr lang="en-US" sz="2000" dirty="0">
                <a:solidFill>
                  <a:srgbClr val="FFFF00"/>
                </a:solidFill>
                <a:latin typeface="+mn-lt"/>
                <a:cs typeface="Helvetica Neue Light"/>
              </a:rPr>
              <a:t> </a:t>
            </a: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13998" y="2813063"/>
            <a:ext cx="863077" cy="2642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92498" y="3086813"/>
            <a:ext cx="1260143" cy="1984685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357" h="2491880">
                <a:moveTo>
                  <a:pt x="1097034" y="0"/>
                </a:moveTo>
                <a:cubicBezTo>
                  <a:pt x="1355611" y="293515"/>
                  <a:pt x="1614188" y="587030"/>
                  <a:pt x="1432485" y="862574"/>
                </a:cubicBezTo>
                <a:cubicBezTo>
                  <a:pt x="1250782" y="1138119"/>
                  <a:pt x="102660" y="1381716"/>
                  <a:pt x="6817" y="1653267"/>
                </a:cubicBezTo>
                <a:cubicBezTo>
                  <a:pt x="-89026" y="1924818"/>
                  <a:pt x="857426" y="2491880"/>
                  <a:pt x="857426" y="2491880"/>
                </a:cubicBezTo>
              </a:path>
            </a:pathLst>
          </a:custGeom>
          <a:ln w="28575" cmpd="sng">
            <a:solidFill>
              <a:srgbClr val="FF0000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53922" y="6121692"/>
            <a:ext cx="6084656" cy="387756"/>
          </a:xfrm>
          <a:prstGeom prst="rect">
            <a:avLst/>
          </a:prstGeom>
        </p:spPr>
        <p:txBody>
          <a:bodyPr wrap="none" lIns="79205" tIns="39603" rIns="79205" bIns="39603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n-lt"/>
                <a:cs typeface="Helvetica Neue Light"/>
              </a:rPr>
              <a:t>"We </a:t>
            </a:r>
            <a:r>
              <a:rPr lang="en-US" sz="2000" dirty="0" err="1">
                <a:solidFill>
                  <a:srgbClr val="FFFFFF"/>
                </a:solidFill>
                <a:latin typeface="+mn-lt"/>
                <a:cs typeface="Helvetica Neue Light"/>
              </a:rPr>
              <a:t>kunnen</a:t>
            </a:r>
            <a:r>
              <a:rPr lang="en-US" sz="2000" dirty="0">
                <a:solidFill>
                  <a:srgbClr val="FFFFFF"/>
                </a:solidFill>
                <a:latin typeface="+mn-lt"/>
                <a:cs typeface="Helvetica Neue Light"/>
              </a:rPr>
              <a:t> anti-</a:t>
            </a:r>
            <a:r>
              <a:rPr lang="en-US" sz="2000" dirty="0" err="1">
                <a:solidFill>
                  <a:srgbClr val="FFFFFF"/>
                </a:solidFill>
                <a:latin typeface="+mn-lt"/>
                <a:cs typeface="Helvetica Neue Light"/>
              </a:rPr>
              <a:t>materie</a:t>
            </a:r>
            <a:r>
              <a:rPr lang="en-US" sz="2000" dirty="0">
                <a:solidFill>
                  <a:srgbClr val="FFFFFF"/>
                </a:solidFill>
                <a:latin typeface="+mn-lt"/>
                <a:cs typeface="Helvetica Neue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n-lt"/>
                <a:cs typeface="Helvetica Neue Light"/>
              </a:rPr>
              <a:t>gewoon</a:t>
            </a:r>
            <a:r>
              <a:rPr lang="en-US" sz="2000" dirty="0">
                <a:solidFill>
                  <a:srgbClr val="FFFFFF"/>
                </a:solidFill>
                <a:latin typeface="+mn-lt"/>
                <a:cs typeface="Helvetica Neue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n-lt"/>
                <a:cs typeface="Helvetica Neue Light"/>
              </a:rPr>
              <a:t>maken</a:t>
            </a:r>
            <a:r>
              <a:rPr lang="en-US" sz="2000" dirty="0">
                <a:solidFill>
                  <a:srgbClr val="FFFFFF"/>
                </a:solidFill>
                <a:latin typeface="+mn-lt"/>
                <a:cs typeface="Helvetica Neue Light"/>
              </a:rPr>
              <a:t> in de LHC” 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70302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" y="507993"/>
            <a:ext cx="9145910" cy="6363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 Big Bang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399542" y="6323484"/>
            <a:ext cx="4781770" cy="0"/>
          </a:xfrm>
          <a:prstGeom prst="straightConnector1">
            <a:avLst/>
          </a:prstGeom>
          <a:solidFill>
            <a:srgbClr val="FFFF99"/>
          </a:solidFill>
          <a:ln w="63500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73854" y="6025451"/>
            <a:ext cx="68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tijd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863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ggsFieldP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18" y="2963048"/>
            <a:ext cx="4414066" cy="248291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63</a:t>
            </a:fld>
            <a:endParaRPr lang="en-US"/>
          </a:p>
        </p:txBody>
      </p:sp>
      <p:pic>
        <p:nvPicPr>
          <p:cNvPr id="11" name="Picture 10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" y="768350"/>
            <a:ext cx="4236427" cy="601953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36385" y="4827492"/>
            <a:ext cx="3440782" cy="944182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veld is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tijdens</a:t>
            </a:r>
            <a:r>
              <a:rPr lang="en-US" dirty="0" smtClean="0">
                <a:solidFill>
                  <a:schemeClr val="bg1"/>
                </a:solidFill>
              </a:rPr>
              <a:t> Big Bang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5330968" y="605559"/>
            <a:ext cx="2125238" cy="2379493"/>
          </a:xfrm>
          <a:prstGeom prst="rect">
            <a:avLst/>
          </a:prstGeom>
          <a:noFill/>
          <a:ln w="28575" cmpd="sng">
            <a:noFill/>
          </a:ln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647824" y="2464478"/>
            <a:ext cx="131936" cy="878675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761185" y="5425815"/>
            <a:ext cx="3688780" cy="1200328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FF00"/>
                </a:solidFill>
                <a:latin typeface="+mn-lt"/>
                <a:ea typeface="Wingdings"/>
                <a:cs typeface="Wingdings"/>
                <a:sym typeface="Wingdings"/>
              </a:rPr>
              <a:t>Higgs veld: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Er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ontstond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plots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massa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Antimaterie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verdween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?!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577242" y="2072105"/>
            <a:ext cx="534738" cy="40105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158" y="5227052"/>
            <a:ext cx="3288080" cy="49244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600" dirty="0"/>
              <a:t>t</a:t>
            </a:r>
            <a:r>
              <a:rPr lang="en-US" sz="2600" dirty="0" smtClean="0"/>
              <a:t> = 0.00000000001 s</a:t>
            </a:r>
            <a:endParaRPr lang="en-US" sz="2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081998" y="2345392"/>
            <a:ext cx="0" cy="3667101"/>
          </a:xfrm>
          <a:prstGeom prst="straightConnector1">
            <a:avLst/>
          </a:prstGeom>
          <a:solidFill>
            <a:srgbClr val="FFFF99"/>
          </a:solidFill>
          <a:ln w="63500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680278" y="6051367"/>
            <a:ext cx="68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tijd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8" name="Straight Connector 7"/>
          <p:cNvCxnSpPr>
            <a:stCxn id="12" idx="3"/>
          </p:cNvCxnSpPr>
          <p:nvPr/>
        </p:nvCxnSpPr>
        <p:spPr bwMode="auto">
          <a:xfrm flipV="1">
            <a:off x="3577167" y="4561202"/>
            <a:ext cx="1256437" cy="738381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FF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2854501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5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2554"/>
            <a:ext cx="7620000" cy="5334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7" y="2941457"/>
            <a:ext cx="1464337" cy="139945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917891" y="3032162"/>
            <a:ext cx="1127409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1) Hoe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smtClean="0">
                <a:solidFill>
                  <a:srgbClr val="FFFFFF"/>
                </a:solidFill>
              </a:rPr>
              <a:t>anti</a:t>
            </a:r>
            <a:r>
              <a:rPr lang="en-US" dirty="0">
                <a:solidFill>
                  <a:srgbClr val="FFFFFF"/>
                </a:solidFill>
              </a:rPr>
              <a:t>-</a:t>
            </a:r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6141" y="2526804"/>
            <a:ext cx="9081941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871" y="2824835"/>
            <a:ext cx="9082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Standaardmodel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verklaring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niet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genoeg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Hebrew Light"/>
              </a:rPr>
              <a:t>Quarks</a:t>
            </a:r>
            <a:endParaRPr lang="en-US" sz="1600" dirty="0">
              <a:solidFill>
                <a:schemeClr val="bg1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50.000001%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49.999999%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421069" y="5883165"/>
            <a:ext cx="810144" cy="602313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538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  <p:bldP spid="12" grpId="0"/>
      <p:bldP spid="3" grpId="0"/>
      <p:bldP spid="15" grpId="0" animBg="1"/>
      <p:bldP spid="21" grpId="0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ntimatter_mis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23" y="1606788"/>
            <a:ext cx="5325718" cy="399428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6324040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2) Higgs </a:t>
            </a:r>
            <a:r>
              <a:rPr lang="en-US" dirty="0" err="1" smtClean="0">
                <a:solidFill>
                  <a:schemeClr val="bg1"/>
                </a:solidFill>
              </a:rPr>
              <a:t>mysterie</a:t>
            </a:r>
            <a:r>
              <a:rPr lang="en-US" dirty="0" smtClean="0">
                <a:solidFill>
                  <a:schemeClr val="bg1"/>
                </a:solidFill>
              </a:rPr>
              <a:t>: Vacuum </a:t>
            </a:r>
            <a:r>
              <a:rPr lang="en-US" dirty="0" err="1" smtClean="0">
                <a:solidFill>
                  <a:schemeClr val="bg1"/>
                </a:solidFill>
              </a:rPr>
              <a:t>stabiliteit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VacuumStabil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0" y="4271742"/>
            <a:ext cx="3258293" cy="244372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pic>
        <p:nvPicPr>
          <p:cNvPr id="10" name="Picture 9" descr="Vacuumstabilit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9" y="1049595"/>
            <a:ext cx="2683171" cy="201651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Picture 10" descr="metastabil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1" y="3515707"/>
            <a:ext cx="3360594" cy="322172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271727" y="1108217"/>
            <a:ext cx="3317429" cy="2468179"/>
            <a:chOff x="6103559" y="712686"/>
            <a:chExt cx="2747887" cy="1802941"/>
          </a:xfrm>
        </p:grpSpPr>
        <p:pic>
          <p:nvPicPr>
            <p:cNvPr id="18" name="Picture 17" descr="HiggsPotential_big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8"/>
            <a:stretch/>
          </p:blipFill>
          <p:spPr>
            <a:xfrm>
              <a:off x="6192041" y="722675"/>
              <a:ext cx="2659405" cy="1792952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19" name="Rectangle 18"/>
            <p:cNvSpPr/>
            <p:nvPr/>
          </p:nvSpPr>
          <p:spPr bwMode="auto">
            <a:xfrm>
              <a:off x="6349774" y="764519"/>
              <a:ext cx="323968" cy="18141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03559" y="712686"/>
              <a:ext cx="7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solidFill>
                    <a:schemeClr val="tx1"/>
                  </a:solidFill>
                </a:rPr>
                <a:t>V(</a:t>
              </a:r>
              <a:r>
                <a:rPr lang="en-US" sz="1800" i="1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800" i="1" dirty="0" smtClean="0">
                  <a:solidFill>
                    <a:schemeClr val="tx1"/>
                  </a:solidFill>
                </a:rPr>
                <a:t>)</a:t>
              </a:r>
              <a:endParaRPr lang="en-US" sz="1800" i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259063" y="1904820"/>
              <a:ext cx="323968" cy="44057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8358377" y="1785103"/>
              <a:ext cx="437492" cy="44057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6514" y="647897"/>
            <a:ext cx="21875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Higgs </a:t>
            </a:r>
            <a:r>
              <a:rPr lang="en-US" sz="2200" dirty="0" err="1" smtClean="0"/>
              <a:t>Potentiaal</a:t>
            </a:r>
            <a:endParaRPr lang="en-US" sz="2200" dirty="0"/>
          </a:p>
        </p:txBody>
      </p:sp>
      <p:sp>
        <p:nvSpPr>
          <p:cNvPr id="24" name="TextBox 23"/>
          <p:cNvSpPr txBox="1"/>
          <p:nvPr/>
        </p:nvSpPr>
        <p:spPr>
          <a:xfrm>
            <a:off x="430409" y="3822598"/>
            <a:ext cx="2691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Heel </a:t>
            </a:r>
            <a:r>
              <a:rPr lang="en-US" sz="2200" dirty="0" err="1" smtClean="0"/>
              <a:t>ver</a:t>
            </a:r>
            <a:r>
              <a:rPr lang="en-US" sz="2200" dirty="0" smtClean="0"/>
              <a:t> </a:t>
            </a:r>
            <a:r>
              <a:rPr lang="en-US" sz="2200" dirty="0" err="1" smtClean="0"/>
              <a:t>uitzoomen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5590427" y="647672"/>
            <a:ext cx="4128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Kan</a:t>
            </a:r>
            <a:r>
              <a:rPr lang="en-US" sz="2000" dirty="0" smtClean="0"/>
              <a:t> het vacuum “</a:t>
            </a:r>
            <a:r>
              <a:rPr lang="en-US" sz="2000" dirty="0" err="1" smtClean="0"/>
              <a:t>wegtunnelen</a:t>
            </a:r>
            <a:r>
              <a:rPr lang="en-US" sz="2000" dirty="0" smtClean="0"/>
              <a:t>”?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995875" y="3116674"/>
            <a:ext cx="4009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Ons</a:t>
            </a:r>
            <a:r>
              <a:rPr lang="en-US" sz="2200" dirty="0" smtClean="0"/>
              <a:t> </a:t>
            </a:r>
            <a:r>
              <a:rPr lang="en-US" sz="2200" dirty="0" err="1" smtClean="0"/>
              <a:t>heelal</a:t>
            </a:r>
            <a:r>
              <a:rPr lang="en-US" sz="2200" dirty="0" smtClean="0"/>
              <a:t> in </a:t>
            </a:r>
            <a:r>
              <a:rPr lang="en-US" sz="2200" dirty="0" err="1" smtClean="0"/>
              <a:t>Standaardmodel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pic>
        <p:nvPicPr>
          <p:cNvPr id="3" name="Picture 2" descr="Vacuumstability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3" y="4263469"/>
            <a:ext cx="3820543" cy="251678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3272253" y="872925"/>
            <a:ext cx="2125238" cy="2379493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8" name="Oval 27"/>
          <p:cNvSpPr/>
          <p:nvPr/>
        </p:nvSpPr>
        <p:spPr bwMode="auto">
          <a:xfrm>
            <a:off x="4531915" y="2339463"/>
            <a:ext cx="534738" cy="40105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31082" y="2565678"/>
            <a:ext cx="6362734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8811" y="2824835"/>
            <a:ext cx="6191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Is het vacuum </a:t>
            </a:r>
            <a:r>
              <a:rPr lang="en-US" sz="4000" dirty="0" err="1" smtClean="0">
                <a:solidFill>
                  <a:srgbClr val="FF6600"/>
                </a:solidFill>
              </a:rPr>
              <a:t>wel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stabiel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562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 animBg="1"/>
      <p:bldP spid="7" grpId="0" animBg="1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3) </a:t>
            </a:r>
            <a:r>
              <a:rPr lang="en-US" dirty="0" err="1" smtClean="0">
                <a:solidFill>
                  <a:schemeClr val="bg1"/>
                </a:solidFill>
              </a:rPr>
              <a:t>Waarom</a:t>
            </a:r>
            <a:r>
              <a:rPr lang="en-US" dirty="0" smtClean="0">
                <a:solidFill>
                  <a:schemeClr val="bg1"/>
                </a:solidFill>
              </a:rPr>
              <a:t> is de Higgs </a:t>
            </a:r>
            <a:r>
              <a:rPr lang="en-US" dirty="0" err="1" smtClean="0">
                <a:solidFill>
                  <a:schemeClr val="bg1"/>
                </a:solidFill>
              </a:rPr>
              <a:t>massa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zo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licht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43" y="812481"/>
            <a:ext cx="74041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</a:t>
            </a:r>
            <a:r>
              <a:rPr lang="en-US" dirty="0" err="1" smtClean="0"/>
              <a:t>geeft</a:t>
            </a:r>
            <a:r>
              <a:rPr lang="en-US" dirty="0" smtClean="0"/>
              <a:t> quantum </a:t>
            </a:r>
            <a:r>
              <a:rPr lang="en-US" dirty="0" err="1" smtClean="0"/>
              <a:t>mechanisch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:</a:t>
            </a:r>
          </a:p>
          <a:p>
            <a:pPr marL="457200" indent="-457200">
              <a:buFont typeface="Wingdings" charset="0"/>
              <a:buChar char=""/>
            </a:pPr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</a:p>
          <a:p>
            <a:pPr marL="457200" indent="-457200">
              <a:buFont typeface="Wingdings" charset="0"/>
              <a:buChar char=""/>
            </a:pPr>
            <a:r>
              <a:rPr lang="en-US" dirty="0" err="1" smtClean="0"/>
              <a:t>Zichzelf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Picture 6" descr="HiggsPropag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2" y="2508958"/>
            <a:ext cx="3246685" cy="2532414"/>
          </a:xfrm>
          <a:prstGeom prst="rect">
            <a:avLst/>
          </a:prstGeom>
        </p:spPr>
      </p:pic>
      <p:pic>
        <p:nvPicPr>
          <p:cNvPr id="8" name="Picture 4" descr="susyparticles_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5070" y="2501621"/>
            <a:ext cx="5282301" cy="25966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553629"/>
            <a:ext cx="887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Supersymmetrische</a:t>
            </a:r>
            <a:r>
              <a:rPr lang="en-US" sz="2400" dirty="0" smtClean="0"/>
              <a:t> </a:t>
            </a:r>
            <a:r>
              <a:rPr lang="en-US" sz="2400" dirty="0" err="1" smtClean="0"/>
              <a:t>deeltjes</a:t>
            </a:r>
            <a:r>
              <a:rPr lang="en-US" sz="2400" dirty="0" smtClean="0"/>
              <a:t> </a:t>
            </a:r>
            <a:r>
              <a:rPr lang="en-US" sz="2400" dirty="0" err="1" smtClean="0"/>
              <a:t>zouden</a:t>
            </a:r>
            <a:r>
              <a:rPr lang="en-US" sz="2400" dirty="0" smtClean="0"/>
              <a:t> </a:t>
            </a:r>
            <a:r>
              <a:rPr lang="en-US" sz="2400" dirty="0" err="1" smtClean="0"/>
              <a:t>lage</a:t>
            </a:r>
            <a:r>
              <a:rPr lang="en-US" sz="2400" dirty="0" smtClean="0"/>
              <a:t> Higgs </a:t>
            </a:r>
            <a:r>
              <a:rPr lang="en-US" sz="2400" dirty="0" err="1" smtClean="0"/>
              <a:t>massa</a:t>
            </a:r>
            <a:r>
              <a:rPr lang="en-US" sz="2400" dirty="0" smtClean="0"/>
              <a:t> </a:t>
            </a:r>
            <a:r>
              <a:rPr lang="en-US" sz="2400" dirty="0" err="1" smtClean="0"/>
              <a:t>verklaren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95321" y="2565678"/>
            <a:ext cx="8581305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51" y="2824835"/>
            <a:ext cx="8533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Bestaan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er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supersymmetrie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deeltjes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185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638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952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Bouwstenen</a:t>
            </a:r>
            <a:r>
              <a:rPr lang="en-US" sz="4000" dirty="0" smtClean="0">
                <a:solidFill>
                  <a:schemeClr val="bg1"/>
                </a:solidFill>
              </a:rPr>
              <a:t> van </a:t>
            </a:r>
            <a:r>
              <a:rPr lang="en-US" sz="4000" dirty="0" err="1" smtClean="0">
                <a:solidFill>
                  <a:schemeClr val="bg1"/>
                </a:solidFill>
              </a:rPr>
              <a:t>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en het </a:t>
            </a:r>
            <a:r>
              <a:rPr lang="en-US" sz="4000" dirty="0" err="1" smtClean="0">
                <a:solidFill>
                  <a:schemeClr val="bg1"/>
                </a:solidFill>
              </a:rPr>
              <a:t>Standaardmodel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52" y="-185069"/>
            <a:ext cx="4074609" cy="36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2807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4687888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1366838" y="3090863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803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ky_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33" y="136373"/>
            <a:ext cx="7023682" cy="6739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89" y="750999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66FFFF"/>
                </a:solidFill>
              </a:rPr>
              <a:t>Draaien</a:t>
            </a:r>
            <a:r>
              <a:rPr lang="en-US" sz="2200" dirty="0" smtClean="0">
                <a:solidFill>
                  <a:srgbClr val="66FFFF"/>
                </a:solidFill>
              </a:rPr>
              <a:t> van de </a:t>
            </a:r>
            <a:r>
              <a:rPr lang="en-US" sz="2200" dirty="0" err="1" smtClean="0">
                <a:solidFill>
                  <a:srgbClr val="66FFFF"/>
                </a:solidFill>
              </a:rPr>
              <a:t>melkweg</a:t>
            </a:r>
            <a:endParaRPr lang="en-US" sz="2200" dirty="0" smtClean="0">
              <a:solidFill>
                <a:srgbClr val="66FFFF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527169" y="899739"/>
            <a:ext cx="4192588" cy="4594225"/>
            <a:chOff x="-78" y="1035"/>
            <a:chExt cx="2641" cy="289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74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1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5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8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79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0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76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77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1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2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3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grpSp>
              <p:nvGrpSpPr>
                <p:cNvPr id="14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2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3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5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6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9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7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8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4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5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9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2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7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3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4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3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5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6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9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7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8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4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5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9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3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0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1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9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2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6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7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3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5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</p:grpSp>
        </p:grpSp>
        <p:sp>
          <p:nvSpPr>
            <p:cNvPr id="8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9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4320" y="1640491"/>
            <a:ext cx="2451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Centrifugale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kracht</a:t>
            </a:r>
            <a:r>
              <a:rPr lang="en-US" sz="2200" dirty="0" smtClean="0">
                <a:solidFill>
                  <a:srgbClr val="FFFF99"/>
                </a:solidFill>
              </a:rPr>
              <a:t>:</a:t>
            </a: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C</a:t>
            </a:r>
            <a:r>
              <a:rPr lang="en-US" sz="2200" dirty="0" smtClean="0">
                <a:solidFill>
                  <a:srgbClr val="FFFF99"/>
                </a:solidFill>
              </a:rPr>
              <a:t> = Mv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r>
              <a:rPr lang="en-US" sz="2200" dirty="0" smtClean="0">
                <a:solidFill>
                  <a:srgbClr val="FFFF99"/>
                </a:solidFill>
              </a:rPr>
              <a:t>/r</a:t>
            </a:r>
            <a:endParaRPr lang="en-US" sz="2200" dirty="0">
              <a:solidFill>
                <a:srgbClr val="FFFF99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07984" y="2780873"/>
            <a:ext cx="2178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Gravitatie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krach:t</a:t>
            </a:r>
            <a:endParaRPr lang="en-US" sz="2200" dirty="0" smtClean="0">
              <a:solidFill>
                <a:srgbClr val="FFFF99"/>
              </a:solidFill>
            </a:endParaRP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G</a:t>
            </a:r>
            <a:r>
              <a:rPr lang="en-US" sz="2200" dirty="0" smtClean="0">
                <a:solidFill>
                  <a:srgbClr val="FFFF99"/>
                </a:solidFill>
              </a:rPr>
              <a:t> = G M m / r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endParaRPr lang="en-US" sz="2200" baseline="30000" dirty="0">
              <a:solidFill>
                <a:srgbClr val="FFFF99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0096" y="4097322"/>
            <a:ext cx="16367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F</a:t>
            </a:r>
            <a:r>
              <a:rPr lang="en-US" sz="2200" baseline="-25000" dirty="0" smtClean="0">
                <a:solidFill>
                  <a:srgbClr val="FF6600"/>
                </a:solidFill>
              </a:rPr>
              <a:t>c</a:t>
            </a:r>
            <a:r>
              <a:rPr lang="en-US" sz="2200" dirty="0" smtClean="0">
                <a:solidFill>
                  <a:srgbClr val="FF6600"/>
                </a:solidFill>
              </a:rPr>
              <a:t> = F</a:t>
            </a:r>
            <a:r>
              <a:rPr lang="en-US" sz="2200" baseline="-25000" dirty="0" smtClean="0">
                <a:solidFill>
                  <a:srgbClr val="FF6600"/>
                </a:solidFill>
              </a:rPr>
              <a:t>G</a:t>
            </a:r>
            <a:r>
              <a:rPr lang="en-US" sz="2200" dirty="0" smtClean="0">
                <a:solidFill>
                  <a:srgbClr val="FF6600"/>
                </a:solidFill>
              </a:rPr>
              <a:t> </a:t>
            </a:r>
            <a:r>
              <a:rPr lang="en-US" sz="2200" dirty="0" err="1" smtClean="0">
                <a:solidFill>
                  <a:srgbClr val="FF6600"/>
                </a:solidFill>
              </a:rPr>
              <a:t>geeft</a:t>
            </a:r>
            <a:r>
              <a:rPr lang="en-US" sz="22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2200" dirty="0">
                <a:solidFill>
                  <a:srgbClr val="FF6600"/>
                </a:solidFill>
              </a:rPr>
              <a:t>v</a:t>
            </a:r>
            <a:r>
              <a:rPr lang="en-US" sz="2200" dirty="0" smtClean="0">
                <a:solidFill>
                  <a:srgbClr val="FF6600"/>
                </a:solidFill>
              </a:rPr>
              <a:t> = </a:t>
            </a:r>
            <a:r>
              <a:rPr lang="en-US" sz="3000" dirty="0" smtClean="0">
                <a:solidFill>
                  <a:srgbClr val="FF6600"/>
                </a:solidFill>
              </a:rPr>
              <a:t>√</a:t>
            </a:r>
            <a:r>
              <a:rPr lang="en-US" sz="2200" dirty="0" smtClean="0">
                <a:solidFill>
                  <a:srgbClr val="FF6600"/>
                </a:solidFill>
              </a:rPr>
              <a:t>(GM/r)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08322" y="5884889"/>
            <a:ext cx="71875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66FFFF"/>
                </a:solidFill>
              </a:rPr>
              <a:t>Groot </a:t>
            </a:r>
            <a:r>
              <a:rPr lang="en-US" sz="2600" dirty="0" err="1" smtClean="0">
                <a:solidFill>
                  <a:srgbClr val="66FFFF"/>
                </a:solidFill>
              </a:rPr>
              <a:t>mysterie</a:t>
            </a:r>
            <a:r>
              <a:rPr lang="en-US" sz="2600" dirty="0" smtClean="0">
                <a:solidFill>
                  <a:srgbClr val="66FFFF"/>
                </a:solidFill>
              </a:rPr>
              <a:t>: 75% van </a:t>
            </a:r>
            <a:r>
              <a:rPr lang="en-US" sz="2600" dirty="0" err="1" smtClean="0">
                <a:solidFill>
                  <a:srgbClr val="66FFFF"/>
                </a:solidFill>
              </a:rPr>
              <a:t>alle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massa</a:t>
            </a:r>
            <a:r>
              <a:rPr lang="en-US" sz="2600" dirty="0" smtClean="0">
                <a:solidFill>
                  <a:srgbClr val="66FFFF"/>
                </a:solidFill>
              </a:rPr>
              <a:t> is </a:t>
            </a:r>
            <a:r>
              <a:rPr lang="en-US" sz="2600" dirty="0" err="1" smtClean="0">
                <a:solidFill>
                  <a:srgbClr val="66FFFF"/>
                </a:solidFill>
              </a:rPr>
              <a:t>ontzichtbaar</a:t>
            </a:r>
            <a:r>
              <a:rPr lang="en-US" sz="2600" dirty="0" smtClean="0">
                <a:solidFill>
                  <a:srgbClr val="66FFFF"/>
                </a:solidFill>
              </a:rPr>
              <a:t>!</a:t>
            </a:r>
          </a:p>
          <a:p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                        ”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Donkere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Materie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”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554501" y="2565678"/>
            <a:ext cx="8153773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48862" y="2824835"/>
            <a:ext cx="7850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Waaruit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bestaat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donkere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materie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945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 smtClean="0">
                <a:solidFill>
                  <a:srgbClr val="FFFFFF"/>
                </a:solidFill>
              </a:rPr>
              <a:t>zwaartekracht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lenzen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21533" r="48549"/>
          <a:stretch>
            <a:fillRect/>
          </a:stretch>
        </p:blipFill>
        <p:spPr bwMode="auto">
          <a:xfrm>
            <a:off x="1614714" y="822590"/>
            <a:ext cx="5751284" cy="58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5814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botsing</a:t>
            </a:r>
            <a:r>
              <a:rPr lang="en-US" dirty="0" smtClean="0">
                <a:solidFill>
                  <a:srgbClr val="FFFFFF"/>
                </a:solidFill>
              </a:rPr>
              <a:t> van galaxies </a:t>
            </a:r>
            <a:r>
              <a:rPr lang="en-US" dirty="0" err="1" smtClean="0">
                <a:solidFill>
                  <a:srgbClr val="FFFFFF"/>
                </a:solidFill>
              </a:rPr>
              <a:t>gezien</a:t>
            </a:r>
            <a:r>
              <a:rPr lang="en-US" dirty="0" smtClean="0">
                <a:solidFill>
                  <a:srgbClr val="FFFFFF"/>
                </a:solidFill>
              </a:rPr>
              <a:t> met “</a:t>
            </a:r>
            <a:r>
              <a:rPr lang="en-US" dirty="0" err="1" smtClean="0">
                <a:solidFill>
                  <a:srgbClr val="FFFFFF"/>
                </a:solidFill>
              </a:rPr>
              <a:t>zwaartekracht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lenzen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8642" y="5767612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Donkere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beweegt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ongestoord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47635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Waarvan</a:t>
            </a:r>
            <a:r>
              <a:rPr lang="en-US" dirty="0" smtClean="0">
                <a:solidFill>
                  <a:schemeClr val="bg1"/>
                </a:solidFill>
              </a:rPr>
              <a:t> is </a:t>
            </a:r>
            <a:r>
              <a:rPr lang="en-US" dirty="0" err="1" smtClean="0">
                <a:solidFill>
                  <a:schemeClr val="bg1"/>
                </a:solidFill>
              </a:rPr>
              <a:t>donkere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gemaakt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98" y="1102127"/>
            <a:ext cx="7803075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Er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is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overtuigend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astronomisch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bewijs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voor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‘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donkere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materie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’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Maar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waar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is het van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gemaakt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?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Wellicht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van ‘super-partners’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bestaande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deeltjes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endParaRPr lang="en-US" sz="2200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 descr="mug_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1050" y="4455561"/>
            <a:ext cx="1502049" cy="2121560"/>
          </a:xfrm>
          <a:prstGeom prst="rect">
            <a:avLst/>
          </a:prstGeom>
        </p:spPr>
      </p:pic>
      <p:sp>
        <p:nvSpPr>
          <p:cNvPr id="15" name="Parallelogram 14"/>
          <p:cNvSpPr/>
          <p:nvPr/>
        </p:nvSpPr>
        <p:spPr bwMode="auto">
          <a:xfrm>
            <a:off x="521098" y="3565875"/>
            <a:ext cx="3793702" cy="1026561"/>
          </a:xfrm>
          <a:prstGeom prst="parallelogram">
            <a:avLst>
              <a:gd name="adj" fmla="val 161997"/>
            </a:avLst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98" y="2334001"/>
            <a:ext cx="1494976" cy="2121560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443399" y="2744625"/>
            <a:ext cx="4711638" cy="3580460"/>
            <a:chOff x="5189537" y="2827337"/>
            <a:chExt cx="5583618" cy="398657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5256175" cy="58256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Standaard</a:t>
              </a:r>
              <a:r>
                <a:rPr lang="en-US" dirty="0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 Model </a:t>
              </a:r>
              <a:r>
                <a:rPr lang="en-US" dirty="0" err="1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deeltjes</a:t>
              </a:r>
              <a:endParaRPr lang="en-US" dirty="0">
                <a:solidFill>
                  <a:schemeClr val="tx1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601713" cy="58256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Super-partner </a:t>
              </a:r>
              <a:r>
                <a:rPr lang="en-US" dirty="0" err="1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deeltjes</a:t>
              </a:r>
              <a:endParaRPr lang="en-US" dirty="0">
                <a:solidFill>
                  <a:schemeClr val="bg1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2598" y="4181811"/>
            <a:ext cx="2134857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err="1">
                <a:solidFill>
                  <a:schemeClr val="bg1">
                    <a:lumMod val="50000"/>
                  </a:schemeClr>
                </a:solidFill>
                <a:latin typeface="Helvetica Neue Medium"/>
                <a:cs typeface="Helvetica Neue Medium"/>
              </a:rPr>
              <a:t>Supersymmetry</a:t>
            </a:r>
            <a:endParaRPr lang="en-US" sz="2100" i="1" dirty="0">
              <a:solidFill>
                <a:schemeClr val="bg1">
                  <a:lumMod val="50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460859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Alternatieve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Verklaring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dark_matter_halo_sa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0" y="1775242"/>
            <a:ext cx="4488041" cy="344681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7553022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5) </a:t>
            </a:r>
            <a:r>
              <a:rPr lang="en-US" dirty="0" err="1" smtClean="0">
                <a:solidFill>
                  <a:srgbClr val="FFFFFF"/>
                </a:solidFill>
              </a:rPr>
              <a:t>Wat</a:t>
            </a:r>
            <a:r>
              <a:rPr lang="en-US" dirty="0" smtClean="0">
                <a:solidFill>
                  <a:srgbClr val="FFFFFF"/>
                </a:solidFill>
              </a:rPr>
              <a:t> is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Energie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4" y="894099"/>
            <a:ext cx="8936326" cy="50406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2021443"/>
            <a:ext cx="9078323" cy="2785960"/>
            <a:chOff x="0" y="2021443"/>
            <a:chExt cx="9078323" cy="2785960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2021443"/>
              <a:ext cx="9045190" cy="2785960"/>
            </a:xfrm>
            <a:prstGeom prst="rect">
              <a:avLst/>
            </a:prstGeom>
            <a:solidFill>
              <a:srgbClr val="000090">
                <a:alpha val="80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9" name="Picture 8" descr="vacuum energy_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256" y="2351420"/>
              <a:ext cx="4022311" cy="21756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0174" y="2961712"/>
              <a:ext cx="174596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Donkere</a:t>
              </a:r>
              <a:endParaRPr lang="en-US" dirty="0" smtClean="0"/>
            </a:p>
            <a:p>
              <a:r>
                <a:rPr lang="en-US" dirty="0" err="1" smtClean="0"/>
                <a:t>Energie</a:t>
              </a:r>
              <a:r>
                <a:rPr lang="en-US" dirty="0" smtClean="0"/>
                <a:t> = 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9341" y="2883575"/>
              <a:ext cx="280898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 Higgs vacuum</a:t>
              </a:r>
            </a:p>
            <a:p>
              <a:r>
                <a:rPr lang="en-US" dirty="0" smtClean="0"/>
                <a:t>    </a:t>
              </a:r>
              <a:r>
                <a:rPr lang="en-US" dirty="0" err="1" smtClean="0"/>
                <a:t>Energie</a:t>
              </a:r>
              <a:r>
                <a:rPr lang="en-US" dirty="0" smtClean="0"/>
                <a:t>  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485936" y="1817651"/>
            <a:ext cx="163738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2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25724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343400" y="2392363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410200" y="2468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636588" y="4037013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zijde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overheerst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42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718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1494611" y="5903127"/>
            <a:ext cx="6630509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  <p:extLst>
      <p:ext uri="{BB962C8B-B14F-4D97-AF65-F5344CB8AC3E}">
        <p14:creationId xmlns:p14="http://schemas.microsoft.com/office/powerpoint/2010/main" val="3117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5271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</a:rPr>
              <a:t>LHC Run-II: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De di-</a:t>
            </a:r>
            <a:r>
              <a:rPr lang="en-US" sz="4000" dirty="0" err="1" smtClean="0">
                <a:solidFill>
                  <a:srgbClr val="FFFFFF"/>
                </a:solidFill>
              </a:rPr>
              <a:t>foton</a:t>
            </a:r>
            <a:r>
              <a:rPr lang="en-US" sz="4000" dirty="0" smtClean="0">
                <a:solidFill>
                  <a:srgbClr val="FFFFFF"/>
                </a:solidFill>
              </a:rPr>
              <a:t> saga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334425" y="-21377"/>
            <a:ext cx="4809575" cy="3176323"/>
            <a:chOff x="4334425" y="-21377"/>
            <a:chExt cx="4809575" cy="3176323"/>
          </a:xfrm>
        </p:grpSpPr>
        <p:pic>
          <p:nvPicPr>
            <p:cNvPr id="2" name="Picture 1" descr="diphoton_atla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25" y="-21377"/>
              <a:ext cx="4809575" cy="317632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384842" y="2179052"/>
              <a:ext cx="828841" cy="92242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991765" y="2753895"/>
              <a:ext cx="596231" cy="326189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5405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Molecuul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Atoomkern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b="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b="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Electron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27936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lasDiPhot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56"/>
            <a:ext cx="9144000" cy="603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 </a:t>
            </a:r>
            <a:r>
              <a:rPr lang="nl-NL" dirty="0" smtClean="0">
                <a:solidFill>
                  <a:schemeClr val="bg1"/>
                </a:solidFill>
              </a:rPr>
              <a:t>speurtocht wordt voortgezet met LHC Run-2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4000" y="4924025"/>
            <a:ext cx="8521700" cy="1801129"/>
          </a:xfrm>
          <a:prstGeom prst="rect">
            <a:avLst/>
          </a:prstGeom>
          <a:solidFill>
            <a:schemeClr val="tx1"/>
          </a:solidFill>
          <a:ln w="28575" cmpd="sng">
            <a:noFill/>
            <a:miter lim="800000"/>
            <a:headEnd/>
            <a:tailEnd/>
          </a:ln>
          <a:effectLst>
            <a:glow rad="393700">
              <a:schemeClr val="tx1">
                <a:alpha val="75000"/>
              </a:schemeClr>
            </a:glow>
            <a:softEdge rad="584200"/>
          </a:effectLst>
        </p:spPr>
        <p:txBody>
          <a:bodyPr vert="horz" wrap="square" lIns="187099" tIns="127851" rIns="91375" bIns="127851" numCol="1" anchor="t" anchorCtr="0" compatLnSpc="1">
            <a:prstTxWarp prst="textNoShape">
              <a:avLst/>
            </a:prstTxWarp>
          </a:bodyPr>
          <a:lstStyle>
            <a:lvl1pPr marL="395579" indent="-395579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089" indent="-329650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8598" indent="-263721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036" indent="-263721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347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091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8354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5795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3232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200" dirty="0" smtClean="0">
                <a:solidFill>
                  <a:srgbClr val="FFFF00"/>
                </a:solidFill>
                <a:latin typeface="+mn-lt"/>
              </a:rPr>
              <a:t>De eerste run van de LHC (2010-2012) was een enorm succes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  <a:latin typeface="+mn-lt"/>
              </a:rPr>
              <a:t>Belangrijk stuk nieuwe natuurkunde ontdekt (Higgs Sector)</a:t>
            </a:r>
          </a:p>
          <a:p>
            <a:r>
              <a:rPr lang="nl-NL" sz="2200" dirty="0" smtClean="0">
                <a:solidFill>
                  <a:srgbClr val="FFFF00"/>
                </a:solidFill>
                <a:latin typeface="+mn-lt"/>
                <a:cs typeface="Helvetica Neue Medium"/>
              </a:rPr>
              <a:t>Run-2 2015-2018 is van start gegaan met dubbele energie</a:t>
            </a:r>
          </a:p>
          <a:p>
            <a:pPr lvl="1"/>
            <a:r>
              <a:rPr lang="nl-NL" sz="1600" dirty="0" smtClean="0">
                <a:solidFill>
                  <a:srgbClr val="FFFFFF"/>
                </a:solidFill>
                <a:latin typeface="+mn-lt"/>
                <a:sym typeface="Wingdings"/>
              </a:rPr>
              <a:t>We </a:t>
            </a:r>
            <a:r>
              <a:rPr lang="nl-NL" sz="1600" dirty="0">
                <a:solidFill>
                  <a:srgbClr val="FFFFFF"/>
                </a:solidFill>
                <a:latin typeface="+mn-lt"/>
                <a:sym typeface="Wingdings"/>
              </a:rPr>
              <a:t>schuiven verder op richting de natuurkunde van de Big </a:t>
            </a:r>
            <a:r>
              <a:rPr lang="nl-NL" sz="1600" dirty="0" smtClean="0">
                <a:solidFill>
                  <a:srgbClr val="FFFFFF"/>
                </a:solidFill>
                <a:latin typeface="+mn-lt"/>
                <a:sym typeface="Wingdings"/>
              </a:rPr>
              <a:t>Bang...</a:t>
            </a:r>
            <a:endParaRPr lang="nl-NL" sz="1700" dirty="0" smtClean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pPr marL="0" indent="0">
              <a:buNone/>
            </a:pPr>
            <a:endParaRPr lang="nl-NL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20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1201099"/>
            <a:ext cx="4463142" cy="4114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O</a:t>
            </a:r>
            <a:r>
              <a:rPr lang="en-US" dirty="0" err="1" smtClean="0">
                <a:solidFill>
                  <a:srgbClr val="FFFFFF"/>
                </a:solidFill>
              </a:rPr>
              <a:t>pwinding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bij</a:t>
            </a:r>
            <a:r>
              <a:rPr lang="en-US" dirty="0" smtClean="0">
                <a:solidFill>
                  <a:srgbClr val="FFFFFF"/>
                </a:solidFill>
              </a:rPr>
              <a:t> de LHC – </a:t>
            </a:r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nieuw</a:t>
            </a:r>
            <a:r>
              <a:rPr lang="en-US" dirty="0" smtClean="0">
                <a:solidFill>
                  <a:srgbClr val="FFFFFF"/>
                </a:solidFill>
              </a:rPr>
              <a:t> Higgs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37" y="704088"/>
            <a:ext cx="4412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Higgs </a:t>
            </a:r>
            <a:r>
              <a:rPr lang="en-US" sz="2200" b="1" dirty="0" err="1" smtClean="0">
                <a:solidFill>
                  <a:srgbClr val="D6FFFC"/>
                </a:solidFill>
              </a:rPr>
              <a:t>ontdekking</a:t>
            </a:r>
            <a:r>
              <a:rPr lang="en-US" sz="2200" b="1" dirty="0" smtClean="0">
                <a:solidFill>
                  <a:srgbClr val="D6FFFC"/>
                </a:solidFill>
              </a:rPr>
              <a:t> 2011-2012: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351454" y="3661440"/>
            <a:ext cx="9179" cy="1225791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47" y="5744791"/>
            <a:ext cx="9195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enorme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ontdekking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3775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8" grpId="0" animBg="1"/>
      <p:bldP spid="21" grpId="0"/>
      <p:bldP spid="17" grpId="0" animBg="1"/>
      <p:bldP spid="2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Opwinding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bij</a:t>
            </a:r>
            <a:r>
              <a:rPr lang="en-US" dirty="0">
                <a:solidFill>
                  <a:srgbClr val="FFFFFF"/>
                </a:solidFill>
              </a:rPr>
              <a:t> de LHC – </a:t>
            </a:r>
            <a:r>
              <a:rPr lang="en-US" dirty="0" err="1">
                <a:solidFill>
                  <a:srgbClr val="FFFFFF"/>
                </a:solidFill>
              </a:rPr>
              <a:t>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nieuw</a:t>
            </a:r>
            <a:r>
              <a:rPr lang="en-US" dirty="0">
                <a:solidFill>
                  <a:srgbClr val="FFFFFF"/>
                </a:solidFill>
              </a:rPr>
              <a:t> Higgs </a:t>
            </a:r>
            <a:r>
              <a:rPr lang="en-US" dirty="0" err="1">
                <a:solidFill>
                  <a:srgbClr val="FFFFFF"/>
                </a:solidFill>
              </a:rPr>
              <a:t>deeltje</a:t>
            </a:r>
            <a:r>
              <a:rPr lang="en-US" dirty="0">
                <a:solidFill>
                  <a:srgbClr val="FFFFFF"/>
                </a:solidFill>
              </a:rPr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5598" y="704628"/>
            <a:ext cx="2918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2015?: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0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2541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66882" y="5744791"/>
            <a:ext cx="7515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Helaas</a:t>
            </a:r>
            <a:r>
              <a:rPr lang="en-US" dirty="0" smtClean="0">
                <a:solidFill>
                  <a:srgbClr val="FFFF00"/>
                </a:solidFill>
              </a:rPr>
              <a:t>: X(750) was </a:t>
            </a:r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458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524" y="1176420"/>
            <a:ext cx="4099427" cy="413231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 rot="1000105">
            <a:off x="1913483" y="2423545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 rot="1000105">
            <a:off x="5838445" y="2284507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6429" y="1507839"/>
            <a:ext cx="40445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176422" y="2646947"/>
            <a:ext cx="13157" cy="224869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051788" y="736712"/>
            <a:ext cx="3496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ICHEP Aug 2016</a:t>
            </a:r>
            <a:r>
              <a:rPr lang="en-US" sz="2200" b="1" dirty="0">
                <a:solidFill>
                  <a:srgbClr val="D6FFFC"/>
                </a:solidFill>
              </a:rPr>
              <a:t>!</a:t>
            </a:r>
            <a:r>
              <a:rPr lang="en-US" sz="2200" b="1" dirty="0" smtClean="0">
                <a:solidFill>
                  <a:srgbClr val="D6FFFC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925944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DoesntMa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298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Theoretische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verklaringen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voor</a:t>
            </a:r>
            <a:r>
              <a:rPr lang="en-US" dirty="0" smtClean="0">
                <a:solidFill>
                  <a:srgbClr val="FFFFFF"/>
                </a:solidFill>
              </a:rPr>
              <a:t> di-Photon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i-photon-publicat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408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1744" y="5831082"/>
            <a:ext cx="381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totaal</a:t>
            </a:r>
            <a:r>
              <a:rPr lang="en-US" dirty="0" smtClean="0"/>
              <a:t> 448 </a:t>
            </a:r>
            <a:r>
              <a:rPr lang="en-US" dirty="0" err="1" smtClean="0"/>
              <a:t>artikelen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1067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</a:rPr>
              <a:t>LHC Run-II: 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Quantum </a:t>
            </a:r>
            <a:r>
              <a:rPr lang="en-US" sz="4000" dirty="0" err="1" smtClean="0">
                <a:solidFill>
                  <a:srgbClr val="FFFFFF"/>
                </a:solidFill>
              </a:rPr>
              <a:t>Speuren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Heisenber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1" y="0"/>
            <a:ext cx="3729789" cy="20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405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virtuele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methode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670442"/>
            <a:ext cx="8384295" cy="155832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Heisenberg </a:t>
            </a:r>
            <a:r>
              <a:rPr lang="en-US" dirty="0" err="1" smtClean="0">
                <a:solidFill>
                  <a:srgbClr val="FFFF00"/>
                </a:solidFill>
              </a:rPr>
              <a:t>onzekerheids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relatie</a:t>
            </a:r>
            <a:r>
              <a:rPr lang="en-US" dirty="0">
                <a:solidFill>
                  <a:srgbClr val="FFFF00"/>
                </a:solidFill>
              </a:rPr>
              <a:t>: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kunnen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gemaakt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worden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zolang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geldt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FFFF"/>
                </a:solidFill>
                <a:cs typeface="Symbol" charset="2"/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 &lt; </a:t>
            </a:r>
            <a:r>
              <a:rPr lang="en-US" dirty="0" err="1" smtClean="0">
                <a:solidFill>
                  <a:srgbClr val="FFFFFF"/>
                </a:solidFill>
              </a:rPr>
              <a:t>ħ</a:t>
            </a:r>
            <a:r>
              <a:rPr lang="en-US" dirty="0" smtClean="0">
                <a:solidFill>
                  <a:srgbClr val="FFFFFF"/>
                </a:solidFill>
              </a:rPr>
              <a:t>/2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virtual-p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06" y="2254685"/>
            <a:ext cx="5299571" cy="238426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85092" y="4949940"/>
            <a:ext cx="8669387" cy="172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FFFF99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rgbClr val="FFFF99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rgbClr val="FFFF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Alternatieve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manier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om</a:t>
            </a:r>
            <a:r>
              <a:rPr lang="en-US" dirty="0" smtClean="0">
                <a:solidFill>
                  <a:srgbClr val="FFFF00"/>
                </a:solidFill>
              </a:rPr>
              <a:t> top quarks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zien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Meet heel </a:t>
            </a:r>
            <a:r>
              <a:rPr lang="en-US" dirty="0" err="1" smtClean="0">
                <a:solidFill>
                  <a:srgbClr val="FFFFFF"/>
                </a:solidFill>
              </a:rPr>
              <a:t>precies</a:t>
            </a:r>
            <a:r>
              <a:rPr lang="en-US" dirty="0" smtClean="0">
                <a:solidFill>
                  <a:srgbClr val="FFFFFF"/>
                </a:solidFill>
              </a:rPr>
              <a:t> het </a:t>
            </a:r>
            <a:r>
              <a:rPr lang="en-US" dirty="0" err="1" smtClean="0">
                <a:solidFill>
                  <a:srgbClr val="FFFFFF"/>
                </a:solidFill>
              </a:rPr>
              <a:t>bostings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proces</a:t>
            </a:r>
            <a:r>
              <a:rPr lang="en-US" dirty="0" smtClean="0">
                <a:solidFill>
                  <a:srgbClr val="FFFFFF"/>
                </a:solidFill>
              </a:rPr>
              <a:t> van e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en e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Je “</a:t>
            </a:r>
            <a:r>
              <a:rPr lang="en-US" dirty="0" err="1" smtClean="0">
                <a:solidFill>
                  <a:srgbClr val="FFFFFF"/>
                </a:solidFill>
              </a:rPr>
              <a:t>ziet</a:t>
            </a:r>
            <a:r>
              <a:rPr lang="en-US" dirty="0" smtClean="0">
                <a:solidFill>
                  <a:srgbClr val="FFFFFF"/>
                </a:solidFill>
              </a:rPr>
              <a:t>” het top quark via Heisenberg </a:t>
            </a:r>
            <a:r>
              <a:rPr lang="en-US" dirty="0" err="1" smtClean="0">
                <a:solidFill>
                  <a:srgbClr val="FFFFFF"/>
                </a:solidFill>
              </a:rPr>
              <a:t>onzekerheid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833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Gebruik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met b-quarks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03680"/>
            <a:ext cx="7006225" cy="635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46036" y="755917"/>
            <a:ext cx="4356806" cy="9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Bs-mesonen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deeltjes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met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een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b-</a:t>
            </a:r>
            <a:r>
              <a:rPr lang="en-US" sz="2400" kern="0" dirty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(anti) s-quark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705100" y="2336800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5" name="Straight Arrow Connector 14"/>
          <p:cNvCxnSpPr>
            <a:endCxn id="8" idx="7"/>
          </p:cNvCxnSpPr>
          <p:nvPr/>
        </p:nvCxnSpPr>
        <p:spPr bwMode="auto">
          <a:xfrm flipH="1">
            <a:off x="3485589" y="1485900"/>
            <a:ext cx="1061011" cy="984811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613456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Large Hadron Collider (LHC)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974" y="722470"/>
            <a:ext cx="374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Tunnel van 27 km, 100 meter </a:t>
            </a:r>
            <a:r>
              <a:rPr lang="en-US" sz="2000" dirty="0" err="1" smtClean="0">
                <a:solidFill>
                  <a:srgbClr val="FFFF00"/>
                </a:solidFill>
              </a:rPr>
              <a:t>diep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52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89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374309" y="6229684"/>
            <a:ext cx="8238153" cy="461665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FFFF"/>
                </a:solidFill>
              </a:rPr>
              <a:t>Meet heel </a:t>
            </a:r>
            <a:r>
              <a:rPr lang="en-US" sz="2400" dirty="0" err="1" smtClean="0">
                <a:solidFill>
                  <a:srgbClr val="66FFFF"/>
                </a:solidFill>
              </a:rPr>
              <a:t>precies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duizenden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Bs-deeltjes</a:t>
            </a:r>
            <a:r>
              <a:rPr lang="en-US" sz="2400" dirty="0" smtClean="0">
                <a:solidFill>
                  <a:srgbClr val="66FFFF"/>
                </a:solidFill>
              </a:rPr>
              <a:t> en anti-</a:t>
            </a:r>
            <a:r>
              <a:rPr lang="en-US" sz="2400" dirty="0" err="1" smtClean="0">
                <a:solidFill>
                  <a:srgbClr val="66FFFF"/>
                </a:solidFill>
              </a:rPr>
              <a:t>Bs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deeltjes</a:t>
            </a:r>
            <a:endParaRPr lang="en-US" sz="24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907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Molecuul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Atoomkern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b="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b="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Electron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200" y="784978"/>
            <a:ext cx="4243802" cy="2644021"/>
          </a:xfrm>
          <a:prstGeom prst="rect">
            <a:avLst/>
          </a:prstGeom>
          <a:effectLst>
            <a:glow rad="469900">
              <a:srgbClr val="FFFF00">
                <a:alpha val="75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3607051"/>
            <a:ext cx="2314801" cy="125396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4907361"/>
            <a:ext cx="2314801" cy="125913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566067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1)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Materie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–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antimaterie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oscilatie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90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36927" y="2617508"/>
            <a:ext cx="8280624" cy="1412417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8863768" y="764520"/>
            <a:ext cx="280232" cy="2708213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44" y="760854"/>
            <a:ext cx="8551904" cy="1867506"/>
          </a:xfrm>
          <a:prstGeom prst="rect">
            <a:avLst/>
          </a:prstGeom>
        </p:spPr>
      </p:pic>
      <p:pic>
        <p:nvPicPr>
          <p:cNvPr id="23" name="Picture 22" descr="bs_osc copy_inv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949" y="2965005"/>
            <a:ext cx="4445003" cy="301914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4" name="Oval 23"/>
          <p:cNvSpPr/>
          <p:nvPr/>
        </p:nvSpPr>
        <p:spPr bwMode="auto">
          <a:xfrm>
            <a:off x="668191" y="325511"/>
            <a:ext cx="2636301" cy="2805934"/>
          </a:xfrm>
          <a:prstGeom prst="ellipse">
            <a:avLst/>
          </a:prstGeom>
          <a:solidFill>
            <a:schemeClr val="bg1"/>
          </a:solidFill>
          <a:ln w="2286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565827" y="3161742"/>
            <a:ext cx="1334749" cy="2798919"/>
          </a:xfrm>
          <a:prstGeom prst="line">
            <a:avLst/>
          </a:prstGeom>
          <a:solidFill>
            <a:schemeClr val="accent1"/>
          </a:solidFill>
          <a:ln w="457200" cap="rnd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54"/>
          <a:stretch/>
        </p:blipFill>
        <p:spPr>
          <a:xfrm>
            <a:off x="1182591" y="759589"/>
            <a:ext cx="1478901" cy="19612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04293" y="1095272"/>
            <a:ext cx="602027" cy="103408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6200" b="1" dirty="0">
                <a:solidFill>
                  <a:schemeClr val="tx1"/>
                </a:solidFill>
                <a:latin typeface="Helvetica Neue"/>
                <a:cs typeface="Helvetica Neue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3992" y="4703328"/>
            <a:ext cx="3609482" cy="1323439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Bs</a:t>
            </a:r>
            <a:r>
              <a:rPr lang="en-US" sz="2000" dirty="0" smtClean="0">
                <a:solidFill>
                  <a:srgbClr val="FFFF00"/>
                </a:solidFill>
              </a:rPr>
              <a:t> en anti-</a:t>
            </a:r>
            <a:r>
              <a:rPr lang="en-US" sz="2000" dirty="0" err="1" smtClean="0">
                <a:solidFill>
                  <a:srgbClr val="FFFF00"/>
                </a:solidFill>
              </a:rPr>
              <a:t>Bs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veranderen</a:t>
            </a:r>
            <a:r>
              <a:rPr lang="en-US" sz="2000" dirty="0" smtClean="0">
                <a:solidFill>
                  <a:srgbClr val="FFFF00"/>
                </a:solidFill>
              </a:rPr>
              <a:t> van </a:t>
            </a:r>
            <a:r>
              <a:rPr lang="en-US" sz="2000" dirty="0" err="1" smtClean="0">
                <a:solidFill>
                  <a:srgbClr val="FFFF00"/>
                </a:solidFill>
              </a:rPr>
              <a:t>gedaante</a:t>
            </a:r>
            <a:r>
              <a:rPr lang="en-US" sz="2000" dirty="0" smtClean="0">
                <a:solidFill>
                  <a:srgbClr val="FFFF00"/>
                </a:solidFill>
              </a:rPr>
              <a:t> met 17 THz</a:t>
            </a:r>
          </a:p>
          <a:p>
            <a:r>
              <a:rPr lang="en-US" sz="2000" dirty="0" err="1" smtClean="0">
                <a:solidFill>
                  <a:srgbClr val="FFFF00"/>
                </a:solidFill>
              </a:rPr>
              <a:t>Welke</a:t>
            </a:r>
            <a:r>
              <a:rPr lang="en-US" sz="2000" dirty="0" smtClean="0">
                <a:solidFill>
                  <a:srgbClr val="FFFF00"/>
                </a:solidFill>
              </a:rPr>
              <a:t> quantum </a:t>
            </a:r>
            <a:r>
              <a:rPr lang="en-US" sz="2000" dirty="0" err="1" smtClean="0">
                <a:solidFill>
                  <a:srgbClr val="FFFF00"/>
                </a:solidFill>
              </a:rPr>
              <a:t>deeltjes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veroorzaken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dit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8520" y="6082631"/>
            <a:ext cx="7472543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Vooralsnog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klopt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dit</a:t>
            </a:r>
            <a:r>
              <a:rPr lang="en-US" dirty="0" smtClean="0">
                <a:solidFill>
                  <a:srgbClr val="FF6600"/>
                </a:solidFill>
              </a:rPr>
              <a:t> met het </a:t>
            </a:r>
            <a:r>
              <a:rPr lang="en-US" dirty="0" err="1" smtClean="0">
                <a:solidFill>
                  <a:srgbClr val="FF6600"/>
                </a:solidFill>
              </a:rPr>
              <a:t>Standaardmodel</a:t>
            </a:r>
            <a:r>
              <a:rPr lang="en-US" dirty="0" smtClean="0">
                <a:solidFill>
                  <a:srgbClr val="FF6600"/>
                </a:solidFill>
              </a:rPr>
              <a:t>!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287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4" grpId="0" animBg="1"/>
      <p:bldP spid="27" grpId="0"/>
      <p:bldP spid="30" grpId="0" animBg="1"/>
      <p:bldP spid="3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622" y="2"/>
            <a:ext cx="9559627" cy="685799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2) “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Verboden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”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gebeurtenissen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0267" y="5340008"/>
            <a:ext cx="2337519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err="1" smtClean="0">
                <a:solidFill>
                  <a:srgbClr val="D4F6FF"/>
                </a:solidFill>
              </a:rPr>
              <a:t>B</a:t>
            </a:r>
            <a:r>
              <a:rPr lang="en-US" sz="4600" i="1" dirty="0" err="1" smtClean="0">
                <a:solidFill>
                  <a:srgbClr val="D4F6FF"/>
                </a:solidFill>
                <a:sym typeface="Wingdings"/>
              </a:rPr>
              <a:t>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err="1" smtClean="0">
                <a:solidFill>
                  <a:srgbClr val="D4F6FF"/>
                </a:solidFill>
              </a:rPr>
              <a:t>+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096" y="1989882"/>
            <a:ext cx="927370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+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200" y="4107439"/>
            <a:ext cx="784119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pic>
        <p:nvPicPr>
          <p:cNvPr id="10" name="Picture 9" descr="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7" y="4386548"/>
            <a:ext cx="3235163" cy="2124243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FF"/>
            </a:solidFill>
          </a:ln>
        </p:spPr>
      </p:pic>
      <p:grpSp>
        <p:nvGrpSpPr>
          <p:cNvPr id="15" name="Group 14"/>
          <p:cNvGrpSpPr/>
          <p:nvPr/>
        </p:nvGrpSpPr>
        <p:grpSpPr>
          <a:xfrm flipH="1" flipV="1">
            <a:off x="4852737" y="572190"/>
            <a:ext cx="4135622" cy="2034652"/>
            <a:chOff x="3654360" y="3771996"/>
            <a:chExt cx="5349940" cy="2642194"/>
          </a:xfrm>
        </p:grpSpPr>
        <p:pic>
          <p:nvPicPr>
            <p:cNvPr id="14" name="Picture 13" descr="Bs2MuMu2013v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0" b="10213"/>
            <a:stretch/>
          </p:blipFill>
          <p:spPr>
            <a:xfrm>
              <a:off x="3654360" y="3771996"/>
              <a:ext cx="5349940" cy="264219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237502" y="3835556"/>
              <a:ext cx="1205161" cy="31099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7366000" y="3181684"/>
            <a:ext cx="828842" cy="60157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866105" y="2593474"/>
            <a:ext cx="2753895" cy="1189789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6" idx="5"/>
          </p:cNvCxnSpPr>
          <p:nvPr/>
        </p:nvCxnSpPr>
        <p:spPr bwMode="auto">
          <a:xfrm flipH="1">
            <a:off x="8073461" y="2593474"/>
            <a:ext cx="896750" cy="110169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038719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4" y="260648"/>
            <a:ext cx="4308058" cy="4572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“Verboden” vervallen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" y="764704"/>
            <a:ext cx="4390256" cy="2078357"/>
          </a:xfrm>
        </p:spPr>
        <p:txBody>
          <a:bodyPr/>
          <a:lstStyle/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s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Iets minder dan verwacht</a:t>
            </a:r>
            <a:endParaRPr lang="nl-NL" sz="1800" dirty="0" smtClean="0">
              <a:solidFill>
                <a:schemeClr val="bg1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d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Meer dan verwacht</a:t>
            </a:r>
            <a:endParaRPr lang="nl-NL" sz="1800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B6"/>
              </a:clrFrom>
              <a:clrTo>
                <a:srgbClr val="FFFFB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841" y="116632"/>
            <a:ext cx="5009985" cy="2895555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084168" y="4206896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3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3501008"/>
            <a:ext cx="575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Verdana"/>
              </a:rPr>
              <a:t>Een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Verdana"/>
              </a:rPr>
              <a:t>spannende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Verdana"/>
              </a:rPr>
              <a:t>mogelijkheid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?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506299" y="2147402"/>
            <a:ext cx="55648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r>
              <a:rPr sz="1800" b="0" i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9734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4725144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4890864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596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3)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1618836"/>
            <a:ext cx="7718493" cy="441056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0964" y="744639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John Ellis </a:t>
            </a:r>
            <a:r>
              <a:rPr lang="en-US" sz="2200" dirty="0" err="1" smtClean="0">
                <a:solidFill>
                  <a:srgbClr val="FFFF00"/>
                </a:solidFill>
              </a:rPr>
              <a:t>verliest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spelletje</a:t>
            </a:r>
            <a:r>
              <a:rPr lang="en-US" sz="2200" dirty="0" smtClean="0">
                <a:solidFill>
                  <a:srgbClr val="FFFF00"/>
                </a:solidFill>
              </a:rPr>
              <a:t> darts</a:t>
            </a:r>
            <a:r>
              <a:rPr lang="is-IS" sz="2200" dirty="0" smtClean="0">
                <a:solidFill>
                  <a:srgbClr val="FFFF00"/>
                </a:solidFill>
              </a:rPr>
              <a:t>…</a:t>
            </a:r>
            <a:endParaRPr lang="en-US" sz="22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55897" y="882316"/>
            <a:ext cx="2847473" cy="2286000"/>
            <a:chOff x="6055897" y="882316"/>
            <a:chExt cx="2847473" cy="2286000"/>
          </a:xfrm>
        </p:grpSpPr>
        <p:pic>
          <p:nvPicPr>
            <p:cNvPr id="6" name="Picture 5" descr="B2KpiPenguin.tif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5897" y="882316"/>
              <a:ext cx="2847473" cy="2286000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64496" y="887413"/>
              <a:ext cx="393269" cy="4194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Penguin_diagr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29" y="3369069"/>
            <a:ext cx="2341278" cy="320385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 descr="frankli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" y="4718485"/>
            <a:ext cx="1905000" cy="19177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8748772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7793" y="220671"/>
            <a:ext cx="347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Pinguins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komen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overall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terug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…</a:t>
            </a:r>
            <a:endParaRPr lang="en-US" sz="2000" b="1" dirty="0">
              <a:solidFill>
                <a:srgbClr val="D6FFFC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2935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Pinguin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Puzzel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68131" y="1203172"/>
            <a:ext cx="5891463" cy="4610100"/>
            <a:chOff x="-76200" y="3454400"/>
            <a:chExt cx="4549615" cy="3124199"/>
          </a:xfrm>
        </p:grpSpPr>
        <p:grpSp>
          <p:nvGrpSpPr>
            <p:cNvPr id="7" name="Group 6"/>
            <p:cNvGrpSpPr/>
            <p:nvPr/>
          </p:nvGrpSpPr>
          <p:grpSpPr>
            <a:xfrm>
              <a:off x="-76200" y="3454400"/>
              <a:ext cx="4549615" cy="3124199"/>
              <a:chOff x="-76200" y="3454400"/>
              <a:chExt cx="4549615" cy="312419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76200" y="3454400"/>
                <a:ext cx="4549615" cy="312419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-16639" y="3467768"/>
                <a:ext cx="356170" cy="443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9647" y="3543300"/>
                <a:ext cx="5244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P’</a:t>
                </a:r>
                <a:r>
                  <a:rPr lang="en-US" sz="2400" baseline="-25000" dirty="0" smtClean="0">
                    <a:solidFill>
                      <a:srgbClr val="0000FF"/>
                    </a:solidFill>
                  </a:rPr>
                  <a:t>5</a:t>
                </a:r>
                <a:endParaRPr lang="en-US" sz="2400" baseline="-25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767008" y="4968339"/>
              <a:ext cx="1379398" cy="137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3395583" y="3261882"/>
            <a:ext cx="1350229" cy="203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7684" y="641693"/>
            <a:ext cx="4499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Deeltjes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verval</a:t>
            </a:r>
            <a:r>
              <a:rPr lang="en-US" dirty="0" smtClean="0">
                <a:solidFill>
                  <a:srgbClr val="FFFF00"/>
                </a:solidFill>
              </a:rPr>
              <a:t> B</a:t>
            </a:r>
            <a:r>
              <a:rPr lang="en-US" baseline="30000" dirty="0" smtClean="0">
                <a:solidFill>
                  <a:srgbClr val="FFFF00"/>
                </a:solidFill>
              </a:rPr>
              <a:t>0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K* </a:t>
            </a:r>
            <a:r>
              <a:rPr lang="en-US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6084" y="5994405"/>
            <a:ext cx="616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Lijkt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niet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kloppen</a:t>
            </a:r>
            <a:r>
              <a:rPr lang="en-US" dirty="0" smtClean="0">
                <a:solidFill>
                  <a:srgbClr val="FFFF00"/>
                </a:solidFill>
              </a:rPr>
              <a:t> met de </a:t>
            </a:r>
            <a:r>
              <a:rPr lang="en-US" dirty="0" err="1" smtClean="0">
                <a:solidFill>
                  <a:srgbClr val="FFFF00"/>
                </a:solidFill>
              </a:rPr>
              <a:t>theorie</a:t>
            </a:r>
            <a:r>
              <a:rPr lang="is-IS" dirty="0" smtClean="0">
                <a:solidFill>
                  <a:srgbClr val="FFFF00"/>
                </a:solidFill>
              </a:rPr>
              <a:t>…</a:t>
            </a:r>
            <a:endParaRPr lang="en-US" baseline="30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435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084168" y="2148224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2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733247" y="2440207"/>
            <a:ext cx="1025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endParaRPr sz="1800" b="0" i="0" dirty="0">
              <a:solidFill>
                <a:srgbClr val="000000"/>
              </a:solidFill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062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2666472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2832192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We </a:t>
            </a:r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relatief</a:t>
            </a:r>
            <a:r>
              <a:rPr lang="en-US" dirty="0" smtClean="0">
                <a:solidFill>
                  <a:srgbClr val="FFFFFF"/>
                </a:solidFill>
              </a:rPr>
              <a:t> pas </a:t>
            </a:r>
            <a:r>
              <a:rPr lang="en-US" dirty="0" err="1" smtClean="0">
                <a:solidFill>
                  <a:srgbClr val="FFFFFF"/>
                </a:solidFill>
              </a:rPr>
              <a:t>kort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bezig</a:t>
            </a:r>
            <a:r>
              <a:rPr lang="en-US" dirty="0" smtClean="0">
                <a:solidFill>
                  <a:srgbClr val="FFFFFF"/>
                </a:solidFill>
              </a:rPr>
              <a:t> met de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00" y="5561264"/>
            <a:ext cx="840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 quantum </a:t>
            </a:r>
            <a:r>
              <a:rPr lang="en-US" dirty="0" err="1" smtClean="0">
                <a:solidFill>
                  <a:srgbClr val="FFFF00"/>
                </a:solidFill>
              </a:rPr>
              <a:t>zoektocht</a:t>
            </a:r>
            <a:r>
              <a:rPr lang="en-US" dirty="0" smtClean="0">
                <a:solidFill>
                  <a:srgbClr val="FFFF00"/>
                </a:solidFill>
              </a:rPr>
              <a:t> is </a:t>
            </a:r>
            <a:r>
              <a:rPr lang="en-US" dirty="0" err="1" smtClean="0">
                <a:solidFill>
                  <a:srgbClr val="FFFF00"/>
                </a:solidFill>
              </a:rPr>
              <a:t>momenteel</a:t>
            </a:r>
            <a:r>
              <a:rPr lang="en-US" dirty="0" smtClean="0">
                <a:solidFill>
                  <a:srgbClr val="FFFF00"/>
                </a:solidFill>
              </a:rPr>
              <a:t> erg </a:t>
            </a:r>
            <a:r>
              <a:rPr lang="en-US" dirty="0" err="1" smtClean="0">
                <a:solidFill>
                  <a:srgbClr val="FFFF00"/>
                </a:solidFill>
              </a:rPr>
              <a:t>spannend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7960" y="2218715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49518" y="1849746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2545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is het </a:t>
            </a:r>
            <a:r>
              <a:rPr lang="en-US" i="1" dirty="0" smtClean="0">
                <a:solidFill>
                  <a:srgbClr val="FFFF00"/>
                </a:solidFill>
              </a:rPr>
              <a:t>begin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van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ontdekkingsreis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niet</a:t>
            </a:r>
            <a:r>
              <a:rPr lang="en-US" dirty="0" smtClean="0">
                <a:solidFill>
                  <a:schemeClr val="bg1"/>
                </a:solidFill>
              </a:rPr>
              <a:t> het </a:t>
            </a:r>
            <a:r>
              <a:rPr lang="en-US" dirty="0" err="1" smtClean="0">
                <a:solidFill>
                  <a:schemeClr val="bg1"/>
                </a:solidFill>
              </a:rPr>
              <a:t>einde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3998" y="1170565"/>
            <a:ext cx="4633624" cy="418534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Experimenteel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toegankelijke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tot 2012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7" name="Rectangle 16"/>
          <p:cNvSpPr/>
          <p:nvPr/>
        </p:nvSpPr>
        <p:spPr bwMode="auto">
          <a:xfrm>
            <a:off x="1549898" y="2949937"/>
            <a:ext cx="1800401" cy="1094999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glow rad="317500">
              <a:srgbClr val="FF0000">
                <a:alpha val="75000"/>
              </a:srgbClr>
            </a:glow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243758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5-0440-01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8" t="475" r="2636" b="344"/>
          <a:stretch/>
        </p:blipFill>
        <p:spPr bwMode="auto">
          <a:xfrm>
            <a:off x="4806437" y="2315520"/>
            <a:ext cx="3426209" cy="298944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0000"/>
            </a:solidFill>
          </a:ln>
        </p:spPr>
      </p:pic>
      <p:sp>
        <p:nvSpPr>
          <p:cNvPr id="15" name="Freeform 14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FF00"/>
          </a:solidFill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6" name="Freeform 15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FF00"/>
          </a:solidFill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8" name="Freeform 17"/>
          <p:cNvSpPr/>
          <p:nvPr/>
        </p:nvSpPr>
        <p:spPr>
          <a:xfrm>
            <a:off x="6822501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FF00"/>
          </a:solidFill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4" name="Oval 13"/>
          <p:cNvSpPr/>
          <p:nvPr/>
        </p:nvSpPr>
        <p:spPr bwMode="auto">
          <a:xfrm>
            <a:off x="6403018" y="3525369"/>
            <a:ext cx="514401" cy="547499"/>
          </a:xfrm>
          <a:prstGeom prst="ellipse">
            <a:avLst/>
          </a:prstGeom>
          <a:noFill/>
          <a:ln w="139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Oval 20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1" name="Rectangle 10"/>
          <p:cNvSpPr/>
          <p:nvPr/>
        </p:nvSpPr>
        <p:spPr bwMode="auto">
          <a:xfrm>
            <a:off x="1485598" y="3018375"/>
            <a:ext cx="1800401" cy="1779373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203200">
              <a:srgbClr val="FFFF00">
                <a:alpha val="76000"/>
              </a:srgbClr>
            </a:glow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3998" y="1170565"/>
            <a:ext cx="4764357" cy="41463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Experimenteel</a:t>
            </a:r>
            <a:r>
              <a:rPr lang="en-US" sz="21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toegankelijk</a:t>
            </a:r>
            <a:r>
              <a:rPr lang="en-US" sz="2100" dirty="0">
                <a:solidFill>
                  <a:srgbClr val="FFFF00"/>
                </a:solidFill>
                <a:latin typeface="Helvetica Neue Light"/>
                <a:cs typeface="Helvetica Neue Light"/>
              </a:rPr>
              <a:t> in LHC run-2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0160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is het </a:t>
            </a:r>
            <a:r>
              <a:rPr lang="en-US" i="1" dirty="0" smtClean="0">
                <a:solidFill>
                  <a:srgbClr val="FFFF00"/>
                </a:solidFill>
              </a:rPr>
              <a:t>begin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van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ontdekkingsreis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niet</a:t>
            </a:r>
            <a:r>
              <a:rPr lang="en-US" dirty="0" smtClean="0">
                <a:solidFill>
                  <a:schemeClr val="bg1"/>
                </a:solidFill>
              </a:rPr>
              <a:t> het </a:t>
            </a:r>
            <a:r>
              <a:rPr lang="en-US" dirty="0" err="1" smtClean="0">
                <a:solidFill>
                  <a:schemeClr val="bg1"/>
                </a:solidFill>
              </a:rPr>
              <a:t>einde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823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901" y="304800"/>
            <a:ext cx="7772400" cy="4572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Ook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goed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</a:t>
            </a:r>
            <a:r>
              <a:rPr lang="en-US" dirty="0" smtClean="0">
                <a:solidFill>
                  <a:schemeClr val="bg1"/>
                </a:solidFill>
              </a:rPr>
              <a:t> Higgs sector </a:t>
            </a:r>
            <a:r>
              <a:rPr lang="en-US" dirty="0" err="1" smtClean="0">
                <a:solidFill>
                  <a:schemeClr val="bg1"/>
                </a:solidFill>
              </a:rPr>
              <a:t>veel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complexer</a:t>
            </a:r>
            <a:r>
              <a:rPr lang="en-US" dirty="0" smtClean="0">
                <a:solidFill>
                  <a:schemeClr val="bg1"/>
                </a:solidFill>
              </a:rPr>
              <a:t> is</a:t>
            </a: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084" y="1340037"/>
            <a:ext cx="5732720" cy="489501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Rectangle 7"/>
          <p:cNvSpPr/>
          <p:nvPr/>
        </p:nvSpPr>
        <p:spPr bwMode="auto">
          <a:xfrm>
            <a:off x="4057599" y="2470875"/>
            <a:ext cx="1800401" cy="2189998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84300">
              <a:schemeClr val="tx1">
                <a:alpha val="88000"/>
              </a:schemeClr>
            </a:glow>
            <a:softEdge rad="11303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" b="100000" l="0" r="99103">
                        <a14:foregroundMark x1="73718" y1="70897" x2="73718" y2="70897"/>
                        <a14:foregroundMark x1="72949" y1="61923" x2="74487" y2="63333"/>
                        <a14:foregroundMark x1="58333" y1="76410" x2="58333" y2="76410"/>
                        <a14:foregroundMark x1="73462" y1="13333" x2="73462" y2="13333"/>
                        <a14:foregroundMark x1="75000" y1="89744" x2="75000" y2="89744"/>
                        <a14:foregroundMark x1="56795" y1="25385" x2="56795" y2="25385"/>
                        <a14:foregroundMark x1="51538" y1="26667" x2="51538" y2="26667"/>
                        <a14:foregroundMark x1="59359" y1="22436" x2="59359" y2="22436"/>
                        <a14:foregroundMark x1="54359" y1="75000" x2="54359" y2="75000"/>
                        <a14:foregroundMark x1="39744" y1="66154" x2="39744" y2="66154"/>
                        <a14:foregroundMark x1="32692" y1="61923" x2="32692" y2="61923"/>
                        <a14:foregroundMark x1="42949" y1="32179" x2="42949" y2="32179"/>
                        <a14:foregroundMark x1="47308" y1="29231" x2="47308" y2="29231"/>
                        <a14:foregroundMark x1="34231" y1="39487" x2="34231" y2="39487"/>
                        <a14:foregroundMark x1="28974" y1="41538" x2="28974" y2="41538"/>
                        <a14:foregroundMark x1="48077" y1="30513" x2="48077" y2="30513"/>
                        <a14:foregroundMark x1="35256" y1="64103" x2="35256" y2="64103"/>
                        <a14:foregroundMark x1="42179" y1="34487" x2="46026" y2="30385"/>
                        <a14:foregroundMark x1="50513" y1="28590" x2="55000" y2="24231"/>
                        <a14:foregroundMark x1="47821" y1="70769" x2="50769" y2="73205"/>
                        <a14:foregroundMark x1="29615" y1="61410" x2="32821" y2="63718"/>
                        <a14:foregroundMark x1="43333" y1="68718" x2="40128" y2="65897"/>
                        <a14:foregroundMark x1="36282" y1="36923" x2="33718" y2="38333"/>
                        <a14:foregroundMark x1="37949" y1="36538" x2="40000" y2="35000"/>
                        <a14:foregroundMark x1="28590" y1="58974" x2="29872" y2="60256"/>
                        <a14:foregroundMark x1="34615" y1="62436" x2="38077" y2="65513"/>
                        <a14:foregroundMark x1="38718" y1="67051" x2="34744" y2="65000"/>
                        <a14:foregroundMark x1="37436" y1="37692" x2="35385" y2="39103"/>
                        <a14:foregroundMark x1="37564" y1="36026" x2="37564" y2="36026"/>
                        <a14:foregroundMark x1="38205" y1="34615" x2="38205" y2="34615"/>
                        <a14:foregroundMark x1="32051" y1="38974" x2="32051" y2="38974"/>
                        <a14:foregroundMark x1="31538" y1="40385" x2="31538" y2="40385"/>
                        <a14:foregroundMark x1="30513" y1="42051" x2="30513" y2="42051"/>
                        <a14:foregroundMark x1="27308" y1="60641" x2="27308" y2="60641"/>
                        <a14:backgroundMark x1="30641" y1="58077" x2="30641" y2="58077"/>
                        <a14:backgroundMark x1="28846" y1="57051" x2="28846" y2="57051"/>
                        <a14:backgroundMark x1="34744" y1="53974" x2="34744" y2="53974"/>
                        <a14:backgroundMark x1="34359" y1="49487" x2="34359" y2="49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1599" y="1307440"/>
            <a:ext cx="4372402" cy="4661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9603240">
            <a:off x="6671538" y="3147755"/>
            <a:ext cx="2210145" cy="83403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Helvetica Neue Light"/>
                <a:cs typeface="Helvetica Neue Light"/>
              </a:rPr>
              <a:t>Focus van Run-2!</a:t>
            </a:r>
          </a:p>
          <a:p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85398" y="1239002"/>
            <a:ext cx="2314801" cy="2053123"/>
          </a:xfrm>
          <a:prstGeom prst="rect">
            <a:avLst/>
          </a:prstGeom>
          <a:solidFill>
            <a:srgbClr val="000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21919" y="4184173"/>
            <a:ext cx="2314801" cy="2053123"/>
          </a:xfrm>
          <a:prstGeom prst="rect">
            <a:avLst/>
          </a:prstGeom>
          <a:solidFill>
            <a:srgbClr val="000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9294" y="6149479"/>
            <a:ext cx="5001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>
                <a:solidFill>
                  <a:srgbClr val="FFFFFF"/>
                </a:solidFill>
              </a:rPr>
              <a:t>…</a:t>
            </a:r>
            <a:r>
              <a:rPr lang="en-US" b="1" dirty="0">
                <a:solidFill>
                  <a:srgbClr val="FFFFFF"/>
                </a:solidFill>
              </a:rPr>
              <a:t>d</a:t>
            </a:r>
            <a:r>
              <a:rPr lang="en-US" b="1" dirty="0" smtClean="0">
                <a:solidFill>
                  <a:srgbClr val="FFFFFF"/>
                </a:solidFill>
              </a:rPr>
              <a:t>e LHC </a:t>
            </a:r>
            <a:r>
              <a:rPr lang="en-US" b="1" dirty="0" err="1" smtClean="0">
                <a:solidFill>
                  <a:srgbClr val="FFFFFF"/>
                </a:solidFill>
              </a:rPr>
              <a:t>zal</a:t>
            </a:r>
            <a:r>
              <a:rPr lang="en-US" b="1" dirty="0" smtClean="0">
                <a:solidFill>
                  <a:srgbClr val="FFFFFF"/>
                </a:solidFill>
              </a:rPr>
              <a:t> het </a:t>
            </a:r>
            <a:r>
              <a:rPr lang="en-US" b="1" dirty="0" err="1" smtClean="0">
                <a:solidFill>
                  <a:srgbClr val="FFFFFF"/>
                </a:solidFill>
              </a:rPr>
              <a:t>ons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leren</a:t>
            </a:r>
            <a:r>
              <a:rPr lang="en-US" b="1" dirty="0" smtClean="0">
                <a:solidFill>
                  <a:srgbClr val="FFFFFF"/>
                </a:solidFill>
              </a:rPr>
              <a:t>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087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17712</TotalTime>
  <Words>2541</Words>
  <Application>Microsoft Macintosh PowerPoint</Application>
  <PresentationFormat>On-screen Show (4:3)</PresentationFormat>
  <Paragraphs>567</Paragraphs>
  <Slides>111</Slides>
  <Notes>29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13" baseType="lpstr">
      <vt:lpstr>Default Design</vt:lpstr>
      <vt:lpstr>1_Default Design</vt:lpstr>
      <vt:lpstr>PowerPoint Presentation</vt:lpstr>
      <vt:lpstr>Inhoud</vt:lpstr>
      <vt:lpstr>Large Hadron Collider</vt:lpstr>
      <vt:lpstr>De LHC versneller</vt:lpstr>
      <vt:lpstr>De LHC versneller botst protonen op elkaar…</vt:lpstr>
      <vt:lpstr>Wat zijn ‘grote open vragen’?</vt:lpstr>
      <vt:lpstr>Bouwstenen van Materie en het Standaardmodel</vt:lpstr>
      <vt:lpstr>Bouwstenen van Materie</vt:lpstr>
      <vt:lpstr>Bouwstenen van Materie</vt:lpstr>
      <vt:lpstr>Bouwstenen van Materie</vt:lpstr>
      <vt:lpstr>Wat zijn de fundamentele natuurkrachten?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Het Standaard Model van elementaire deeltjes</vt:lpstr>
      <vt:lpstr>PowerPoint Presentation</vt:lpstr>
      <vt:lpstr>PowerPoint Presentation</vt:lpstr>
      <vt:lpstr>Het Standaard Model – wat zit erin?</vt:lpstr>
      <vt:lpstr>Het Standaard Model – wat zit erin?</vt:lpstr>
      <vt:lpstr>Het Standaard Model – wat zit erin?</vt:lpstr>
      <vt:lpstr>Het Standaard Model – wat zit erin?</vt:lpstr>
      <vt:lpstr>PowerPoint Presentation</vt:lpstr>
      <vt:lpstr>Hoe gedraagt de natuur zich onder extreme omstandigheden?</vt:lpstr>
      <vt:lpstr>Hoe gedraagt de natuur zich onder extreme omstandigheden?</vt:lpstr>
      <vt:lpstr>LHC Run-1: De Higgs Ontdekking</vt:lpstr>
      <vt:lpstr>PowerPoint Presentation</vt:lpstr>
      <vt:lpstr>PowerPoint Presentation</vt:lpstr>
      <vt:lpstr>De Large Hadron Collider</vt:lpstr>
      <vt:lpstr>De LHC versneller</vt:lpstr>
      <vt:lpstr>PowerPoint Presentation</vt:lpstr>
      <vt:lpstr>Het ATLAS experiment in de LHC versneller ring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Wensdroom van fysici in 2009…</vt:lpstr>
      <vt:lpstr>PowerPoint Presentation</vt:lpstr>
      <vt:lpstr>Botsingen van Deeltjes </vt:lpstr>
      <vt:lpstr>Alle mogelijke deeltjes ontstaan</vt:lpstr>
      <vt:lpstr>PowerPoint Presentation</vt:lpstr>
      <vt:lpstr>HiggsZZ?</vt:lpstr>
      <vt:lpstr>PowerPoint Presentation</vt:lpstr>
      <vt:lpstr>PowerPoint Presentation</vt:lpstr>
      <vt:lpstr>Ontdekking van Higgs deeltje – Juli 2012 / Nobelprijs 2013</vt:lpstr>
      <vt:lpstr>Higgs Veld en Deeltje</vt:lpstr>
      <vt:lpstr>Het Vacuum</vt:lpstr>
      <vt:lpstr>Elektron in Higgs veld</vt:lpstr>
      <vt:lpstr>Een Analogie: het Magnetisch Veld</vt:lpstr>
      <vt:lpstr>Dus…</vt:lpstr>
      <vt:lpstr>PowerPoint Presentation</vt:lpstr>
      <vt:lpstr>PowerPoint Presentation</vt:lpstr>
      <vt:lpstr>PowerPoint Presentation</vt:lpstr>
      <vt:lpstr>Openstaande mysteries</vt:lpstr>
      <vt:lpstr>Wat is anti-materie en waarom is het er niet?</vt:lpstr>
      <vt:lpstr>Bouwstenen van Materie</vt:lpstr>
      <vt:lpstr>PowerPoint Presentation</vt:lpstr>
      <vt:lpstr>Het anti-materie mysterie</vt:lpstr>
      <vt:lpstr>Hoe is de anti-materie verdwenen in de Big Bang?</vt:lpstr>
      <vt:lpstr>Hoe is de anti-materie verdwenen in de Big Bang?</vt:lpstr>
      <vt:lpstr>De Big Bang</vt:lpstr>
      <vt:lpstr>Higgs veld is ontstaan tijdens Big Bang </vt:lpstr>
      <vt:lpstr>1) Hoe is anti-materie verdwenen in de Big Bang?</vt:lpstr>
      <vt:lpstr>PowerPoint Presentation</vt:lpstr>
      <vt:lpstr>2) Higgs mysterie: Vacuum stabiliteit</vt:lpstr>
      <vt:lpstr>3) Waarom is de Higgs massa zo licht?</vt:lpstr>
      <vt:lpstr>PowerPoint Presentation</vt:lpstr>
      <vt:lpstr>4) Het Donkere Materie raadsel</vt:lpstr>
      <vt:lpstr>4) Het Donkere Materie raadsel</vt:lpstr>
      <vt:lpstr>4) Het Donkere Materie Raadsel</vt:lpstr>
      <vt:lpstr>“zwaartekracht lenzen”</vt:lpstr>
      <vt:lpstr>Een botsing van galaxies gezien met “zwaartekracht lenzen”</vt:lpstr>
      <vt:lpstr>Waarvan is donkere materie gemaakt?</vt:lpstr>
      <vt:lpstr>Alternatieve Verklaring</vt:lpstr>
      <vt:lpstr>5) Wat is Donkere Energie?</vt:lpstr>
      <vt:lpstr>De donkere zijde overheerst </vt:lpstr>
      <vt:lpstr>PowerPoint Presentation</vt:lpstr>
      <vt:lpstr>LHC Run-II: De di-foton saga </vt:lpstr>
      <vt:lpstr>De speurtocht wordt voortgezet met LHC Run-2</vt:lpstr>
      <vt:lpstr>Opwinding bij de LHC – een nieuw Higgs deeltje?</vt:lpstr>
      <vt:lpstr>Opwinding bij de LHC – een nieuw Higgs deeltje?</vt:lpstr>
      <vt:lpstr>PowerPoint Presentation</vt:lpstr>
      <vt:lpstr>Theoretische verklaringen voor di-Photon</vt:lpstr>
      <vt:lpstr>LHC Run-II:  Quantum Speuren</vt:lpstr>
      <vt:lpstr>De virtuele deeltjes methode</vt:lpstr>
      <vt:lpstr>Gebruik Deeltjes met b-quarks</vt:lpstr>
      <vt:lpstr>PowerPoint Presentation</vt:lpstr>
      <vt:lpstr>PowerPoint Presentation</vt:lpstr>
      <vt:lpstr>PowerPoint Presentation</vt:lpstr>
      <vt:lpstr>PowerPoint Presentation</vt:lpstr>
      <vt:lpstr>“Verboden” vervallen</vt:lpstr>
      <vt:lpstr>3) Pinguins</vt:lpstr>
      <vt:lpstr>PowerPoint Presentation</vt:lpstr>
      <vt:lpstr>De Pinguin Puzzel</vt:lpstr>
      <vt:lpstr>We zijn relatief pas kort bezig met de LHC</vt:lpstr>
      <vt:lpstr>Higgs is het begin van een ontdekkingsreis,  niet het einde</vt:lpstr>
      <vt:lpstr>Higgs is het begin van een ontdekkingsreis,  niet het einde</vt:lpstr>
      <vt:lpstr>Ook goed mogelijk dat Higgs sector veel complexer is… </vt:lpstr>
      <vt:lpstr>Conclusies:</vt:lpstr>
      <vt:lpstr>Antimatter LHCb</vt:lpstr>
      <vt:lpstr>PowerPoint Presentation</vt:lpstr>
      <vt:lpstr>Toepassingen</vt:lpstr>
      <vt:lpstr>PowerPoint Presentation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2005</cp:revision>
  <dcterms:created xsi:type="dcterms:W3CDTF">2013-10-28T15:23:24Z</dcterms:created>
  <dcterms:modified xsi:type="dcterms:W3CDTF">2016-10-14T17:01:21Z</dcterms:modified>
</cp:coreProperties>
</file>