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bin" ContentType="audi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66" r:id="rId3"/>
    <p:sldMasterId id="2147483668" r:id="rId4"/>
    <p:sldMasterId id="2147483674" r:id="rId5"/>
    <p:sldMasterId id="2147483685" r:id="rId6"/>
    <p:sldMasterId id="2147483697" r:id="rId7"/>
  </p:sldMasterIdLst>
  <p:notesMasterIdLst>
    <p:notesMasterId r:id="rId66"/>
  </p:notesMasterIdLst>
  <p:sldIdLst>
    <p:sldId id="684" r:id="rId8"/>
    <p:sldId id="685" r:id="rId9"/>
    <p:sldId id="686" r:id="rId10"/>
    <p:sldId id="687" r:id="rId11"/>
    <p:sldId id="688" r:id="rId12"/>
    <p:sldId id="661" r:id="rId13"/>
    <p:sldId id="649" r:id="rId14"/>
    <p:sldId id="651" r:id="rId15"/>
    <p:sldId id="655" r:id="rId16"/>
    <p:sldId id="652" r:id="rId17"/>
    <p:sldId id="690" r:id="rId18"/>
    <p:sldId id="656" r:id="rId19"/>
    <p:sldId id="683" r:id="rId20"/>
    <p:sldId id="682" r:id="rId21"/>
    <p:sldId id="660" r:id="rId22"/>
    <p:sldId id="659" r:id="rId23"/>
    <p:sldId id="680" r:id="rId24"/>
    <p:sldId id="679" r:id="rId25"/>
    <p:sldId id="447" r:id="rId26"/>
    <p:sldId id="618" r:id="rId27"/>
    <p:sldId id="619" r:id="rId28"/>
    <p:sldId id="636" r:id="rId29"/>
    <p:sldId id="620" r:id="rId30"/>
    <p:sldId id="331" r:id="rId31"/>
    <p:sldId id="666" r:id="rId32"/>
    <p:sldId id="625" r:id="rId33"/>
    <p:sldId id="332" r:id="rId34"/>
    <p:sldId id="333" r:id="rId35"/>
    <p:sldId id="334" r:id="rId36"/>
    <p:sldId id="634" r:id="rId37"/>
    <p:sldId id="632" r:id="rId38"/>
    <p:sldId id="633"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9" r:id="rId52"/>
    <p:sldId id="641" r:id="rId53"/>
    <p:sldId id="642" r:id="rId54"/>
    <p:sldId id="643" r:id="rId55"/>
    <p:sldId id="644" r:id="rId56"/>
    <p:sldId id="645" r:id="rId57"/>
    <p:sldId id="646" r:id="rId58"/>
    <p:sldId id="676" r:id="rId59"/>
    <p:sldId id="678" r:id="rId60"/>
    <p:sldId id="671" r:id="rId61"/>
    <p:sldId id="672" r:id="rId62"/>
    <p:sldId id="673" r:id="rId63"/>
    <p:sldId id="674" r:id="rId64"/>
    <p:sldId id="67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BFAFF"/>
    <a:srgbClr val="66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715" autoAdjust="0"/>
  </p:normalViewPr>
  <p:slideViewPr>
    <p:cSldViewPr snapToGrid="0" snapToObjects="1">
      <p:cViewPr varScale="1">
        <p:scale>
          <a:sx n="97" d="100"/>
          <a:sy n="97" d="100"/>
        </p:scale>
        <p:origin x="-66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87E19-74D1-5741-ABF5-264DF9DFC1D4}" type="datetimeFigureOut">
              <a:rPr lang="en-US" smtClean="0"/>
              <a:pPr/>
              <a:t>10-12-14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8CFDD3-E388-914E-97F6-3978442EE500}" type="slidenum">
              <a:rPr lang="en-US" smtClean="0"/>
              <a:pPr/>
              <a:t>‹#›</a:t>
            </a:fld>
            <a:endParaRPr lang="en-US"/>
          </a:p>
        </p:txBody>
      </p:sp>
    </p:spTree>
    <p:extLst>
      <p:ext uri="{BB962C8B-B14F-4D97-AF65-F5344CB8AC3E}">
        <p14:creationId xmlns:p14="http://schemas.microsoft.com/office/powerpoint/2010/main" val="11563105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image" Target="../media/image30.png"/></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Willebrord</a:t>
            </a:r>
            <a:r>
              <a:rPr lang="en-US" dirty="0" smtClean="0"/>
              <a:t> </a:t>
            </a:r>
            <a:r>
              <a:rPr lang="en-US" dirty="0" err="1" smtClean="0"/>
              <a:t>Snellius</a:t>
            </a:r>
            <a:r>
              <a:rPr lang="en-US" dirty="0" smtClean="0"/>
              <a:t>: </a:t>
            </a:r>
            <a:r>
              <a:rPr lang="en-US" dirty="0" err="1" smtClean="0"/>
              <a:t>Astronoom</a:t>
            </a:r>
            <a:r>
              <a:rPr lang="en-US" baseline="0" dirty="0" smtClean="0"/>
              <a:t> en </a:t>
            </a:r>
            <a:r>
              <a:rPr lang="en-US" baseline="0" dirty="0" err="1" smtClean="0"/>
              <a:t>wiskundige</a:t>
            </a:r>
            <a:r>
              <a:rPr lang="en-US" baseline="0" dirty="0" smtClean="0"/>
              <a:t> op de </a:t>
            </a:r>
            <a:r>
              <a:rPr lang="en-US" baseline="0" dirty="0" err="1" smtClean="0"/>
              <a:t>universiteit</a:t>
            </a:r>
            <a:r>
              <a:rPr lang="en-US" baseline="0" dirty="0" smtClean="0"/>
              <a:t> van </a:t>
            </a:r>
            <a:r>
              <a:rPr lang="en-US" baseline="0" dirty="0" err="1" smtClean="0"/>
              <a:t>leiden</a:t>
            </a:r>
            <a:r>
              <a:rPr lang="en-US" dirty="0" smtClean="0"/>
              <a:t>.</a:t>
            </a:r>
            <a:r>
              <a:rPr lang="en-US" baseline="0" dirty="0" smtClean="0"/>
              <a:t> </a:t>
            </a:r>
            <a:r>
              <a:rPr lang="en-US" baseline="0" dirty="0" err="1" smtClean="0"/>
              <a:t>Straal</a:t>
            </a:r>
            <a:r>
              <a:rPr lang="en-US" baseline="0" dirty="0" smtClean="0"/>
              <a:t> van de </a:t>
            </a:r>
            <a:r>
              <a:rPr lang="en-US" baseline="0" dirty="0" err="1" smtClean="0"/>
              <a:t>aarde</a:t>
            </a:r>
            <a:r>
              <a:rPr lang="en-US" baseline="0" dirty="0" smtClean="0"/>
              <a:t>: “de </a:t>
            </a:r>
            <a:r>
              <a:rPr lang="en-US" baseline="0" dirty="0" err="1" smtClean="0"/>
              <a:t>Bataafse</a:t>
            </a:r>
            <a:r>
              <a:rPr lang="en-US" baseline="0" dirty="0" smtClean="0"/>
              <a:t> </a:t>
            </a:r>
            <a:r>
              <a:rPr lang="en-US" baseline="0" dirty="0" err="1" smtClean="0"/>
              <a:t>Erathostenes</a:t>
            </a:r>
            <a:r>
              <a:rPr lang="en-US" baseline="0" dirty="0" smtClean="0"/>
              <a:t>”. </a:t>
            </a:r>
            <a:r>
              <a:rPr lang="en-US" baseline="0" dirty="0" err="1" smtClean="0"/>
              <a:t>Berekening</a:t>
            </a:r>
            <a:r>
              <a:rPr lang="en-US" baseline="0" dirty="0" smtClean="0"/>
              <a:t> pi, wet van </a:t>
            </a:r>
            <a:r>
              <a:rPr lang="en-US" baseline="0" dirty="0" err="1" smtClean="0"/>
              <a:t>brekingsindex</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37F9AFE-375D-4590-93B4-2253F0A75158}"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61B37-26CC-46F1-B734-DD25940A9170}" type="slidenum">
              <a:rPr lang="en-US">
                <a:solidFill>
                  <a:prstClr val="black"/>
                </a:solidFill>
              </a:rPr>
              <a:pPr/>
              <a:t>26</a:t>
            </a:fld>
            <a:endParaRPr lang="en-US">
              <a:solidFill>
                <a:prstClr val="black"/>
              </a:solidFill>
            </a:endParaRPr>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p:txBody>
          <a:bodyPr/>
          <a:lstStyle/>
          <a:p>
            <a:r>
              <a:rPr lang="en-US" dirty="0" err="1"/>
              <a:t>Hoewel</a:t>
            </a:r>
            <a:r>
              <a:rPr lang="en-US" dirty="0"/>
              <a:t> de </a:t>
            </a:r>
            <a:r>
              <a:rPr lang="en-US" dirty="0" err="1"/>
              <a:t>theorie</a:t>
            </a:r>
            <a:r>
              <a:rPr lang="en-US" dirty="0"/>
              <a:t> van Dirac </a:t>
            </a:r>
            <a:r>
              <a:rPr lang="en-US" dirty="0" err="1"/>
              <a:t>eerst</a:t>
            </a:r>
            <a:r>
              <a:rPr lang="en-US" dirty="0"/>
              <a:t> erg </a:t>
            </a:r>
            <a:r>
              <a:rPr lang="en-US" dirty="0" err="1"/>
              <a:t>skeptisch</a:t>
            </a:r>
            <a:r>
              <a:rPr lang="en-US" dirty="0"/>
              <a:t> </a:t>
            </a:r>
            <a:r>
              <a:rPr lang="en-US" dirty="0" err="1"/>
              <a:t>ontvangen</a:t>
            </a:r>
            <a:r>
              <a:rPr lang="en-US" dirty="0"/>
              <a:t> </a:t>
            </a:r>
            <a:r>
              <a:rPr lang="en-US" dirty="0" err="1"/>
              <a:t>werd</a:t>
            </a:r>
            <a:r>
              <a:rPr lang="en-US" dirty="0"/>
              <a:t>, </a:t>
            </a:r>
            <a:r>
              <a:rPr lang="en-US" dirty="0" err="1"/>
              <a:t>niemand</a:t>
            </a:r>
            <a:r>
              <a:rPr lang="en-US" dirty="0"/>
              <a:t> </a:t>
            </a:r>
            <a:r>
              <a:rPr lang="en-US" dirty="0" err="1"/>
              <a:t>geloofde</a:t>
            </a:r>
            <a:r>
              <a:rPr lang="en-US" dirty="0"/>
              <a:t> in de anti </a:t>
            </a:r>
            <a:r>
              <a:rPr lang="en-US" dirty="0" err="1"/>
              <a:t>materie</a:t>
            </a:r>
            <a:r>
              <a:rPr lang="en-US" dirty="0"/>
              <a:t>, </a:t>
            </a:r>
            <a:r>
              <a:rPr lang="en-US" dirty="0" err="1"/>
              <a:t>veranderde</a:t>
            </a:r>
            <a:r>
              <a:rPr lang="en-US" dirty="0"/>
              <a:t> </a:t>
            </a:r>
            <a:r>
              <a:rPr lang="en-US" dirty="0" err="1"/>
              <a:t>dit</a:t>
            </a:r>
            <a:r>
              <a:rPr lang="en-US" dirty="0"/>
              <a:t> </a:t>
            </a:r>
            <a:r>
              <a:rPr lang="en-US" dirty="0" err="1"/>
              <a:t>toen</a:t>
            </a:r>
            <a:r>
              <a:rPr lang="en-US" dirty="0"/>
              <a:t> </a:t>
            </a:r>
            <a:r>
              <a:rPr lang="en-US" dirty="0" err="1"/>
              <a:t>meneer</a:t>
            </a:r>
            <a:r>
              <a:rPr lang="en-US" dirty="0"/>
              <a:t> Anderson in 1932 het anti </a:t>
            </a:r>
            <a:r>
              <a:rPr lang="en-US" dirty="0" err="1"/>
              <a:t>deeltje</a:t>
            </a:r>
            <a:r>
              <a:rPr lang="en-US" dirty="0"/>
              <a:t> van het electron </a:t>
            </a:r>
            <a:r>
              <a:rPr lang="en-US" dirty="0" err="1"/>
              <a:t>ontdekte</a:t>
            </a:r>
            <a:r>
              <a:rPr lang="en-US" dirty="0"/>
              <a:t>. U </a:t>
            </a:r>
            <a:r>
              <a:rPr lang="en-US" dirty="0" err="1"/>
              <a:t>ziet</a:t>
            </a:r>
            <a:r>
              <a:rPr lang="en-US" dirty="0"/>
              <a:t> </a:t>
            </a:r>
            <a:r>
              <a:rPr lang="en-US" dirty="0" err="1"/>
              <a:t>hier</a:t>
            </a:r>
            <a:r>
              <a:rPr lang="en-US" dirty="0"/>
              <a:t> </a:t>
            </a:r>
            <a:r>
              <a:rPr lang="en-US" dirty="0" err="1"/>
              <a:t>een</a:t>
            </a:r>
            <a:r>
              <a:rPr lang="en-US" dirty="0"/>
              <a:t> van de </a:t>
            </a:r>
            <a:r>
              <a:rPr lang="en-US" dirty="0" err="1"/>
              <a:t>eerste</a:t>
            </a:r>
            <a:r>
              <a:rPr lang="en-US" dirty="0"/>
              <a:t> </a:t>
            </a:r>
            <a:r>
              <a:rPr lang="en-US" dirty="0" err="1"/>
              <a:t>opnames</a:t>
            </a:r>
            <a:r>
              <a:rPr lang="en-US" dirty="0"/>
              <a:t>, met </a:t>
            </a:r>
            <a:r>
              <a:rPr lang="en-US" dirty="0" err="1"/>
              <a:t>een</a:t>
            </a:r>
            <a:r>
              <a:rPr lang="en-US" dirty="0"/>
              <a:t> </a:t>
            </a:r>
            <a:r>
              <a:rPr lang="en-US" dirty="0" err="1"/>
              <a:t>vergelijkbare</a:t>
            </a:r>
            <a:r>
              <a:rPr lang="en-US" dirty="0"/>
              <a:t> </a:t>
            </a:r>
            <a:r>
              <a:rPr lang="en-US" dirty="0" err="1"/>
              <a:t>techniek</a:t>
            </a:r>
            <a:r>
              <a:rPr lang="en-US" dirty="0"/>
              <a:t> die U </a:t>
            </a:r>
            <a:r>
              <a:rPr lang="en-US" dirty="0" err="1"/>
              <a:t>ook</a:t>
            </a:r>
            <a:r>
              <a:rPr lang="en-US" dirty="0"/>
              <a:t> in de </a:t>
            </a:r>
            <a:r>
              <a:rPr lang="en-US" dirty="0" err="1"/>
              <a:t>Nikhef</a:t>
            </a:r>
            <a:r>
              <a:rPr lang="en-US" dirty="0"/>
              <a:t> </a:t>
            </a:r>
            <a:r>
              <a:rPr lang="en-US" dirty="0" err="1"/>
              <a:t>hal</a:t>
            </a:r>
            <a:r>
              <a:rPr lang="en-US" dirty="0"/>
              <a:t> </a:t>
            </a:r>
            <a:r>
              <a:rPr lang="en-US" dirty="0" err="1"/>
              <a:t>kunt</a:t>
            </a:r>
            <a:r>
              <a:rPr lang="en-US" dirty="0"/>
              <a:t> </a:t>
            </a:r>
            <a:r>
              <a:rPr lang="en-US" dirty="0" err="1"/>
              <a:t>zien</a:t>
            </a:r>
            <a:r>
              <a:rPr lang="en-US" dirty="0"/>
              <a:t> </a:t>
            </a:r>
            <a:r>
              <a:rPr lang="en-US" dirty="0" err="1"/>
              <a:t>om</a:t>
            </a:r>
            <a:r>
              <a:rPr lang="en-US" dirty="0"/>
              <a:t> </a:t>
            </a:r>
            <a:r>
              <a:rPr lang="en-US" dirty="0" err="1"/>
              <a:t>deeltjes</a:t>
            </a:r>
            <a:r>
              <a:rPr lang="en-US" dirty="0"/>
              <a:t> </a:t>
            </a:r>
            <a:r>
              <a:rPr lang="en-US" dirty="0" err="1"/>
              <a:t>zichtbaar</a:t>
            </a:r>
            <a:r>
              <a:rPr lang="en-US" dirty="0"/>
              <a:t> </a:t>
            </a:r>
            <a:r>
              <a:rPr lang="en-US" dirty="0" err="1"/>
              <a:t>te</a:t>
            </a:r>
            <a:r>
              <a:rPr lang="en-US" dirty="0"/>
              <a:t> </a:t>
            </a:r>
            <a:r>
              <a:rPr lang="en-US" dirty="0" err="1"/>
              <a:t>maken</a:t>
            </a:r>
            <a:r>
              <a:rPr lang="en-US"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Het ATRAP en ATHENA experiment </a:t>
            </a:r>
            <a:r>
              <a:rPr lang="en-US" dirty="0" err="1" smtClean="0"/>
              <a:t>maken</a:t>
            </a:r>
            <a:r>
              <a:rPr lang="en-US" dirty="0" smtClean="0"/>
              <a:t> </a:t>
            </a:r>
            <a:r>
              <a:rPr lang="en-US" dirty="0" err="1" smtClean="0"/>
              <a:t>antiwaterstof</a:t>
            </a:r>
            <a:r>
              <a:rPr lang="en-US" dirty="0" smtClean="0"/>
              <a:t> met </a:t>
            </a:r>
            <a:r>
              <a:rPr lang="en-US" dirty="0" err="1" smtClean="0"/>
              <a:t>een</a:t>
            </a:r>
            <a:r>
              <a:rPr lang="en-US" dirty="0" smtClean="0"/>
              <a:t> penning val. In het </a:t>
            </a:r>
            <a:r>
              <a:rPr lang="en-US" dirty="0" err="1" smtClean="0"/>
              <a:t>verhaal</a:t>
            </a:r>
            <a:r>
              <a:rPr lang="en-US" dirty="0" smtClean="0"/>
              <a:t> </a:t>
            </a:r>
            <a:r>
              <a:rPr lang="en-US" dirty="0" err="1" smtClean="0"/>
              <a:t>wordt</a:t>
            </a:r>
            <a:r>
              <a:rPr lang="en-US" dirty="0" smtClean="0"/>
              <a:t> het </a:t>
            </a:r>
            <a:r>
              <a:rPr lang="en-US" dirty="0" err="1" smtClean="0"/>
              <a:t>antimaterie</a:t>
            </a:r>
            <a:r>
              <a:rPr lang="en-US" baseline="0" dirty="0" smtClean="0"/>
              <a:t> </a:t>
            </a:r>
            <a:r>
              <a:rPr lang="en-US" baseline="0" dirty="0" err="1" smtClean="0"/>
              <a:t>opgeslagen</a:t>
            </a:r>
            <a:r>
              <a:rPr lang="en-US" baseline="0" dirty="0" smtClean="0"/>
              <a:t>.</a:t>
            </a:r>
          </a:p>
          <a:p>
            <a:r>
              <a:rPr lang="en-US" baseline="0" dirty="0" smtClean="0"/>
              <a:t>Het </a:t>
            </a:r>
            <a:r>
              <a:rPr lang="en-US" baseline="0" dirty="0" err="1" smtClean="0"/>
              <a:t>maken</a:t>
            </a:r>
            <a:r>
              <a:rPr lang="en-US" baseline="0" dirty="0" smtClean="0"/>
              <a:t> van </a:t>
            </a:r>
            <a:r>
              <a:rPr lang="en-US" baseline="0" dirty="0" err="1" smtClean="0"/>
              <a:t>antimaterie</a:t>
            </a:r>
            <a:r>
              <a:rPr lang="en-US" baseline="0" dirty="0" smtClean="0"/>
              <a:t> is </a:t>
            </a:r>
            <a:r>
              <a:rPr lang="en-US" baseline="0" dirty="0" err="1" smtClean="0"/>
              <a:t>niet</a:t>
            </a:r>
            <a:r>
              <a:rPr lang="en-US" baseline="0" dirty="0" smtClean="0"/>
              <a:t> erg efficient. Met </a:t>
            </a:r>
            <a:r>
              <a:rPr lang="en-US" baseline="0" dirty="0" err="1" smtClean="0"/>
              <a:t>behulp</a:t>
            </a:r>
            <a:r>
              <a:rPr lang="en-US" baseline="0" dirty="0" smtClean="0"/>
              <a:t> van </a:t>
            </a:r>
            <a:r>
              <a:rPr lang="en-US" baseline="0" dirty="0" err="1" smtClean="0"/>
              <a:t>protonen</a:t>
            </a:r>
            <a:r>
              <a:rPr lang="en-US" baseline="0" dirty="0" smtClean="0"/>
              <a:t> die op </a:t>
            </a:r>
            <a:r>
              <a:rPr lang="en-US" baseline="0" dirty="0" err="1" smtClean="0"/>
              <a:t>een</a:t>
            </a:r>
            <a:r>
              <a:rPr lang="en-US" baseline="0" dirty="0" smtClean="0"/>
              <a:t> </a:t>
            </a:r>
            <a:r>
              <a:rPr lang="en-US" baseline="0" dirty="0" err="1" smtClean="0"/>
              <a:t>plaatje</a:t>
            </a:r>
            <a:r>
              <a:rPr lang="en-US" baseline="0" dirty="0" smtClean="0"/>
              <a:t> </a:t>
            </a:r>
            <a:r>
              <a:rPr lang="en-US" baseline="0" dirty="0" err="1" smtClean="0"/>
              <a:t>worden</a:t>
            </a:r>
            <a:r>
              <a:rPr lang="en-US" baseline="0" dirty="0" smtClean="0"/>
              <a:t> </a:t>
            </a:r>
            <a:r>
              <a:rPr lang="en-US" baseline="0" dirty="0" err="1" smtClean="0"/>
              <a:t>geschoten</a:t>
            </a:r>
            <a:r>
              <a:rPr lang="en-US" baseline="0" dirty="0" smtClean="0"/>
              <a:t> </a:t>
            </a:r>
            <a:r>
              <a:rPr lang="en-US" baseline="0" dirty="0" err="1" smtClean="0"/>
              <a:t>kan</a:t>
            </a:r>
            <a:r>
              <a:rPr lang="en-US" baseline="0" dirty="0" smtClean="0"/>
              <a:t> in </a:t>
            </a:r>
            <a:r>
              <a:rPr lang="en-US" baseline="0" dirty="0" err="1" smtClean="0"/>
              <a:t>een</a:t>
            </a:r>
            <a:r>
              <a:rPr lang="en-US" baseline="0" dirty="0" smtClean="0"/>
              <a:t> op de </a:t>
            </a:r>
            <a:r>
              <a:rPr lang="en-US" baseline="0" dirty="0" err="1" smtClean="0"/>
              <a:t>miljoen</a:t>
            </a:r>
            <a:r>
              <a:rPr lang="en-US" baseline="0" dirty="0" smtClean="0"/>
              <a:t> </a:t>
            </a:r>
            <a:r>
              <a:rPr lang="en-US" baseline="0" dirty="0" err="1" smtClean="0"/>
              <a:t>keer</a:t>
            </a:r>
            <a:r>
              <a:rPr lang="en-US" baseline="0" dirty="0" smtClean="0"/>
              <a:t> </a:t>
            </a:r>
            <a:r>
              <a:rPr lang="en-US" baseline="0" dirty="0" err="1" smtClean="0"/>
              <a:t>een</a:t>
            </a:r>
            <a:r>
              <a:rPr lang="en-US" baseline="0" dirty="0" smtClean="0"/>
              <a:t> antiproton </a:t>
            </a:r>
            <a:r>
              <a:rPr lang="en-US" baseline="0" dirty="0" err="1" smtClean="0"/>
              <a:t>worden</a:t>
            </a:r>
            <a:r>
              <a:rPr lang="en-US" baseline="0" dirty="0" smtClean="0"/>
              <a:t> </a:t>
            </a:r>
            <a:r>
              <a:rPr lang="en-US" baseline="0" dirty="0" err="1" smtClean="0"/>
              <a:t>geproduceerd</a:t>
            </a:r>
            <a:r>
              <a:rPr lang="en-US" baseline="0" dirty="0" smtClean="0"/>
              <a:t>. </a:t>
            </a:r>
            <a:r>
              <a:rPr lang="en-US" baseline="0" dirty="0" err="1" smtClean="0"/>
              <a:t>Toch</a:t>
            </a:r>
            <a:r>
              <a:rPr lang="en-US" baseline="0" dirty="0" smtClean="0"/>
              <a:t> is de </a:t>
            </a:r>
            <a:r>
              <a:rPr lang="en-US" baseline="0" dirty="0" err="1" smtClean="0"/>
              <a:t>productiesnelheid</a:t>
            </a:r>
            <a:r>
              <a:rPr lang="en-US" baseline="0" dirty="0" smtClean="0"/>
              <a:t> </a:t>
            </a:r>
            <a:r>
              <a:rPr lang="en-US" baseline="0" dirty="0" err="1" smtClean="0"/>
              <a:t>nog</a:t>
            </a:r>
            <a:r>
              <a:rPr lang="en-US" baseline="0" dirty="0" smtClean="0"/>
              <a:t> </a:t>
            </a:r>
            <a:r>
              <a:rPr lang="en-US" baseline="0" dirty="0" err="1" smtClean="0"/>
              <a:t>ongeveer</a:t>
            </a:r>
            <a:r>
              <a:rPr lang="en-US" baseline="0" dirty="0" smtClean="0"/>
              <a:t> 10 </a:t>
            </a:r>
            <a:r>
              <a:rPr lang="en-US" baseline="0" dirty="0" err="1" smtClean="0"/>
              <a:t>miljoen</a:t>
            </a:r>
            <a:r>
              <a:rPr lang="en-US" baseline="0" dirty="0" smtClean="0"/>
              <a:t> per </a:t>
            </a:r>
            <a:r>
              <a:rPr lang="en-US" baseline="0" dirty="0" err="1" smtClean="0"/>
              <a:t>seconde</a:t>
            </a:r>
            <a:r>
              <a:rPr lang="en-US" baseline="0" dirty="0" smtClean="0"/>
              <a:t>. </a:t>
            </a:r>
            <a:r>
              <a:rPr lang="en-US" baseline="0" dirty="0" err="1" smtClean="0"/>
              <a:t>Echter</a:t>
            </a:r>
            <a:r>
              <a:rPr lang="en-US" baseline="0" dirty="0" smtClean="0"/>
              <a:t> het </a:t>
            </a:r>
            <a:r>
              <a:rPr lang="en-US" baseline="0" dirty="0" err="1" smtClean="0"/>
              <a:t>aantal</a:t>
            </a:r>
            <a:r>
              <a:rPr lang="en-US" baseline="0" dirty="0" smtClean="0"/>
              <a:t> </a:t>
            </a:r>
            <a:r>
              <a:rPr lang="en-US" baseline="0" dirty="0" err="1" smtClean="0"/>
              <a:t>protonen</a:t>
            </a:r>
            <a:r>
              <a:rPr lang="en-US" baseline="0" dirty="0" smtClean="0"/>
              <a:t> in </a:t>
            </a:r>
            <a:r>
              <a:rPr lang="en-US" baseline="0" dirty="0" err="1" smtClean="0"/>
              <a:t>een</a:t>
            </a:r>
            <a:r>
              <a:rPr lang="en-US" baseline="0" dirty="0" smtClean="0"/>
              <a:t> gram is </a:t>
            </a:r>
            <a:r>
              <a:rPr lang="en-US" baseline="0" dirty="0" err="1" smtClean="0"/>
              <a:t>enorm</a:t>
            </a:r>
            <a:r>
              <a:rPr lang="en-US" baseline="0" dirty="0" smtClean="0"/>
              <a:t>, </a:t>
            </a:r>
            <a:r>
              <a:rPr lang="en-US" baseline="0" dirty="0" err="1" smtClean="0"/>
              <a:t>hetgeen</a:t>
            </a:r>
            <a:r>
              <a:rPr lang="en-US" baseline="0" dirty="0" smtClean="0"/>
              <a:t> </a:t>
            </a:r>
            <a:r>
              <a:rPr lang="en-US" baseline="0" dirty="0" err="1" smtClean="0"/>
              <a:t>betekent</a:t>
            </a:r>
            <a:r>
              <a:rPr lang="en-US" baseline="0" dirty="0" smtClean="0"/>
              <a:t> </a:t>
            </a:r>
            <a:r>
              <a:rPr lang="en-US" baseline="0" dirty="0" err="1" smtClean="0"/>
              <a:t>dat</a:t>
            </a:r>
            <a:r>
              <a:rPr lang="en-US" baseline="0" dirty="0" smtClean="0"/>
              <a:t> CERN </a:t>
            </a:r>
            <a:r>
              <a:rPr lang="en-US" baseline="0" dirty="0" err="1" smtClean="0"/>
              <a:t>ongeveer</a:t>
            </a:r>
            <a:r>
              <a:rPr lang="en-US" baseline="0" dirty="0" smtClean="0"/>
              <a:t> ½ </a:t>
            </a:r>
            <a:r>
              <a:rPr lang="en-US" baseline="0" dirty="0" err="1" smtClean="0"/>
              <a:t>miljard</a:t>
            </a:r>
            <a:r>
              <a:rPr lang="en-US" baseline="0" dirty="0" smtClean="0"/>
              <a:t> </a:t>
            </a:r>
            <a:r>
              <a:rPr lang="en-US" baseline="0" dirty="0" err="1" smtClean="0"/>
              <a:t>jaar</a:t>
            </a:r>
            <a:r>
              <a:rPr lang="en-US" baseline="0" dirty="0" smtClean="0"/>
              <a:t> </a:t>
            </a:r>
            <a:r>
              <a:rPr lang="en-US" baseline="0" dirty="0" err="1" smtClean="0"/>
              <a:t>nodig</a:t>
            </a:r>
            <a:r>
              <a:rPr lang="en-US" baseline="0" dirty="0" smtClean="0"/>
              <a:t> </a:t>
            </a:r>
            <a:r>
              <a:rPr lang="en-US" baseline="0" dirty="0" err="1" smtClean="0"/>
              <a:t>zou</a:t>
            </a:r>
            <a:r>
              <a:rPr lang="en-US" baseline="0" dirty="0" smtClean="0"/>
              <a:t> </a:t>
            </a:r>
            <a:r>
              <a:rPr lang="en-US" baseline="0" dirty="0" err="1" smtClean="0"/>
              <a:t>hebben</a:t>
            </a:r>
            <a:r>
              <a:rPr lang="en-US" baseline="0" dirty="0" smtClean="0"/>
              <a:t> </a:t>
            </a:r>
            <a:r>
              <a:rPr lang="en-US" baseline="0" dirty="0" err="1" smtClean="0"/>
              <a:t>om</a:t>
            </a:r>
            <a:r>
              <a:rPr lang="en-US" baseline="0" dirty="0" smtClean="0"/>
              <a:t> ¼ gram </a:t>
            </a:r>
            <a:r>
              <a:rPr lang="en-US" baseline="0" dirty="0" err="1" smtClean="0"/>
              <a:t>antimaterie</a:t>
            </a:r>
            <a:r>
              <a:rPr lang="en-US" baseline="0" dirty="0" smtClean="0"/>
              <a:t> </a:t>
            </a:r>
            <a:r>
              <a:rPr lang="en-US" baseline="0" dirty="0" err="1" smtClean="0"/>
              <a:t>te</a:t>
            </a:r>
            <a:r>
              <a:rPr lang="en-US" baseline="0" dirty="0" smtClean="0"/>
              <a:t> </a:t>
            </a:r>
            <a:r>
              <a:rPr lang="en-US" baseline="0" dirty="0" err="1" smtClean="0"/>
              <a:t>produceren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278723-94C7-4AB4-B12D-59ED1346FB04}"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8FCF6-C628-40E9-9ED1-CC5BBD00A7B5}" type="slidenum">
              <a:rPr lang="en-US"/>
              <a:pPr/>
              <a:t>33</a:t>
            </a:fld>
            <a:endParaRPr lang="en-US"/>
          </a:p>
        </p:txBody>
      </p:sp>
      <p:sp>
        <p:nvSpPr>
          <p:cNvPr id="880642" name="Rectangle 2"/>
          <p:cNvSpPr>
            <a:spLocks noGrp="1" noRot="1" noChangeAspect="1" noChangeArrowheads="1" noTextEdit="1"/>
          </p:cNvSpPr>
          <p:nvPr>
            <p:ph type="sldImg"/>
          </p:nvPr>
        </p:nvSpPr>
        <p:spPr>
          <a:ln/>
        </p:spPr>
      </p:sp>
      <p:sp>
        <p:nvSpPr>
          <p:cNvPr id="880643" name="Rectangle 3"/>
          <p:cNvSpPr>
            <a:spLocks noGrp="1" noChangeArrowheads="1"/>
          </p:cNvSpPr>
          <p:nvPr>
            <p:ph type="body" idx="1"/>
          </p:nvPr>
        </p:nvSpPr>
        <p:spPr/>
        <p:txBody>
          <a:bodyPr/>
          <a:lstStyle/>
          <a:p>
            <a:r>
              <a:rPr lang="en-US" dirty="0" err="1"/>
              <a:t>Hier</a:t>
            </a:r>
            <a:r>
              <a:rPr lang="en-US" dirty="0"/>
              <a:t> </a:t>
            </a:r>
            <a:r>
              <a:rPr lang="en-US" dirty="0" err="1"/>
              <a:t>ziet</a:t>
            </a:r>
            <a:r>
              <a:rPr lang="en-US" dirty="0"/>
              <a:t> U </a:t>
            </a:r>
            <a:r>
              <a:rPr lang="en-US" dirty="0" err="1"/>
              <a:t>een</a:t>
            </a:r>
            <a:r>
              <a:rPr lang="en-US" dirty="0"/>
              <a:t> </a:t>
            </a:r>
            <a:r>
              <a:rPr lang="en-US" dirty="0" err="1"/>
              <a:t>impressie</a:t>
            </a:r>
            <a:r>
              <a:rPr lang="en-US" dirty="0"/>
              <a:t> hoe </a:t>
            </a:r>
            <a:r>
              <a:rPr lang="en-US" dirty="0" err="1"/>
              <a:t>een</a:t>
            </a:r>
            <a:r>
              <a:rPr lang="en-US" dirty="0"/>
              <a:t> </a:t>
            </a:r>
            <a:r>
              <a:rPr lang="en-US" dirty="0" err="1"/>
              <a:t>dergelijk</a:t>
            </a:r>
            <a:r>
              <a:rPr lang="en-US" dirty="0"/>
              <a:t> experiment in CERN </a:t>
            </a:r>
            <a:r>
              <a:rPr lang="en-US" dirty="0" err="1"/>
              <a:t>daadwerkelijk</a:t>
            </a:r>
            <a:r>
              <a:rPr lang="en-US" dirty="0"/>
              <a:t> </a:t>
            </a:r>
            <a:r>
              <a:rPr lang="en-US" dirty="0" err="1"/>
              <a:t>plaatsvind</a:t>
            </a:r>
            <a:r>
              <a:rPr lang="en-US" dirty="0"/>
              <a:t>… </a:t>
            </a:r>
            <a:r>
              <a:rPr lang="en-US" dirty="0" smtClean="0"/>
              <a:t>(</a:t>
            </a:r>
            <a:r>
              <a:rPr lang="en-US" dirty="0" err="1" smtClean="0"/>
              <a:t>misschien</a:t>
            </a:r>
            <a:r>
              <a:rPr lang="en-US" dirty="0" smtClean="0"/>
              <a:t> </a:t>
            </a:r>
            <a:r>
              <a:rPr lang="en-US" dirty="0" err="1" smtClean="0"/>
              <a:t>niet</a:t>
            </a:r>
            <a:r>
              <a:rPr lang="en-US" dirty="0" smtClean="0"/>
              <a:t> </a:t>
            </a:r>
            <a:r>
              <a:rPr lang="en-US" dirty="0" err="1" smtClean="0"/>
              <a:t>geheel</a:t>
            </a:r>
            <a:r>
              <a:rPr lang="en-US" dirty="0" smtClean="0"/>
              <a:t> </a:t>
            </a:r>
            <a:r>
              <a:rPr lang="en-US" dirty="0" err="1" smtClean="0"/>
              <a:t>volgens</a:t>
            </a:r>
            <a:r>
              <a:rPr lang="en-US" dirty="0" smtClean="0"/>
              <a:t> de </a:t>
            </a:r>
            <a:r>
              <a:rPr lang="en-US" dirty="0" err="1" smtClean="0"/>
              <a:t>huidige</a:t>
            </a:r>
            <a:r>
              <a:rPr lang="en-US" dirty="0" smtClean="0"/>
              <a:t> </a:t>
            </a:r>
            <a:r>
              <a:rPr lang="en-US" dirty="0" err="1" smtClean="0"/>
              <a:t>arbo</a:t>
            </a:r>
            <a:r>
              <a:rPr lang="en-US" dirty="0" smtClean="0"/>
              <a:t> </a:t>
            </a:r>
            <a:r>
              <a:rPr lang="en-US" dirty="0" err="1" smtClean="0"/>
              <a:t>richtlijnen</a:t>
            </a:r>
            <a:r>
              <a:rPr lang="en-US" dirty="0" smtClean="0"/>
              <a:t> </a:t>
            </a:r>
            <a:r>
              <a:rPr lang="en-US" dirty="0" err="1" smtClean="0"/>
              <a:t>voor</a:t>
            </a:r>
            <a:r>
              <a:rPr lang="en-US" dirty="0" smtClean="0"/>
              <a:t> </a:t>
            </a:r>
            <a:r>
              <a:rPr lang="en-US" dirty="0" err="1" smtClean="0"/>
              <a:t>werkomstandigheden</a:t>
            </a:r>
            <a:r>
              <a:rPr lang="en-US" dirty="0" smtClean="0"/>
              <a:t>). </a:t>
            </a:r>
            <a:r>
              <a:rPr lang="en-US" dirty="0" err="1" smtClean="0"/>
              <a:t>Bij</a:t>
            </a:r>
            <a:r>
              <a:rPr lang="en-US" dirty="0" smtClean="0"/>
              <a:t> </a:t>
            </a:r>
            <a:r>
              <a:rPr lang="en-US" dirty="0"/>
              <a:t>het </a:t>
            </a:r>
            <a:r>
              <a:rPr lang="en-US" dirty="0" err="1"/>
              <a:t>analyseren</a:t>
            </a:r>
            <a:r>
              <a:rPr lang="en-US" dirty="0"/>
              <a:t> van de </a:t>
            </a:r>
            <a:r>
              <a:rPr lang="en-US" dirty="0" err="1"/>
              <a:t>meetresultaten</a:t>
            </a:r>
            <a:r>
              <a:rPr lang="en-US" dirty="0"/>
              <a:t> is </a:t>
            </a:r>
            <a:r>
              <a:rPr lang="en-US" dirty="0" err="1"/>
              <a:t>er</a:t>
            </a:r>
            <a:r>
              <a:rPr lang="en-US" dirty="0"/>
              <a:t> </a:t>
            </a:r>
            <a:r>
              <a:rPr lang="en-US" dirty="0" err="1"/>
              <a:t>veel</a:t>
            </a:r>
            <a:r>
              <a:rPr lang="en-US" dirty="0"/>
              <a:t> </a:t>
            </a:r>
            <a:r>
              <a:rPr lang="en-US" dirty="0" err="1"/>
              <a:t>discussie</a:t>
            </a:r>
            <a:r>
              <a:rPr lang="en-US" dirty="0"/>
              <a:t> </a:t>
            </a:r>
            <a:r>
              <a:rPr lang="en-US" dirty="0" err="1"/>
              <a:t>voordat</a:t>
            </a:r>
            <a:r>
              <a:rPr lang="en-US" dirty="0"/>
              <a:t> men </a:t>
            </a:r>
            <a:r>
              <a:rPr lang="en-US" dirty="0" err="1"/>
              <a:t>zich</a:t>
            </a:r>
            <a:r>
              <a:rPr lang="en-US" dirty="0"/>
              <a:t> </a:t>
            </a:r>
            <a:r>
              <a:rPr lang="en-US" dirty="0" err="1"/>
              <a:t>realiseerde</a:t>
            </a:r>
            <a:r>
              <a:rPr lang="en-US" dirty="0"/>
              <a:t> </a:t>
            </a:r>
            <a:r>
              <a:rPr lang="en-US" dirty="0" err="1"/>
              <a:t>dat</a:t>
            </a:r>
            <a:r>
              <a:rPr lang="en-US" dirty="0"/>
              <a:t> anti-</a:t>
            </a:r>
            <a:r>
              <a:rPr lang="en-US" dirty="0" err="1"/>
              <a:t>materie</a:t>
            </a:r>
            <a:r>
              <a:rPr lang="en-US" dirty="0"/>
              <a:t> </a:t>
            </a:r>
            <a:r>
              <a:rPr lang="en-US" dirty="0" err="1"/>
              <a:t>daadwerkelijk</a:t>
            </a:r>
            <a:r>
              <a:rPr lang="en-US" dirty="0"/>
              <a:t> </a:t>
            </a:r>
            <a:r>
              <a:rPr lang="en-US" dirty="0" err="1"/>
              <a:t>geproduceerd</a:t>
            </a:r>
            <a:r>
              <a:rPr lang="en-US" dirty="0"/>
              <a:t> </a:t>
            </a:r>
            <a:r>
              <a:rPr lang="en-US" dirty="0" err="1"/>
              <a:t>werd</a:t>
            </a:r>
            <a:r>
              <a:rPr lang="en-US" dirty="0"/>
              <a:t>. </a:t>
            </a:r>
            <a:r>
              <a:rPr lang="en-US" dirty="0" err="1"/>
              <a:t>Uiteindelijk</a:t>
            </a:r>
            <a:r>
              <a:rPr lang="en-US" dirty="0"/>
              <a:t> </a:t>
            </a:r>
            <a:r>
              <a:rPr lang="en-US" dirty="0" err="1"/>
              <a:t>leidt</a:t>
            </a:r>
            <a:r>
              <a:rPr lang="en-US" dirty="0"/>
              <a:t> </a:t>
            </a:r>
            <a:r>
              <a:rPr lang="en-US" dirty="0" err="1"/>
              <a:t>dit</a:t>
            </a:r>
            <a:r>
              <a:rPr lang="en-US" dirty="0"/>
              <a:t> </a:t>
            </a:r>
            <a:r>
              <a:rPr lang="en-US" dirty="0" err="1"/>
              <a:t>ook</a:t>
            </a:r>
            <a:r>
              <a:rPr lang="en-US" dirty="0"/>
              <a:t> </a:t>
            </a:r>
            <a:r>
              <a:rPr lang="en-US" dirty="0" err="1"/>
              <a:t>bij</a:t>
            </a:r>
            <a:r>
              <a:rPr lang="en-US" dirty="0"/>
              <a:t> de </a:t>
            </a:r>
            <a:r>
              <a:rPr lang="en-US" dirty="0" err="1"/>
              <a:t>wetenschappers</a:t>
            </a:r>
            <a:r>
              <a:rPr lang="en-US" dirty="0"/>
              <a:t> </a:t>
            </a:r>
            <a:r>
              <a:rPr lang="en-US" dirty="0" err="1"/>
              <a:t>meestal</a:t>
            </a:r>
            <a:r>
              <a:rPr lang="en-US" dirty="0"/>
              <a:t> tot </a:t>
            </a:r>
            <a:r>
              <a:rPr lang="en-US" dirty="0" err="1"/>
              <a:t>een</a:t>
            </a:r>
            <a:r>
              <a:rPr lang="en-US" dirty="0"/>
              <a:t> </a:t>
            </a:r>
            <a:r>
              <a:rPr lang="en-US" dirty="0" err="1"/>
              <a:t>feestje</a:t>
            </a:r>
            <a:r>
              <a:rPr lang="en-US" dirty="0"/>
              <a:t>! </a:t>
            </a:r>
            <a:r>
              <a:rPr lang="en-US" dirty="0" err="1"/>
              <a:t>Wetenschappers</a:t>
            </a:r>
            <a:r>
              <a:rPr lang="en-US" dirty="0"/>
              <a:t> </a:t>
            </a:r>
            <a:r>
              <a:rPr lang="en-US" dirty="0" err="1"/>
              <a:t>lijken</a:t>
            </a:r>
            <a:r>
              <a:rPr lang="en-US" dirty="0"/>
              <a:t> </a:t>
            </a:r>
            <a:r>
              <a:rPr lang="en-US" dirty="0" err="1"/>
              <a:t>soms</a:t>
            </a:r>
            <a:r>
              <a:rPr lang="en-US" dirty="0"/>
              <a:t> net </a:t>
            </a:r>
            <a:r>
              <a:rPr lang="en-US" dirty="0" err="1"/>
              <a:t>mensen</a:t>
            </a:r>
            <a:r>
              <a:rPr lang="en-US" dirty="0" smtClean="0"/>
              <a:t>!</a:t>
            </a:r>
          </a:p>
          <a:p>
            <a:r>
              <a:rPr lang="en-US" dirty="0" err="1" smtClean="0"/>
              <a:t>p</a:t>
            </a:r>
            <a:r>
              <a:rPr lang="en-US" dirty="0" smtClean="0"/>
              <a:t>+ </a:t>
            </a:r>
            <a:r>
              <a:rPr lang="en-US" dirty="0" err="1" smtClean="0"/>
              <a:t>p</a:t>
            </a:r>
            <a:r>
              <a:rPr lang="en-US" dirty="0" smtClean="0"/>
              <a:t>- </a:t>
            </a:r>
            <a:r>
              <a:rPr lang="en-US" dirty="0" err="1" smtClean="0">
                <a:sym typeface="Wingdings"/>
              </a:rPr>
              <a:t></a:t>
            </a:r>
            <a:r>
              <a:rPr lang="en-US" dirty="0" smtClean="0">
                <a:sym typeface="Wingdings"/>
              </a:rPr>
              <a:t> </a:t>
            </a:r>
            <a:r>
              <a:rPr lang="en-US" dirty="0" err="1" smtClean="0">
                <a:sym typeface="Wingdings"/>
              </a:rPr>
              <a:t>pi+pi-pi+pi</a:t>
            </a:r>
            <a:r>
              <a:rPr lang="en-US" dirty="0" smtClean="0">
                <a:sym typeface="Wingdings"/>
              </a:rPr>
              <a:t>- (</a:t>
            </a:r>
            <a:r>
              <a:rPr lang="en-US" dirty="0" err="1" smtClean="0">
                <a:sym typeface="Wingdings"/>
              </a:rPr>
              <a:t>geel</a:t>
            </a:r>
            <a:r>
              <a:rPr lang="en-US" dirty="0" smtClean="0">
                <a:sym typeface="Wingdings"/>
              </a:rPr>
              <a:t>)  en </a:t>
            </a:r>
            <a:r>
              <a:rPr lang="en-US" dirty="0" err="1" smtClean="0">
                <a:sym typeface="Wingdings"/>
              </a:rPr>
              <a:t>e+e</a:t>
            </a:r>
            <a:r>
              <a:rPr lang="en-US" dirty="0" smtClean="0">
                <a:sym typeface="Wingdings"/>
              </a:rPr>
              <a:t>- </a:t>
            </a:r>
            <a:r>
              <a:rPr lang="en-US" dirty="0" err="1" smtClean="0">
                <a:sym typeface="Wingdings"/>
              </a:rPr>
              <a:t>gamma</a:t>
            </a:r>
            <a:r>
              <a:rPr lang="en-US" dirty="0" smtClean="0">
                <a:sym typeface="Wingdings"/>
              </a:rPr>
              <a:t> gamma (rood)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2F01B2-E714-4546-801F-87329F1F62C7}" type="slidenum">
              <a:rPr lang="en-US"/>
              <a:pPr/>
              <a:t>35</a:t>
            </a:fld>
            <a:endParaRPr lang="en-US"/>
          </a:p>
        </p:txBody>
      </p:sp>
      <p:sp>
        <p:nvSpPr>
          <p:cNvPr id="881666" name="Rectangle 2"/>
          <p:cNvSpPr>
            <a:spLocks noGrp="1" noRot="1" noChangeAspect="1" noChangeArrowheads="1" noTextEdit="1"/>
          </p:cNvSpPr>
          <p:nvPr>
            <p:ph type="sldImg"/>
          </p:nvPr>
        </p:nvSpPr>
        <p:spPr>
          <a:ln/>
        </p:spPr>
      </p:sp>
      <p:sp>
        <p:nvSpPr>
          <p:cNvPr id="881667" name="Rectangle 3"/>
          <p:cNvSpPr>
            <a:spLocks noGrp="1" noChangeArrowheads="1"/>
          </p:cNvSpPr>
          <p:nvPr>
            <p:ph type="body" idx="1"/>
          </p:nvPr>
        </p:nvSpPr>
        <p:spPr/>
        <p:txBody>
          <a:bodyPr/>
          <a:lstStyle/>
          <a:p>
            <a:r>
              <a:rPr lang="en-US"/>
              <a:t>Dus we hebben gezien dat de wereld opgebouwd is uit electronen en quarks..maar…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04DCF7-8829-4468-8DD7-9B3B89CBB90D}" type="slidenum">
              <a:rPr lang="en-US"/>
              <a:pPr/>
              <a:t>36</a:t>
            </a:fld>
            <a:endParaRPr lang="en-US"/>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p:txBody>
          <a:bodyPr/>
          <a:lstStyle/>
          <a:p>
            <a:r>
              <a:rPr lang="en-US" dirty="0"/>
              <a:t>…. Op </a:t>
            </a:r>
            <a:r>
              <a:rPr lang="en-US" dirty="0" err="1"/>
              <a:t>dezelfde</a:t>
            </a:r>
            <a:r>
              <a:rPr lang="en-US" dirty="0"/>
              <a:t> </a:t>
            </a:r>
            <a:r>
              <a:rPr lang="en-US" dirty="0" err="1"/>
              <a:t>manier</a:t>
            </a:r>
            <a:r>
              <a:rPr lang="en-US" dirty="0"/>
              <a:t> </a:t>
            </a:r>
            <a:r>
              <a:rPr lang="en-US" dirty="0" err="1"/>
              <a:t>kunnen</a:t>
            </a:r>
            <a:r>
              <a:rPr lang="en-US" dirty="0"/>
              <a:t> </a:t>
            </a:r>
            <a:r>
              <a:rPr lang="en-US" dirty="0" err="1"/>
              <a:t>er</a:t>
            </a:r>
            <a:r>
              <a:rPr lang="en-US" dirty="0"/>
              <a:t> met anti-quarks en anti-</a:t>
            </a:r>
            <a:r>
              <a:rPr lang="en-US" dirty="0" err="1"/>
              <a:t>electronen</a:t>
            </a:r>
            <a:r>
              <a:rPr lang="en-US" dirty="0"/>
              <a:t> </a:t>
            </a:r>
            <a:r>
              <a:rPr lang="en-US" dirty="0" err="1"/>
              <a:t>ook</a:t>
            </a:r>
            <a:r>
              <a:rPr lang="en-US" dirty="0"/>
              <a:t> anti-</a:t>
            </a:r>
            <a:r>
              <a:rPr lang="en-US" dirty="0" err="1"/>
              <a:t>atomen</a:t>
            </a:r>
            <a:r>
              <a:rPr lang="en-US" dirty="0"/>
              <a:t> </a:t>
            </a:r>
            <a:r>
              <a:rPr lang="en-US" dirty="0" err="1"/>
              <a:t>gemaakt</a:t>
            </a:r>
            <a:r>
              <a:rPr lang="en-US" dirty="0"/>
              <a:t> </a:t>
            </a:r>
            <a:r>
              <a:rPr lang="en-US" dirty="0" err="1"/>
              <a:t>worden</a:t>
            </a:r>
            <a:r>
              <a:rPr lang="en-US" dirty="0"/>
              <a:t> (</a:t>
            </a:r>
            <a:r>
              <a:rPr lang="en-US" dirty="0" err="1"/>
              <a:t>dit</a:t>
            </a:r>
            <a:r>
              <a:rPr lang="en-US" dirty="0"/>
              <a:t> </a:t>
            </a:r>
            <a:r>
              <a:rPr lang="en-US" dirty="0" err="1"/>
              <a:t>gebeurde</a:t>
            </a:r>
            <a:r>
              <a:rPr lang="en-US" dirty="0"/>
              <a:t> in het Athena experiment op CERN). Met </a:t>
            </a:r>
            <a:r>
              <a:rPr lang="en-US" dirty="0" err="1"/>
              <a:t>deze</a:t>
            </a:r>
            <a:r>
              <a:rPr lang="en-US" dirty="0"/>
              <a:t> anti-</a:t>
            </a:r>
            <a:r>
              <a:rPr lang="en-US" dirty="0" err="1"/>
              <a:t>atomen</a:t>
            </a:r>
            <a:r>
              <a:rPr lang="en-US" dirty="0"/>
              <a:t> </a:t>
            </a:r>
            <a:r>
              <a:rPr lang="en-US" dirty="0" err="1"/>
              <a:t>kunnen</a:t>
            </a:r>
            <a:r>
              <a:rPr lang="en-US" dirty="0"/>
              <a:t> in </a:t>
            </a:r>
            <a:r>
              <a:rPr lang="en-US" dirty="0" err="1" smtClean="0"/>
              <a:t>principe</a:t>
            </a:r>
            <a:r>
              <a:rPr lang="en-US" dirty="0" smtClean="0"/>
              <a:t> </a:t>
            </a:r>
            <a:r>
              <a:rPr lang="en-US" dirty="0" err="1"/>
              <a:t>ook</a:t>
            </a:r>
            <a:r>
              <a:rPr lang="en-US" dirty="0"/>
              <a:t> anti-</a:t>
            </a:r>
            <a:r>
              <a:rPr lang="en-US" dirty="0" err="1"/>
              <a:t>molekulen</a:t>
            </a:r>
            <a:r>
              <a:rPr lang="en-US" dirty="0"/>
              <a:t> </a:t>
            </a:r>
            <a:r>
              <a:rPr lang="en-US" dirty="0" err="1"/>
              <a:t>gemaakt</a:t>
            </a:r>
            <a:r>
              <a:rPr lang="en-US" dirty="0"/>
              <a:t> </a:t>
            </a:r>
            <a:r>
              <a:rPr lang="en-US" dirty="0" err="1"/>
              <a:t>worden</a:t>
            </a:r>
            <a:r>
              <a:rPr lang="en-US" dirty="0"/>
              <a:t> en </a:t>
            </a:r>
            <a:r>
              <a:rPr lang="en-US" dirty="0" err="1"/>
              <a:t>uiteindelijk</a:t>
            </a:r>
            <a:r>
              <a:rPr lang="en-US" dirty="0"/>
              <a:t> </a:t>
            </a:r>
            <a:r>
              <a:rPr lang="en-US" dirty="0" err="1"/>
              <a:t>ook</a:t>
            </a:r>
            <a:r>
              <a:rPr lang="en-US" dirty="0"/>
              <a:t> </a:t>
            </a:r>
            <a:r>
              <a:rPr lang="en-US" dirty="0" err="1"/>
              <a:t>bv</a:t>
            </a:r>
            <a:r>
              <a:rPr lang="en-US" dirty="0"/>
              <a:t> </a:t>
            </a:r>
            <a:r>
              <a:rPr lang="en-US" dirty="0" err="1"/>
              <a:t>een</a:t>
            </a:r>
            <a:r>
              <a:rPr lang="en-US" dirty="0"/>
              <a:t> anti-plant. Op </a:t>
            </a:r>
            <a:r>
              <a:rPr lang="en-US" dirty="0" err="1"/>
              <a:t>een</a:t>
            </a:r>
            <a:r>
              <a:rPr lang="en-US" dirty="0"/>
              <a:t> </a:t>
            </a:r>
            <a:r>
              <a:rPr lang="en-US" dirty="0" err="1"/>
              <a:t>dergelijke</a:t>
            </a:r>
            <a:r>
              <a:rPr lang="en-US" dirty="0"/>
              <a:t> </a:t>
            </a:r>
            <a:r>
              <a:rPr lang="en-US" dirty="0" err="1"/>
              <a:t>manier</a:t>
            </a:r>
            <a:r>
              <a:rPr lang="en-US" dirty="0"/>
              <a:t> </a:t>
            </a:r>
            <a:r>
              <a:rPr lang="en-US" dirty="0" err="1"/>
              <a:t>kan</a:t>
            </a:r>
            <a:r>
              <a:rPr lang="en-US" dirty="0"/>
              <a:t> </a:t>
            </a:r>
            <a:r>
              <a:rPr lang="en-US" dirty="0" err="1"/>
              <a:t>er</a:t>
            </a:r>
            <a:r>
              <a:rPr lang="en-US" dirty="0"/>
              <a:t> </a:t>
            </a:r>
            <a:r>
              <a:rPr lang="en-US" dirty="0" err="1"/>
              <a:t>een</a:t>
            </a:r>
            <a:r>
              <a:rPr lang="en-US" dirty="0"/>
              <a:t> </a:t>
            </a:r>
            <a:r>
              <a:rPr lang="en-US" dirty="0" err="1"/>
              <a:t>hele</a:t>
            </a:r>
            <a:r>
              <a:rPr lang="en-US" dirty="0"/>
              <a:t> anti-</a:t>
            </a:r>
            <a:r>
              <a:rPr lang="en-US" dirty="0" err="1"/>
              <a:t>wereld</a:t>
            </a:r>
            <a:r>
              <a:rPr lang="en-US" dirty="0"/>
              <a:t> </a:t>
            </a:r>
            <a:r>
              <a:rPr lang="en-US" dirty="0" err="1"/>
              <a:t>bestaan</a:t>
            </a:r>
            <a:r>
              <a:rPr lang="en-US" dirty="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9149C-A61D-4F80-BE82-CE214C689DFA}" type="slidenum">
              <a:rPr lang="en-US"/>
              <a:pPr/>
              <a:t>37</a:t>
            </a:fld>
            <a:endParaRPr lang="en-US"/>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BE115-9811-45FC-8F82-82A29B3ADEA7}" type="slidenum">
              <a:rPr lang="en-US"/>
              <a:pPr/>
              <a:t>38</a:t>
            </a:fld>
            <a:endParaRPr lang="en-US"/>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r>
              <a:rPr lang="en-US" dirty="0" smtClean="0"/>
              <a:t>In March 2013 Sam Ting reported</a:t>
            </a:r>
            <a:r>
              <a:rPr lang="en-US" baseline="0" dirty="0" smtClean="0"/>
              <a:t> 400 000 positrons by AMS with a positron over electron ratio increasing between 10 </a:t>
            </a:r>
            <a:r>
              <a:rPr lang="en-US" baseline="0" dirty="0" err="1" smtClean="0"/>
              <a:t>GeV</a:t>
            </a:r>
            <a:r>
              <a:rPr lang="en-US" baseline="0" dirty="0" smtClean="0"/>
              <a:t> and 250 </a:t>
            </a:r>
            <a:r>
              <a:rPr lang="en-US" baseline="0" dirty="0" err="1" smtClean="0"/>
              <a:t>GeV</a:t>
            </a:r>
            <a:r>
              <a:rPr lang="en-US" baseline="0" dirty="0" smtClean="0"/>
              <a:t>, consistent with dark matter annihilation.</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B7FC3-EE4A-4FE3-83D6-013B1E69131F}" type="slidenum">
              <a:rPr lang="en-US"/>
              <a:pPr/>
              <a:t>39</a:t>
            </a:fld>
            <a:endParaRPr lang="en-US"/>
          </a:p>
        </p:txBody>
      </p:sp>
      <p:sp>
        <p:nvSpPr>
          <p:cNvPr id="885762" name="Rectangle 2"/>
          <p:cNvSpPr>
            <a:spLocks noGrp="1" noRot="1" noChangeAspect="1" noChangeArrowheads="1" noTextEdit="1"/>
          </p:cNvSpPr>
          <p:nvPr>
            <p:ph type="sldImg"/>
          </p:nvPr>
        </p:nvSpPr>
        <p:spPr>
          <a:ln/>
        </p:spPr>
      </p:sp>
      <p:sp>
        <p:nvSpPr>
          <p:cNvPr id="885763" name="Rectangle 3"/>
          <p:cNvSpPr>
            <a:spLocks noGrp="1" noChangeArrowheads="1"/>
          </p:cNvSpPr>
          <p:nvPr>
            <p:ph type="body" idx="1"/>
          </p:nvPr>
        </p:nvSpPr>
        <p:spPr/>
        <p:txBody>
          <a:bodyPr/>
          <a:lstStyle/>
          <a:p>
            <a:r>
              <a:rPr lang="en-US" dirty="0" smtClean="0"/>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204DB6-5E26-4254-8482-097E7CC1F587}" type="slidenum">
              <a:rPr lang="en-US"/>
              <a:pPr/>
              <a:t>40</a:t>
            </a:fld>
            <a:endParaRPr lang="en-US"/>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p:txBody>
          <a:bodyPr/>
          <a:lstStyle/>
          <a:p>
            <a:r>
              <a:rPr lang="en-US" dirty="0" smtClean="0"/>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E1A2E-3F23-4227-9201-E1BA8B5B8222}" type="slidenum">
              <a:rPr lang="en-US"/>
              <a:pPr/>
              <a:t>41</a:t>
            </a:fld>
            <a:endParaRPr lang="en-US"/>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5726C-87C8-4349-98DE-E806F6166C6B}" type="slidenum">
              <a:rPr lang="en-US"/>
              <a:pPr/>
              <a:t>12</a:t>
            </a:fld>
            <a:endParaRPr lang="en-US"/>
          </a:p>
        </p:txBody>
      </p:sp>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p:txBody>
          <a:bodyPr/>
          <a:lstStyle/>
          <a:p>
            <a:r>
              <a:rPr lang="en-US" dirty="0"/>
              <a:t>Plant. Met </a:t>
            </a:r>
            <a:r>
              <a:rPr lang="en-US" dirty="0" err="1"/>
              <a:t>microscoop</a:t>
            </a:r>
            <a:r>
              <a:rPr lang="en-US" dirty="0"/>
              <a:t> </a:t>
            </a:r>
            <a:r>
              <a:rPr lang="en-US" dirty="0" err="1"/>
              <a:t>zien</a:t>
            </a:r>
            <a:r>
              <a:rPr lang="en-US" dirty="0"/>
              <a:t> we </a:t>
            </a:r>
            <a:r>
              <a:rPr lang="en-US" dirty="0" err="1" smtClean="0"/>
              <a:t>cellen</a:t>
            </a:r>
            <a:r>
              <a:rPr lang="en-US" dirty="0" smtClean="0"/>
              <a:t> (</a:t>
            </a:r>
            <a:r>
              <a:rPr lang="en-US" dirty="0" err="1" smtClean="0"/>
              <a:t>biologie</a:t>
            </a:r>
            <a:r>
              <a:rPr lang="en-US" dirty="0" smtClean="0"/>
              <a:t>). De </a:t>
            </a:r>
            <a:r>
              <a:rPr lang="en-US" dirty="0" err="1" smtClean="0"/>
              <a:t>cel</a:t>
            </a:r>
            <a:r>
              <a:rPr lang="en-US" baseline="0" dirty="0" smtClean="0"/>
              <a:t> is </a:t>
            </a:r>
            <a:r>
              <a:rPr lang="en-US" baseline="0" dirty="0" err="1" smtClean="0"/>
              <a:t>opgebouwd</a:t>
            </a:r>
            <a:r>
              <a:rPr lang="en-US" baseline="0" dirty="0" smtClean="0"/>
              <a:t> </a:t>
            </a:r>
            <a:r>
              <a:rPr lang="en-US" baseline="0" dirty="0" err="1" smtClean="0"/>
              <a:t>uit</a:t>
            </a:r>
            <a:r>
              <a:rPr lang="en-US" baseline="0" dirty="0" smtClean="0"/>
              <a:t>  </a:t>
            </a:r>
            <a:r>
              <a:rPr lang="en-US" baseline="0" dirty="0" err="1" smtClean="0"/>
              <a:t>moleculen</a:t>
            </a:r>
            <a:r>
              <a:rPr lang="en-US" baseline="0" dirty="0" smtClean="0"/>
              <a:t>. </a:t>
            </a:r>
            <a:r>
              <a:rPr lang="en-US" baseline="0" dirty="0" err="1" smtClean="0"/>
              <a:t>Moleculen</a:t>
            </a:r>
            <a:r>
              <a:rPr lang="en-US" baseline="0" dirty="0" smtClean="0"/>
              <a:t> </a:t>
            </a:r>
            <a:r>
              <a:rPr lang="en-US" baseline="0" dirty="0" err="1" smtClean="0"/>
              <a:t>zijn</a:t>
            </a:r>
            <a:r>
              <a:rPr lang="en-US" baseline="0" dirty="0" smtClean="0"/>
              <a:t> de </a:t>
            </a:r>
            <a:r>
              <a:rPr lang="en-US" baseline="0" dirty="0" err="1" smtClean="0"/>
              <a:t>kleinste</a:t>
            </a:r>
            <a:r>
              <a:rPr lang="en-US" baseline="0" dirty="0" smtClean="0"/>
              <a:t> </a:t>
            </a:r>
            <a:r>
              <a:rPr lang="en-US" baseline="0" dirty="0" err="1" smtClean="0"/>
              <a:t>onderdelen</a:t>
            </a:r>
            <a:r>
              <a:rPr lang="en-US" baseline="0" dirty="0" smtClean="0"/>
              <a:t> van </a:t>
            </a:r>
            <a:r>
              <a:rPr lang="en-US" baseline="0" dirty="0" err="1" smtClean="0"/>
              <a:t>een</a:t>
            </a:r>
            <a:r>
              <a:rPr lang="en-US" baseline="0" dirty="0" smtClean="0"/>
              <a:t> </a:t>
            </a:r>
            <a:r>
              <a:rPr lang="en-US" baseline="0" dirty="0" err="1" smtClean="0"/>
              <a:t>materiaal</a:t>
            </a:r>
            <a:r>
              <a:rPr lang="en-US" baseline="0" dirty="0" smtClean="0"/>
              <a:t> die </a:t>
            </a:r>
            <a:r>
              <a:rPr lang="en-US" baseline="0" dirty="0" err="1" smtClean="0"/>
              <a:t>alle</a:t>
            </a:r>
            <a:r>
              <a:rPr lang="en-US" baseline="0" dirty="0" smtClean="0"/>
              <a:t> (</a:t>
            </a:r>
            <a:r>
              <a:rPr lang="en-US" baseline="0" dirty="0" err="1" smtClean="0"/>
              <a:t>chemische</a:t>
            </a:r>
            <a:r>
              <a:rPr lang="en-US" baseline="0" dirty="0" smtClean="0"/>
              <a:t>) </a:t>
            </a:r>
            <a:r>
              <a:rPr lang="en-US" baseline="0" dirty="0" err="1" smtClean="0"/>
              <a:t>eigenschappen</a:t>
            </a:r>
            <a:r>
              <a:rPr lang="en-US" baseline="0" dirty="0" smtClean="0"/>
              <a:t> van het </a:t>
            </a:r>
            <a:r>
              <a:rPr lang="en-US" baseline="0" dirty="0" err="1" smtClean="0"/>
              <a:t>materiaal</a:t>
            </a:r>
            <a:r>
              <a:rPr lang="en-US" baseline="0" dirty="0" smtClean="0"/>
              <a:t> </a:t>
            </a:r>
            <a:r>
              <a:rPr lang="en-US" baseline="0" dirty="0" err="1" smtClean="0"/>
              <a:t>bevat</a:t>
            </a:r>
            <a:r>
              <a:rPr lang="en-US" baseline="0" dirty="0" smtClean="0"/>
              <a:t> (</a:t>
            </a:r>
            <a:r>
              <a:rPr lang="en-US" baseline="0" dirty="0" err="1" smtClean="0"/>
              <a:t>scheikunde</a:t>
            </a:r>
            <a:r>
              <a:rPr lang="en-US" baseline="0" dirty="0" smtClean="0"/>
              <a:t>). </a:t>
            </a:r>
            <a:r>
              <a:rPr lang="en-US" dirty="0" err="1" smtClean="0"/>
              <a:t>Moleculen</a:t>
            </a:r>
            <a:r>
              <a:rPr lang="en-US" dirty="0" smtClean="0"/>
              <a:t> </a:t>
            </a:r>
            <a:r>
              <a:rPr lang="en-US" dirty="0" err="1"/>
              <a:t>bestaan</a:t>
            </a:r>
            <a:r>
              <a:rPr lang="en-US" dirty="0"/>
              <a:t> </a:t>
            </a:r>
            <a:r>
              <a:rPr lang="en-US" dirty="0" err="1"/>
              <a:t>uit</a:t>
            </a:r>
            <a:r>
              <a:rPr lang="en-US" dirty="0"/>
              <a:t> </a:t>
            </a:r>
            <a:r>
              <a:rPr lang="en-US" dirty="0" err="1"/>
              <a:t>atomen</a:t>
            </a:r>
            <a:r>
              <a:rPr lang="en-US" dirty="0"/>
              <a:t>. </a:t>
            </a:r>
            <a:r>
              <a:rPr lang="en-US" dirty="0" err="1"/>
              <a:t>Atoomkernen</a:t>
            </a:r>
            <a:r>
              <a:rPr lang="en-US" dirty="0"/>
              <a:t> en </a:t>
            </a:r>
            <a:r>
              <a:rPr lang="en-US" dirty="0" err="1"/>
              <a:t>electronen</a:t>
            </a:r>
            <a:r>
              <a:rPr lang="en-US" dirty="0"/>
              <a:t> in </a:t>
            </a:r>
            <a:r>
              <a:rPr lang="en-US" dirty="0" err="1"/>
              <a:t>baan</a:t>
            </a:r>
            <a:r>
              <a:rPr lang="en-US" dirty="0"/>
              <a:t> </a:t>
            </a:r>
            <a:r>
              <a:rPr lang="en-US" dirty="0" err="1" smtClean="0"/>
              <a:t>eromheen</a:t>
            </a:r>
            <a:r>
              <a:rPr lang="en-US" dirty="0" smtClean="0"/>
              <a:t> (</a:t>
            </a:r>
            <a:r>
              <a:rPr lang="en-US" dirty="0" err="1" smtClean="0"/>
              <a:t>natuurkunde</a:t>
            </a:r>
            <a:r>
              <a:rPr lang="en-US" dirty="0" smtClean="0"/>
              <a:t>). </a:t>
            </a:r>
            <a:r>
              <a:rPr lang="en-US" dirty="0"/>
              <a:t>Kern </a:t>
            </a:r>
            <a:r>
              <a:rPr lang="en-US" dirty="0" err="1"/>
              <a:t>bestaat</a:t>
            </a:r>
            <a:r>
              <a:rPr lang="en-US" dirty="0"/>
              <a:t> </a:t>
            </a:r>
            <a:r>
              <a:rPr lang="en-US" dirty="0" err="1"/>
              <a:t>uit</a:t>
            </a:r>
            <a:r>
              <a:rPr lang="en-US" dirty="0"/>
              <a:t> </a:t>
            </a:r>
            <a:r>
              <a:rPr lang="en-US" dirty="0" err="1"/>
              <a:t>protonen</a:t>
            </a:r>
            <a:r>
              <a:rPr lang="en-US" dirty="0"/>
              <a:t> en </a:t>
            </a:r>
            <a:r>
              <a:rPr lang="en-US" dirty="0" err="1"/>
              <a:t>neutronen</a:t>
            </a:r>
            <a:r>
              <a:rPr lang="en-US" dirty="0"/>
              <a:t>. Lang </a:t>
            </a:r>
            <a:r>
              <a:rPr lang="en-US" dirty="0" err="1"/>
              <a:t>gedacht</a:t>
            </a:r>
            <a:r>
              <a:rPr lang="en-US" dirty="0"/>
              <a:t> </a:t>
            </a:r>
            <a:r>
              <a:rPr lang="en-US" dirty="0" err="1"/>
              <a:t>dat</a:t>
            </a:r>
            <a:r>
              <a:rPr lang="en-US" dirty="0"/>
              <a:t> die </a:t>
            </a:r>
            <a:r>
              <a:rPr lang="en-US" dirty="0" err="1"/>
              <a:t>elementair</a:t>
            </a:r>
            <a:r>
              <a:rPr lang="en-US" dirty="0"/>
              <a:t> </a:t>
            </a:r>
            <a:r>
              <a:rPr lang="en-US" dirty="0" err="1"/>
              <a:t>zijn</a:t>
            </a:r>
            <a:r>
              <a:rPr lang="en-US" dirty="0"/>
              <a:t>, </a:t>
            </a:r>
            <a:r>
              <a:rPr lang="en-US" dirty="0" err="1"/>
              <a:t>maar</a:t>
            </a:r>
            <a:r>
              <a:rPr lang="en-US" dirty="0"/>
              <a:t> </a:t>
            </a:r>
            <a:r>
              <a:rPr lang="en-US" dirty="0" err="1"/>
              <a:t>sinds</a:t>
            </a:r>
            <a:r>
              <a:rPr lang="en-US" dirty="0"/>
              <a:t> 1970 </a:t>
            </a:r>
            <a:r>
              <a:rPr lang="en-US" dirty="0" err="1"/>
              <a:t>weten</a:t>
            </a:r>
            <a:r>
              <a:rPr lang="en-US" dirty="0"/>
              <a:t> we </a:t>
            </a:r>
            <a:r>
              <a:rPr lang="en-US" dirty="0" err="1"/>
              <a:t>dat</a:t>
            </a:r>
            <a:r>
              <a:rPr lang="en-US" dirty="0"/>
              <a:t> </a:t>
            </a:r>
            <a:r>
              <a:rPr lang="en-US" dirty="0" err="1"/>
              <a:t>er</a:t>
            </a:r>
            <a:r>
              <a:rPr lang="en-US" dirty="0"/>
              <a:t> quarks </a:t>
            </a:r>
            <a:r>
              <a:rPr lang="en-US" dirty="0" err="1"/>
              <a:t>bestaan</a:t>
            </a:r>
            <a:r>
              <a:rPr lang="en-US" dirty="0"/>
              <a:t>. Up, down, electron is </a:t>
            </a:r>
            <a:r>
              <a:rPr lang="en-US" dirty="0" err="1"/>
              <a:t>elementair</a:t>
            </a:r>
            <a:r>
              <a:rPr lang="en-US"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21E77-E273-4262-A7AB-E9AB87BFD512}" type="slidenum">
              <a:rPr lang="en-US"/>
              <a:pPr/>
              <a:t>42</a:t>
            </a:fld>
            <a:endParaRPr lang="en-US"/>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58BAA2-5065-4378-BAAF-343A43841A5D}" type="slidenum">
              <a:rPr lang="en-US"/>
              <a:pPr/>
              <a:t>43</a:t>
            </a:fld>
            <a:endParaRPr lang="en-US"/>
          </a:p>
        </p:txBody>
      </p:sp>
      <p:sp>
        <p:nvSpPr>
          <p:cNvPr id="861186" name="Rectangle 2"/>
          <p:cNvSpPr>
            <a:spLocks noGrp="1" noRot="1" noChangeAspect="1" noChangeArrowheads="1" noTextEdit="1"/>
          </p:cNvSpPr>
          <p:nvPr>
            <p:ph type="sldImg"/>
          </p:nvPr>
        </p:nvSpPr>
        <p:spPr>
          <a:ln/>
        </p:spPr>
      </p:sp>
      <p:sp>
        <p:nvSpPr>
          <p:cNvPr id="861187" name="Rectangle 3"/>
          <p:cNvSpPr>
            <a:spLocks noGrp="1" noChangeArrowheads="1"/>
          </p:cNvSpPr>
          <p:nvPr>
            <p:ph type="body" idx="1"/>
          </p:nvPr>
        </p:nvSpPr>
        <p:spPr/>
        <p:txBody>
          <a:bodyPr/>
          <a:lstStyle/>
          <a:p>
            <a:r>
              <a:rPr lang="en-US" dirty="0"/>
              <a:t>Penzias en Wilson </a:t>
            </a:r>
            <a:r>
              <a:rPr lang="en-US" dirty="0" err="1" smtClean="0"/>
              <a:t>zochten</a:t>
            </a:r>
            <a:r>
              <a:rPr lang="en-US" baseline="0" dirty="0" smtClean="0"/>
              <a:t> </a:t>
            </a:r>
            <a:r>
              <a:rPr lang="en-US" baseline="0" dirty="0" err="1" smtClean="0"/>
              <a:t>naar</a:t>
            </a:r>
            <a:r>
              <a:rPr lang="en-US" baseline="0" dirty="0" smtClean="0"/>
              <a:t> </a:t>
            </a:r>
            <a:r>
              <a:rPr lang="en-US" baseline="0" dirty="0" err="1" smtClean="0"/>
              <a:t>zwakke</a:t>
            </a:r>
            <a:r>
              <a:rPr lang="en-US" baseline="0" dirty="0" smtClean="0"/>
              <a:t> </a:t>
            </a:r>
            <a:r>
              <a:rPr lang="en-US" baseline="0" dirty="0" err="1" smtClean="0"/>
              <a:t>radiosignalen</a:t>
            </a:r>
            <a:r>
              <a:rPr lang="en-US" baseline="0" dirty="0" smtClean="0"/>
              <a:t> in de </a:t>
            </a:r>
            <a:r>
              <a:rPr lang="en-US" baseline="0" dirty="0" err="1" smtClean="0"/>
              <a:t>interstellaire</a:t>
            </a:r>
            <a:r>
              <a:rPr lang="en-US" baseline="0" dirty="0" smtClean="0"/>
              <a:t> </a:t>
            </a:r>
            <a:r>
              <a:rPr lang="en-US" baseline="0" dirty="0" err="1" smtClean="0"/>
              <a:t>ruimte</a:t>
            </a:r>
            <a:r>
              <a:rPr lang="en-US" baseline="0" dirty="0" smtClean="0"/>
              <a:t>. (</a:t>
            </a:r>
            <a:r>
              <a:rPr lang="en-US" baseline="0" dirty="0" err="1" smtClean="0"/>
              <a:t>Doel</a:t>
            </a:r>
            <a:r>
              <a:rPr lang="en-US" baseline="0" dirty="0" smtClean="0"/>
              <a:t> </a:t>
            </a:r>
            <a:r>
              <a:rPr lang="en-US" baseline="0" dirty="0" err="1" smtClean="0"/>
              <a:t>communicatie</a:t>
            </a:r>
            <a:r>
              <a:rPr lang="en-US" baseline="0" dirty="0" smtClean="0"/>
              <a:t> </a:t>
            </a:r>
            <a:r>
              <a:rPr lang="en-US" baseline="0" dirty="0" err="1" smtClean="0"/>
              <a:t>satellieten</a:t>
            </a:r>
            <a:r>
              <a:rPr lang="en-US" baseline="0" dirty="0" smtClean="0"/>
              <a:t>) </a:t>
            </a:r>
            <a:r>
              <a:rPr lang="en-US" baseline="0" dirty="0" err="1" smtClean="0"/>
              <a:t>Echter</a:t>
            </a:r>
            <a:r>
              <a:rPr lang="en-US" baseline="0" dirty="0" smtClean="0"/>
              <a:t> </a:t>
            </a:r>
            <a:r>
              <a:rPr lang="en-US" baseline="0" dirty="0" err="1" smtClean="0"/>
              <a:t>ze</a:t>
            </a:r>
            <a:r>
              <a:rPr lang="en-US" baseline="0" dirty="0" smtClean="0"/>
              <a:t> </a:t>
            </a:r>
            <a:r>
              <a:rPr lang="en-US" baseline="0" dirty="0" err="1" smtClean="0"/>
              <a:t>zien</a:t>
            </a:r>
            <a:r>
              <a:rPr lang="en-US" baseline="0" dirty="0" smtClean="0"/>
              <a:t> heel </a:t>
            </a:r>
            <a:r>
              <a:rPr lang="en-US" baseline="0" dirty="0" err="1" smtClean="0"/>
              <a:t>sterk</a:t>
            </a:r>
            <a:r>
              <a:rPr lang="en-US" baseline="0" dirty="0" smtClean="0"/>
              <a:t> </a:t>
            </a:r>
            <a:r>
              <a:rPr lang="en-US" baseline="0" dirty="0" err="1" smtClean="0"/>
              <a:t>signaal</a:t>
            </a:r>
            <a:r>
              <a:rPr lang="en-US" baseline="0" dirty="0" smtClean="0"/>
              <a:t>: </a:t>
            </a:r>
            <a:r>
              <a:rPr lang="en-US" dirty="0" err="1" smtClean="0"/>
              <a:t>achtergrond</a:t>
            </a:r>
            <a:r>
              <a:rPr lang="en-US" dirty="0" smtClean="0"/>
              <a:t> </a:t>
            </a:r>
            <a:r>
              <a:rPr lang="en-US" dirty="0" err="1" smtClean="0"/>
              <a:t>licht</a:t>
            </a:r>
            <a:r>
              <a:rPr lang="en-US" dirty="0" smtClean="0"/>
              <a:t> van big bang!</a:t>
            </a:r>
            <a:r>
              <a:rPr lang="en-US" baseline="0" dirty="0" smtClean="0"/>
              <a:t> (</a:t>
            </a:r>
            <a:r>
              <a:rPr lang="en-US" baseline="0" dirty="0" err="1" smtClean="0"/>
              <a:t>Geen</a:t>
            </a:r>
            <a:r>
              <a:rPr lang="en-US" baseline="0" dirty="0" smtClean="0"/>
              <a:t> </a:t>
            </a:r>
            <a:r>
              <a:rPr lang="en-US" baseline="0" dirty="0" err="1" smtClean="0"/>
              <a:t>ruis</a:t>
            </a:r>
            <a:r>
              <a:rPr lang="en-US" baseline="0" dirty="0" smtClean="0"/>
              <a:t> door </a:t>
            </a:r>
            <a:r>
              <a:rPr lang="en-US" baseline="0" dirty="0" err="1" smtClean="0"/>
              <a:t>duivenstront</a:t>
            </a:r>
            <a:r>
              <a:rPr lang="en-US" baseline="0" dirty="0" smtClean="0"/>
              <a:t>!)</a:t>
            </a:r>
            <a:r>
              <a:rPr lang="en-US" dirty="0" smtClean="0"/>
              <a:t> </a:t>
            </a:r>
            <a:r>
              <a:rPr lang="en-US" dirty="0" err="1"/>
              <a:t>Dit</a:t>
            </a:r>
            <a:r>
              <a:rPr lang="en-US" dirty="0"/>
              <a:t> is </a:t>
            </a:r>
            <a:r>
              <a:rPr lang="en-US" dirty="0" err="1"/>
              <a:t>infrarood</a:t>
            </a:r>
            <a:r>
              <a:rPr lang="en-US" dirty="0"/>
              <a:t> </a:t>
            </a:r>
            <a:r>
              <a:rPr lang="en-US" dirty="0" err="1"/>
              <a:t>licht</a:t>
            </a:r>
            <a:r>
              <a:rPr lang="en-US" dirty="0"/>
              <a:t> </a:t>
            </a:r>
            <a:r>
              <a:rPr lang="en-US" dirty="0" err="1"/>
              <a:t>dat</a:t>
            </a:r>
            <a:r>
              <a:rPr lang="en-US" dirty="0"/>
              <a:t> </a:t>
            </a:r>
            <a:r>
              <a:rPr lang="en-US" dirty="0" err="1"/>
              <a:t>niet</a:t>
            </a:r>
            <a:r>
              <a:rPr lang="en-US" dirty="0"/>
              <a:t> </a:t>
            </a:r>
            <a:r>
              <a:rPr lang="en-US" dirty="0" err="1"/>
              <a:t>zichtbaar</a:t>
            </a:r>
            <a:r>
              <a:rPr lang="en-US" dirty="0"/>
              <a:t> is </a:t>
            </a:r>
            <a:r>
              <a:rPr lang="en-US" dirty="0" err="1"/>
              <a:t>voor</a:t>
            </a:r>
            <a:r>
              <a:rPr lang="en-US" dirty="0"/>
              <a:t> het </a:t>
            </a:r>
            <a:r>
              <a:rPr lang="en-US" dirty="0" err="1"/>
              <a:t>blote</a:t>
            </a:r>
            <a:r>
              <a:rPr lang="en-US" dirty="0"/>
              <a:t> </a:t>
            </a:r>
            <a:r>
              <a:rPr lang="en-US" dirty="0" err="1" smtClean="0"/>
              <a:t>oog</a:t>
            </a:r>
            <a:r>
              <a:rPr lang="en-US" dirty="0" smtClean="0"/>
              <a:t>. </a:t>
            </a:r>
            <a:r>
              <a:rPr lang="en-US" dirty="0"/>
              <a:t>Te </a:t>
            </a:r>
            <a:r>
              <a:rPr lang="en-US" dirty="0" err="1"/>
              <a:t>vergelijken</a:t>
            </a:r>
            <a:r>
              <a:rPr lang="en-US" dirty="0"/>
              <a:t> met de </a:t>
            </a:r>
            <a:r>
              <a:rPr lang="en-US" dirty="0" err="1"/>
              <a:t>straling</a:t>
            </a:r>
            <a:r>
              <a:rPr lang="en-US" dirty="0"/>
              <a:t> van </a:t>
            </a:r>
            <a:r>
              <a:rPr lang="en-US" dirty="0" err="1"/>
              <a:t>een</a:t>
            </a:r>
            <a:r>
              <a:rPr lang="en-US" dirty="0"/>
              <a:t> magnetron. U </a:t>
            </a:r>
            <a:r>
              <a:rPr lang="en-US" dirty="0" err="1"/>
              <a:t>ziet</a:t>
            </a:r>
            <a:r>
              <a:rPr lang="en-US" dirty="0"/>
              <a:t> </a:t>
            </a:r>
            <a:r>
              <a:rPr lang="en-US" dirty="0" err="1"/>
              <a:t>hier</a:t>
            </a:r>
            <a:r>
              <a:rPr lang="en-US" dirty="0"/>
              <a:t> de </a:t>
            </a:r>
            <a:r>
              <a:rPr lang="en-US" dirty="0" err="1"/>
              <a:t>schotelantenne</a:t>
            </a:r>
            <a:r>
              <a:rPr lang="en-US" dirty="0"/>
              <a:t> </a:t>
            </a:r>
            <a:r>
              <a:rPr lang="en-US" dirty="0" err="1"/>
              <a:t>waarmee</a:t>
            </a:r>
            <a:r>
              <a:rPr lang="en-US" dirty="0"/>
              <a:t> de </a:t>
            </a:r>
            <a:r>
              <a:rPr lang="en-US" dirty="0" err="1"/>
              <a:t>signalen</a:t>
            </a:r>
            <a:r>
              <a:rPr lang="en-US" dirty="0"/>
              <a:t> </a:t>
            </a:r>
            <a:r>
              <a:rPr lang="en-US" dirty="0" err="1"/>
              <a:t>ontdekt</a:t>
            </a:r>
            <a:r>
              <a:rPr lang="en-US" dirty="0"/>
              <a:t> </a:t>
            </a:r>
            <a:r>
              <a:rPr lang="en-US" dirty="0" err="1"/>
              <a:t>zijn</a:t>
            </a:r>
            <a:r>
              <a:rPr lang="en-US" dirty="0"/>
              <a:t>: 1 mm. </a:t>
            </a:r>
            <a:r>
              <a:rPr lang="en-US" dirty="0" err="1"/>
              <a:t>Een</a:t>
            </a:r>
            <a:r>
              <a:rPr lang="en-US" dirty="0"/>
              <a:t> van de </a:t>
            </a:r>
            <a:r>
              <a:rPr lang="en-US" dirty="0" err="1"/>
              <a:t>belangrijkste</a:t>
            </a:r>
            <a:r>
              <a:rPr lang="en-US" dirty="0"/>
              <a:t> </a:t>
            </a:r>
            <a:r>
              <a:rPr lang="en-US" dirty="0" err="1"/>
              <a:t>kosmologische</a:t>
            </a:r>
            <a:r>
              <a:rPr lang="en-US" dirty="0"/>
              <a:t> </a:t>
            </a:r>
            <a:r>
              <a:rPr lang="en-US" dirty="0" err="1"/>
              <a:t>ontdekkingen</a:t>
            </a:r>
            <a:r>
              <a:rPr lang="en-US" dirty="0"/>
              <a:t>. Het is </a:t>
            </a:r>
            <a:r>
              <a:rPr lang="en-US" dirty="0" err="1" smtClean="0"/>
              <a:t>een</a:t>
            </a:r>
            <a:r>
              <a:rPr lang="en-US" dirty="0" smtClean="0"/>
              <a:t> </a:t>
            </a:r>
            <a:r>
              <a:rPr lang="en-US" dirty="0" err="1"/>
              <a:t>soort</a:t>
            </a:r>
            <a:r>
              <a:rPr lang="en-US" dirty="0"/>
              <a:t> van </a:t>
            </a:r>
            <a:r>
              <a:rPr lang="en-US" dirty="0" err="1"/>
              <a:t>temperatuur</a:t>
            </a:r>
            <a:r>
              <a:rPr lang="en-US" dirty="0"/>
              <a:t> </a:t>
            </a:r>
            <a:r>
              <a:rPr lang="en-US" dirty="0" err="1"/>
              <a:t>straling</a:t>
            </a:r>
            <a:r>
              <a:rPr lang="en-US" dirty="0"/>
              <a:t>. </a:t>
            </a:r>
            <a:r>
              <a:rPr lang="en-US" dirty="0" err="1"/>
              <a:t>Ter</a:t>
            </a:r>
            <a:r>
              <a:rPr lang="en-US" dirty="0"/>
              <a:t> </a:t>
            </a:r>
            <a:r>
              <a:rPr lang="en-US" dirty="0" err="1"/>
              <a:t>vergelijking</a:t>
            </a:r>
            <a:r>
              <a:rPr lang="en-US" dirty="0"/>
              <a:t> met </a:t>
            </a:r>
            <a:r>
              <a:rPr lang="en-US" dirty="0" err="1"/>
              <a:t>een</a:t>
            </a:r>
            <a:r>
              <a:rPr lang="en-US" dirty="0"/>
              <a:t> </a:t>
            </a:r>
            <a:r>
              <a:rPr lang="en-US" dirty="0" err="1"/>
              <a:t>temperatuurkaart</a:t>
            </a:r>
            <a:r>
              <a:rPr lang="en-US" dirty="0"/>
              <a:t> van de </a:t>
            </a:r>
            <a:r>
              <a:rPr lang="en-US" dirty="0" err="1"/>
              <a:t>aarde</a:t>
            </a:r>
            <a:r>
              <a:rPr lang="en-US" dirty="0"/>
              <a:t> is </a:t>
            </a:r>
            <a:r>
              <a:rPr lang="en-US" dirty="0" err="1"/>
              <a:t>er</a:t>
            </a:r>
            <a:r>
              <a:rPr lang="en-US" dirty="0"/>
              <a:t> </a:t>
            </a:r>
            <a:r>
              <a:rPr lang="en-US" dirty="0" err="1"/>
              <a:t>recentelijk</a:t>
            </a:r>
            <a:r>
              <a:rPr lang="en-US" dirty="0"/>
              <a:t> </a:t>
            </a:r>
            <a:r>
              <a:rPr lang="en-US" dirty="0" err="1"/>
              <a:t>een</a:t>
            </a:r>
            <a:r>
              <a:rPr lang="en-US" dirty="0"/>
              <a:t> </a:t>
            </a:r>
            <a:r>
              <a:rPr lang="en-US" dirty="0" err="1"/>
              <a:t>temperatuurkaart</a:t>
            </a:r>
            <a:r>
              <a:rPr lang="en-US" dirty="0"/>
              <a:t>  </a:t>
            </a:r>
            <a:r>
              <a:rPr lang="en-US" dirty="0" err="1"/>
              <a:t>gemaakt</a:t>
            </a:r>
            <a:r>
              <a:rPr lang="en-US" dirty="0"/>
              <a:t> van </a:t>
            </a:r>
            <a:r>
              <a:rPr lang="en-US" dirty="0" err="1"/>
              <a:t>deze</a:t>
            </a:r>
            <a:r>
              <a:rPr lang="en-US" dirty="0"/>
              <a:t> </a:t>
            </a:r>
            <a:r>
              <a:rPr lang="en-US" dirty="0" err="1"/>
              <a:t>straling</a:t>
            </a:r>
            <a:r>
              <a:rPr lang="en-US" dirty="0"/>
              <a:t>. </a:t>
            </a:r>
            <a:r>
              <a:rPr lang="en-US" dirty="0" err="1"/>
              <a:t>Nobelprijs</a:t>
            </a:r>
            <a:r>
              <a:rPr lang="en-US" dirty="0"/>
              <a:t> 1978. Mather en Smoot </a:t>
            </a:r>
            <a:r>
              <a:rPr lang="en-US" dirty="0" err="1"/>
              <a:t>hebben</a:t>
            </a:r>
            <a:r>
              <a:rPr lang="en-US" dirty="0"/>
              <a:t> de </a:t>
            </a:r>
            <a:r>
              <a:rPr lang="en-US" dirty="0" err="1"/>
              <a:t>nobelprijs</a:t>
            </a:r>
            <a:r>
              <a:rPr lang="en-US" dirty="0"/>
              <a:t> 2006 </a:t>
            </a:r>
            <a:r>
              <a:rPr lang="en-US" dirty="0" err="1"/>
              <a:t>Cobe</a:t>
            </a:r>
            <a:r>
              <a:rPr lang="en-US" dirty="0"/>
              <a:t> </a:t>
            </a:r>
            <a:r>
              <a:rPr lang="en-US" dirty="0" err="1"/>
              <a:t>satelliet</a:t>
            </a:r>
            <a:r>
              <a:rPr lang="en-US" dirty="0"/>
              <a:t>. </a:t>
            </a:r>
            <a:r>
              <a:rPr lang="en-US" dirty="0" err="1"/>
              <a:t>Hoekverdeling</a:t>
            </a:r>
            <a:r>
              <a:rPr lang="en-US" dirty="0"/>
              <a:t>. Het </a:t>
            </a:r>
            <a:r>
              <a:rPr lang="en-US" dirty="0" err="1"/>
              <a:t>verbazingwekkende</a:t>
            </a:r>
            <a:r>
              <a:rPr lang="en-US" dirty="0"/>
              <a:t> is nu </a:t>
            </a:r>
            <a:r>
              <a:rPr lang="en-US" dirty="0" err="1"/>
              <a:t>dat</a:t>
            </a:r>
            <a:r>
              <a:rPr lang="en-US" dirty="0"/>
              <a:t> </a:t>
            </a:r>
            <a:r>
              <a:rPr lang="en-US" dirty="0" err="1"/>
              <a:t>er</a:t>
            </a:r>
            <a:r>
              <a:rPr lang="en-US" dirty="0"/>
              <a:t> </a:t>
            </a:r>
            <a:r>
              <a:rPr lang="en-US" dirty="0" err="1"/>
              <a:t>een</a:t>
            </a:r>
            <a:r>
              <a:rPr lang="en-US" dirty="0"/>
              <a:t> </a:t>
            </a:r>
            <a:r>
              <a:rPr lang="en-US" dirty="0" err="1"/>
              <a:t>miljard</a:t>
            </a:r>
            <a:r>
              <a:rPr lang="en-US" dirty="0"/>
              <a:t> </a:t>
            </a:r>
            <a:r>
              <a:rPr lang="en-US" dirty="0" err="1"/>
              <a:t>maal</a:t>
            </a:r>
            <a:r>
              <a:rPr lang="en-US" dirty="0"/>
              <a:t> </a:t>
            </a:r>
            <a:r>
              <a:rPr lang="en-US" dirty="0" err="1"/>
              <a:t>zoveel</a:t>
            </a:r>
            <a:r>
              <a:rPr lang="en-US" dirty="0"/>
              <a:t> </a:t>
            </a:r>
            <a:r>
              <a:rPr lang="en-US" dirty="0" err="1"/>
              <a:t>lichtdeeltjes</a:t>
            </a:r>
            <a:r>
              <a:rPr lang="en-US" dirty="0"/>
              <a:t> (</a:t>
            </a:r>
            <a:r>
              <a:rPr lang="en-US" dirty="0" err="1"/>
              <a:t>fotonen</a:t>
            </a:r>
            <a:r>
              <a:rPr lang="en-US" dirty="0"/>
              <a:t>) in het </a:t>
            </a:r>
            <a:r>
              <a:rPr lang="en-US" dirty="0" err="1"/>
              <a:t>heelal</a:t>
            </a:r>
            <a:r>
              <a:rPr lang="en-US" dirty="0"/>
              <a:t> </a:t>
            </a:r>
            <a:r>
              <a:rPr lang="en-US" dirty="0" err="1"/>
              <a:t>voorkomen</a:t>
            </a:r>
            <a:r>
              <a:rPr lang="en-US" dirty="0"/>
              <a:t> </a:t>
            </a:r>
            <a:r>
              <a:rPr lang="en-US" dirty="0" err="1"/>
              <a:t>dan</a:t>
            </a:r>
            <a:r>
              <a:rPr lang="en-US" dirty="0"/>
              <a:t> </a:t>
            </a:r>
            <a:r>
              <a:rPr lang="en-US" dirty="0" err="1"/>
              <a:t>dat</a:t>
            </a:r>
            <a:r>
              <a:rPr lang="en-US" dirty="0"/>
              <a:t> </a:t>
            </a:r>
            <a:r>
              <a:rPr lang="en-US" dirty="0" err="1"/>
              <a:t>er</a:t>
            </a:r>
            <a:r>
              <a:rPr lang="en-US" dirty="0"/>
              <a:t> </a:t>
            </a:r>
            <a:r>
              <a:rPr lang="en-US" dirty="0" err="1"/>
              <a:t>materie</a:t>
            </a:r>
            <a:r>
              <a:rPr lang="en-US" dirty="0"/>
              <a:t> </a:t>
            </a:r>
            <a:r>
              <a:rPr lang="en-US" dirty="0" err="1"/>
              <a:t>deeltjes</a:t>
            </a:r>
            <a:r>
              <a:rPr lang="en-US" dirty="0"/>
              <a:t> </a:t>
            </a:r>
            <a:r>
              <a:rPr lang="en-US" dirty="0" err="1"/>
              <a:t>zijn</a:t>
            </a:r>
            <a:r>
              <a:rPr lang="en-US" dirty="0"/>
              <a:t>. De </a:t>
            </a:r>
            <a:r>
              <a:rPr lang="en-US" dirty="0" err="1"/>
              <a:t>vraag</a:t>
            </a:r>
            <a:r>
              <a:rPr lang="en-US" dirty="0"/>
              <a:t> is </a:t>
            </a:r>
            <a:r>
              <a:rPr lang="en-US" dirty="0" err="1"/>
              <a:t>waar</a:t>
            </a:r>
            <a:r>
              <a:rPr lang="en-US" dirty="0"/>
              <a:t> </a:t>
            </a:r>
            <a:r>
              <a:rPr lang="en-US" dirty="0" err="1"/>
              <a:t>deze</a:t>
            </a:r>
            <a:r>
              <a:rPr lang="en-US" dirty="0"/>
              <a:t> </a:t>
            </a:r>
            <a:r>
              <a:rPr lang="en-US" dirty="0" err="1"/>
              <a:t>straling</a:t>
            </a:r>
            <a:r>
              <a:rPr lang="en-US" dirty="0"/>
              <a:t> </a:t>
            </a:r>
            <a:r>
              <a:rPr lang="en-US" dirty="0" err="1"/>
              <a:t>vandaan</a:t>
            </a:r>
            <a:r>
              <a:rPr lang="en-US" dirty="0"/>
              <a:t> </a:t>
            </a:r>
            <a:r>
              <a:rPr lang="en-US" dirty="0" err="1"/>
              <a:t>komt</a:t>
            </a:r>
            <a:r>
              <a:rPr lang="en-US" dirty="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4EE72-16C0-4615-84A1-E0FF512AB7A2}" type="slidenum">
              <a:rPr lang="en-US"/>
              <a:pPr/>
              <a:t>44</a:t>
            </a:fld>
            <a:endParaRPr lang="en-US"/>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p:txBody>
          <a:bodyPr/>
          <a:lstStyle/>
          <a:p>
            <a:r>
              <a:rPr lang="en-US" dirty="0"/>
              <a:t>Het </a:t>
            </a:r>
            <a:r>
              <a:rPr lang="en-US" dirty="0" err="1"/>
              <a:t>waargenomen</a:t>
            </a:r>
            <a:r>
              <a:rPr lang="en-US" dirty="0"/>
              <a:t> </a:t>
            </a:r>
            <a:r>
              <a:rPr lang="en-US" dirty="0" err="1"/>
              <a:t>nagloeilicht</a:t>
            </a:r>
            <a:r>
              <a:rPr lang="en-US" dirty="0"/>
              <a:t> van </a:t>
            </a:r>
            <a:r>
              <a:rPr lang="en-US" dirty="0" smtClean="0"/>
              <a:t>Penzias </a:t>
            </a:r>
            <a:r>
              <a:rPr lang="en-US" dirty="0"/>
              <a:t>en Wilson (heel </a:t>
            </a:r>
            <a:r>
              <a:rPr lang="en-US" dirty="0" err="1"/>
              <a:t>veel</a:t>
            </a:r>
            <a:r>
              <a:rPr lang="en-US" dirty="0"/>
              <a:t> </a:t>
            </a:r>
            <a:r>
              <a:rPr lang="en-US" dirty="0" err="1"/>
              <a:t>fotonen</a:t>
            </a:r>
            <a:r>
              <a:rPr lang="en-US" dirty="0"/>
              <a:t>) en de </a:t>
            </a:r>
            <a:r>
              <a:rPr lang="en-US" dirty="0" err="1"/>
              <a:t>resterende</a:t>
            </a:r>
            <a:r>
              <a:rPr lang="en-US" dirty="0"/>
              <a:t> </a:t>
            </a:r>
            <a:r>
              <a:rPr lang="en-US" dirty="0" err="1"/>
              <a:t>materie</a:t>
            </a:r>
            <a:r>
              <a:rPr lang="en-US" dirty="0"/>
              <a:t> </a:t>
            </a:r>
            <a:r>
              <a:rPr lang="en-US" dirty="0" err="1"/>
              <a:t>vormen</a:t>
            </a:r>
            <a:r>
              <a:rPr lang="en-US" dirty="0"/>
              <a:t> </a:t>
            </a:r>
            <a:r>
              <a:rPr lang="en-US" dirty="0" err="1"/>
              <a:t>alle</a:t>
            </a:r>
            <a:r>
              <a:rPr lang="en-US" dirty="0"/>
              <a:t> </a:t>
            </a:r>
            <a:r>
              <a:rPr lang="en-US" dirty="0" err="1"/>
              <a:t>sterrenstelsels</a:t>
            </a:r>
            <a:r>
              <a:rPr lang="en-US" dirty="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8F3DA-54F8-48C4-978D-8A56124C6AC9}" type="slidenum">
              <a:rPr lang="en-US"/>
              <a:pPr/>
              <a:t>45</a:t>
            </a:fld>
            <a:endParaRPr lang="en-US"/>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p:txBody>
          <a:bodyPr/>
          <a:lstStyle/>
          <a:p>
            <a:r>
              <a:rPr lang="en-US" dirty="0"/>
              <a:t>Tot slot </a:t>
            </a:r>
            <a:r>
              <a:rPr lang="en-US" dirty="0" err="1"/>
              <a:t>wil</a:t>
            </a:r>
            <a:r>
              <a:rPr lang="en-US" dirty="0"/>
              <a:t> </a:t>
            </a:r>
            <a:r>
              <a:rPr lang="en-US" dirty="0" err="1"/>
              <a:t>ik</a:t>
            </a:r>
            <a:r>
              <a:rPr lang="en-US" dirty="0"/>
              <a:t> </a:t>
            </a:r>
            <a:r>
              <a:rPr lang="en-US" dirty="0" err="1"/>
              <a:t>eindigen</a:t>
            </a:r>
            <a:r>
              <a:rPr lang="en-US" dirty="0"/>
              <a:t> met </a:t>
            </a:r>
            <a:r>
              <a:rPr lang="en-US" dirty="0" err="1"/>
              <a:t>dezelfde</a:t>
            </a:r>
            <a:r>
              <a:rPr lang="en-US" dirty="0"/>
              <a:t> </a:t>
            </a:r>
            <a:r>
              <a:rPr lang="en-US" dirty="0" err="1"/>
              <a:t>transparant</a:t>
            </a:r>
            <a:r>
              <a:rPr lang="en-US" dirty="0"/>
              <a:t> </a:t>
            </a:r>
            <a:r>
              <a:rPr lang="en-US" dirty="0" err="1"/>
              <a:t>als</a:t>
            </a:r>
            <a:r>
              <a:rPr lang="en-US" dirty="0"/>
              <a:t> </a:t>
            </a:r>
            <a:r>
              <a:rPr lang="en-US" dirty="0" err="1"/>
              <a:t>waarmee</a:t>
            </a:r>
            <a:r>
              <a:rPr lang="en-US" dirty="0"/>
              <a:t> </a:t>
            </a:r>
            <a:r>
              <a:rPr lang="en-US" dirty="0" err="1"/>
              <a:t>ik</a:t>
            </a:r>
            <a:r>
              <a:rPr lang="en-US" dirty="0"/>
              <a:t> </a:t>
            </a:r>
            <a:r>
              <a:rPr lang="en-US" dirty="0" err="1"/>
              <a:t>begon</a:t>
            </a:r>
            <a:r>
              <a:rPr lang="en-US" dirty="0"/>
              <a:t>: </a:t>
            </a:r>
            <a:r>
              <a:rPr lang="en-US" dirty="0" err="1"/>
              <a:t>een</a:t>
            </a:r>
            <a:r>
              <a:rPr lang="en-US" dirty="0"/>
              <a:t> </a:t>
            </a:r>
            <a:r>
              <a:rPr lang="en-US" dirty="0" err="1"/>
              <a:t>impressie</a:t>
            </a:r>
            <a:r>
              <a:rPr lang="en-US" dirty="0"/>
              <a:t> van Escher. </a:t>
            </a:r>
            <a:r>
              <a:rPr lang="en-US" dirty="0" err="1"/>
              <a:t>Als</a:t>
            </a:r>
            <a:r>
              <a:rPr lang="en-US" dirty="0"/>
              <a:t> U </a:t>
            </a:r>
            <a:r>
              <a:rPr lang="en-US" dirty="0" err="1"/>
              <a:t>linksboven</a:t>
            </a:r>
            <a:r>
              <a:rPr lang="en-US" dirty="0"/>
              <a:t> de </a:t>
            </a:r>
            <a:r>
              <a:rPr lang="en-US" dirty="0" err="1"/>
              <a:t>kleuren</a:t>
            </a:r>
            <a:r>
              <a:rPr lang="en-US" dirty="0"/>
              <a:t> </a:t>
            </a:r>
            <a:r>
              <a:rPr lang="en-US" dirty="0" err="1"/>
              <a:t>zwart</a:t>
            </a:r>
            <a:r>
              <a:rPr lang="en-US" dirty="0"/>
              <a:t> en wit </a:t>
            </a:r>
            <a:r>
              <a:rPr lang="en-US" dirty="0" err="1"/>
              <a:t>verwisseld</a:t>
            </a:r>
            <a:r>
              <a:rPr lang="en-US" dirty="0"/>
              <a:t> </a:t>
            </a:r>
            <a:r>
              <a:rPr lang="en-US" dirty="0" err="1"/>
              <a:t>krijgt</a:t>
            </a:r>
            <a:r>
              <a:rPr lang="en-US" dirty="0"/>
              <a:t> U het </a:t>
            </a:r>
            <a:r>
              <a:rPr lang="en-US" dirty="0" err="1"/>
              <a:t>beeld</a:t>
            </a:r>
            <a:r>
              <a:rPr lang="en-US" dirty="0"/>
              <a:t> </a:t>
            </a:r>
            <a:r>
              <a:rPr lang="en-US" dirty="0" err="1"/>
              <a:t>linksonder</a:t>
            </a:r>
            <a:r>
              <a:rPr lang="en-US" dirty="0"/>
              <a:t>. </a:t>
            </a:r>
            <a:r>
              <a:rPr lang="en-US" dirty="0" err="1"/>
              <a:t>Als</a:t>
            </a:r>
            <a:r>
              <a:rPr lang="en-US" dirty="0"/>
              <a:t> U </a:t>
            </a:r>
            <a:r>
              <a:rPr lang="en-US" dirty="0" err="1"/>
              <a:t>dan</a:t>
            </a:r>
            <a:r>
              <a:rPr lang="en-US" dirty="0"/>
              <a:t> </a:t>
            </a:r>
            <a:r>
              <a:rPr lang="en-US" dirty="0" err="1"/>
              <a:t>dit</a:t>
            </a:r>
            <a:r>
              <a:rPr lang="en-US" dirty="0"/>
              <a:t> </a:t>
            </a:r>
            <a:r>
              <a:rPr lang="en-US" dirty="0" err="1"/>
              <a:t>beeld</a:t>
            </a:r>
            <a:r>
              <a:rPr lang="en-US" dirty="0"/>
              <a:t> </a:t>
            </a:r>
            <a:r>
              <a:rPr lang="en-US" dirty="0" err="1"/>
              <a:t>spiegelt</a:t>
            </a:r>
            <a:r>
              <a:rPr lang="en-US" dirty="0"/>
              <a:t> door </a:t>
            </a:r>
            <a:r>
              <a:rPr lang="en-US" dirty="0" err="1"/>
              <a:t>linke</a:t>
            </a:r>
            <a:r>
              <a:rPr lang="en-US" dirty="0"/>
              <a:t> en </a:t>
            </a:r>
            <a:r>
              <a:rPr lang="en-US" dirty="0" err="1"/>
              <a:t>rechts</a:t>
            </a:r>
            <a:r>
              <a:rPr lang="en-US" dirty="0"/>
              <a:t> </a:t>
            </a:r>
            <a:r>
              <a:rPr lang="en-US" dirty="0" err="1"/>
              <a:t>te</a:t>
            </a:r>
            <a:r>
              <a:rPr lang="en-US" dirty="0"/>
              <a:t> </a:t>
            </a:r>
            <a:r>
              <a:rPr lang="en-US" dirty="0" err="1"/>
              <a:t>verwisselen</a:t>
            </a:r>
            <a:r>
              <a:rPr lang="en-US" dirty="0"/>
              <a:t> </a:t>
            </a:r>
            <a:r>
              <a:rPr lang="en-US" dirty="0" err="1"/>
              <a:t>krijgt</a:t>
            </a:r>
            <a:r>
              <a:rPr lang="en-US" dirty="0"/>
              <a:t> U het </a:t>
            </a:r>
            <a:r>
              <a:rPr lang="en-US" dirty="0" err="1"/>
              <a:t>zelfde</a:t>
            </a:r>
            <a:r>
              <a:rPr lang="en-US" dirty="0"/>
              <a:t> </a:t>
            </a:r>
            <a:r>
              <a:rPr lang="en-US" dirty="0" err="1"/>
              <a:t>beeld</a:t>
            </a:r>
            <a:r>
              <a:rPr lang="en-US" dirty="0"/>
              <a:t> </a:t>
            </a:r>
            <a:r>
              <a:rPr lang="en-US" dirty="0" err="1"/>
              <a:t>weer</a:t>
            </a:r>
            <a:r>
              <a:rPr lang="en-US" dirty="0"/>
              <a:t> </a:t>
            </a:r>
            <a:r>
              <a:rPr lang="en-US" dirty="0" err="1"/>
              <a:t>terug</a:t>
            </a:r>
            <a:r>
              <a:rPr lang="en-US" dirty="0"/>
              <a:t>.</a:t>
            </a:r>
          </a:p>
          <a:p>
            <a:r>
              <a:rPr lang="en-US" dirty="0" err="1"/>
              <a:t>Dit</a:t>
            </a:r>
            <a:r>
              <a:rPr lang="en-US" dirty="0"/>
              <a:t> </a:t>
            </a:r>
            <a:r>
              <a:rPr lang="en-US" dirty="0" err="1"/>
              <a:t>kunt</a:t>
            </a:r>
            <a:r>
              <a:rPr lang="en-US" dirty="0"/>
              <a:t> U </a:t>
            </a:r>
            <a:r>
              <a:rPr lang="en-US" dirty="0" err="1"/>
              <a:t>beschouwen</a:t>
            </a:r>
            <a:r>
              <a:rPr lang="en-US" dirty="0"/>
              <a:t> </a:t>
            </a:r>
            <a:r>
              <a:rPr lang="en-US" dirty="0" err="1"/>
              <a:t>als</a:t>
            </a:r>
            <a:r>
              <a:rPr lang="en-US" dirty="0"/>
              <a:t> de anti-</a:t>
            </a:r>
            <a:r>
              <a:rPr lang="en-US" dirty="0" err="1"/>
              <a:t>versie</a:t>
            </a:r>
            <a:r>
              <a:rPr lang="en-US" dirty="0"/>
              <a:t> van </a:t>
            </a:r>
            <a:r>
              <a:rPr lang="en-US" dirty="0" err="1"/>
              <a:t>linksboven</a:t>
            </a:r>
            <a:r>
              <a:rPr lang="en-US" dirty="0"/>
              <a:t>. </a:t>
            </a:r>
            <a:r>
              <a:rPr lang="en-US" dirty="0" err="1"/>
              <a:t>Maar</a:t>
            </a:r>
            <a:r>
              <a:rPr lang="en-US" dirty="0"/>
              <a:t> </a:t>
            </a:r>
            <a:r>
              <a:rPr lang="en-US" dirty="0" err="1"/>
              <a:t>als</a:t>
            </a:r>
            <a:r>
              <a:rPr lang="en-US" dirty="0"/>
              <a:t> U nu </a:t>
            </a:r>
            <a:r>
              <a:rPr lang="en-US" dirty="0" err="1"/>
              <a:t>goed</a:t>
            </a:r>
            <a:r>
              <a:rPr lang="en-US" dirty="0"/>
              <a:t> </a:t>
            </a:r>
            <a:r>
              <a:rPr lang="en-US" dirty="0" err="1"/>
              <a:t>kijkt</a:t>
            </a:r>
            <a:r>
              <a:rPr lang="en-US" dirty="0"/>
              <a:t> </a:t>
            </a:r>
            <a:r>
              <a:rPr lang="en-US" dirty="0" err="1"/>
              <a:t>ziet</a:t>
            </a:r>
            <a:r>
              <a:rPr lang="en-US" dirty="0"/>
              <a:t> U </a:t>
            </a:r>
            <a:r>
              <a:rPr lang="en-US" dirty="0" err="1"/>
              <a:t>dat</a:t>
            </a:r>
            <a:r>
              <a:rPr lang="en-US" dirty="0"/>
              <a:t> </a:t>
            </a:r>
            <a:r>
              <a:rPr lang="en-US" dirty="0" err="1"/>
              <a:t>ze</a:t>
            </a:r>
            <a:r>
              <a:rPr lang="en-US" dirty="0"/>
              <a:t> </a:t>
            </a:r>
            <a:r>
              <a:rPr lang="en-US" dirty="0" err="1"/>
              <a:t>niet</a:t>
            </a:r>
            <a:r>
              <a:rPr lang="en-US" dirty="0"/>
              <a:t> </a:t>
            </a:r>
            <a:r>
              <a:rPr lang="en-US" dirty="0" err="1"/>
              <a:t>helemaal</a:t>
            </a:r>
            <a:r>
              <a:rPr lang="en-US" dirty="0"/>
              <a:t> </a:t>
            </a:r>
            <a:r>
              <a:rPr lang="en-US" dirty="0" err="1"/>
              <a:t>identiek</a:t>
            </a:r>
            <a:r>
              <a:rPr lang="en-US" dirty="0"/>
              <a:t> </a:t>
            </a:r>
            <a:r>
              <a:rPr lang="en-US" dirty="0" err="1"/>
              <a:t>zijn</a:t>
            </a:r>
            <a:r>
              <a:rPr lang="en-US" dirty="0"/>
              <a:t>. </a:t>
            </a:r>
            <a:r>
              <a:rPr lang="en-US" dirty="0" err="1"/>
              <a:t>Blauw</a:t>
            </a:r>
            <a:r>
              <a:rPr lang="en-US" dirty="0"/>
              <a:t>: </a:t>
            </a:r>
            <a:r>
              <a:rPr lang="en-US" dirty="0" err="1" smtClean="0"/>
              <a:t>bootje</a:t>
            </a:r>
            <a:r>
              <a:rPr lang="en-US" dirty="0" smtClean="0"/>
              <a:t> </a:t>
            </a:r>
            <a:r>
              <a:rPr lang="en-US" dirty="0" err="1"/>
              <a:t>ontbreekt</a:t>
            </a:r>
            <a:endParaRPr lang="en-US" dirty="0"/>
          </a:p>
          <a:p>
            <a:r>
              <a:rPr lang="en-US" dirty="0"/>
              <a:t>In </a:t>
            </a:r>
            <a:r>
              <a:rPr lang="en-US" dirty="0" err="1"/>
              <a:t>Groen</a:t>
            </a:r>
            <a:r>
              <a:rPr lang="en-US" dirty="0"/>
              <a:t> </a:t>
            </a:r>
            <a:r>
              <a:rPr lang="en-US" dirty="0" err="1"/>
              <a:t>staart</a:t>
            </a:r>
            <a:r>
              <a:rPr lang="en-US" dirty="0"/>
              <a:t> </a:t>
            </a:r>
            <a:r>
              <a:rPr lang="en-US" dirty="0" err="1"/>
              <a:t>omhoog</a:t>
            </a:r>
            <a:r>
              <a:rPr lang="en-US" dirty="0"/>
              <a:t>/</a:t>
            </a:r>
            <a:r>
              <a:rPr lang="en-US" dirty="0" err="1"/>
              <a:t>omlaag</a:t>
            </a:r>
            <a:r>
              <a:rPr lang="en-US" dirty="0"/>
              <a:t>. De </a:t>
            </a:r>
            <a:r>
              <a:rPr lang="en-US" dirty="0" err="1"/>
              <a:t>symmetrie</a:t>
            </a:r>
            <a:r>
              <a:rPr lang="en-US" dirty="0"/>
              <a:t> is </a:t>
            </a:r>
            <a:r>
              <a:rPr lang="en-US" dirty="0" err="1"/>
              <a:t>gebroken</a:t>
            </a:r>
            <a:r>
              <a:rPr lang="en-US" dirty="0"/>
              <a:t>! Het </a:t>
            </a:r>
            <a:r>
              <a:rPr lang="en-US" dirty="0" err="1"/>
              <a:t>feit</a:t>
            </a:r>
            <a:r>
              <a:rPr lang="en-US" dirty="0"/>
              <a:t> </a:t>
            </a:r>
            <a:r>
              <a:rPr lang="en-US" dirty="0" err="1"/>
              <a:t>dat</a:t>
            </a:r>
            <a:r>
              <a:rPr lang="en-US" dirty="0"/>
              <a:t> </a:t>
            </a:r>
            <a:r>
              <a:rPr lang="en-US" dirty="0" err="1"/>
              <a:t>een</a:t>
            </a:r>
            <a:r>
              <a:rPr lang="en-US" dirty="0"/>
              <a:t> </a:t>
            </a:r>
            <a:r>
              <a:rPr lang="en-US" dirty="0" err="1"/>
              <a:t>wereld</a:t>
            </a:r>
            <a:r>
              <a:rPr lang="en-US" dirty="0"/>
              <a:t> van </a:t>
            </a:r>
            <a:r>
              <a:rPr lang="en-US" dirty="0" err="1"/>
              <a:t>matere</a:t>
            </a:r>
            <a:r>
              <a:rPr lang="en-US" dirty="0"/>
              <a:t> en </a:t>
            </a:r>
            <a:r>
              <a:rPr lang="en-US" dirty="0" err="1"/>
              <a:t>een</a:t>
            </a:r>
            <a:r>
              <a:rPr lang="en-US" dirty="0"/>
              <a:t> </a:t>
            </a:r>
            <a:r>
              <a:rPr lang="en-US" dirty="0" err="1"/>
              <a:t>wereld</a:t>
            </a:r>
            <a:r>
              <a:rPr lang="en-US" dirty="0"/>
              <a:t> van </a:t>
            </a:r>
            <a:r>
              <a:rPr lang="en-US" dirty="0" err="1"/>
              <a:t>antimaterie</a:t>
            </a:r>
            <a:r>
              <a:rPr lang="en-US" dirty="0"/>
              <a:t> </a:t>
            </a:r>
            <a:r>
              <a:rPr lang="en-US" dirty="0" err="1"/>
              <a:t>er</a:t>
            </a:r>
            <a:r>
              <a:rPr lang="en-US" dirty="0"/>
              <a:t> </a:t>
            </a:r>
            <a:r>
              <a:rPr lang="en-US" dirty="0" err="1"/>
              <a:t>anders</a:t>
            </a:r>
            <a:r>
              <a:rPr lang="en-US" dirty="0"/>
              <a:t> </a:t>
            </a:r>
            <a:r>
              <a:rPr lang="en-US" dirty="0" err="1"/>
              <a:t>zouden</a:t>
            </a:r>
            <a:r>
              <a:rPr lang="en-US" dirty="0"/>
              <a:t> </a:t>
            </a:r>
            <a:r>
              <a:rPr lang="en-US" dirty="0" err="1"/>
              <a:t>uitzien</a:t>
            </a:r>
            <a:r>
              <a:rPr lang="en-US" dirty="0"/>
              <a:t> is </a:t>
            </a:r>
            <a:r>
              <a:rPr lang="en-US" dirty="0" err="1"/>
              <a:t>essentieel</a:t>
            </a:r>
            <a:r>
              <a:rPr lang="en-US" dirty="0"/>
              <a:t> </a:t>
            </a:r>
            <a:r>
              <a:rPr lang="en-US" dirty="0" err="1"/>
              <a:t>voor</a:t>
            </a:r>
            <a:r>
              <a:rPr lang="en-US" dirty="0"/>
              <a:t> het </a:t>
            </a:r>
            <a:r>
              <a:rPr lang="en-US" dirty="0" err="1"/>
              <a:t>onderzoek</a:t>
            </a:r>
            <a:r>
              <a:rPr lang="en-US" dirty="0"/>
              <a:t> </a:t>
            </a:r>
            <a:r>
              <a:rPr lang="en-US" dirty="0" err="1"/>
              <a:t>voor</a:t>
            </a:r>
            <a:r>
              <a:rPr lang="en-US" dirty="0"/>
              <a:t> de </a:t>
            </a:r>
            <a:r>
              <a:rPr lang="en-US" dirty="0" err="1"/>
              <a:t>eerste</a:t>
            </a:r>
            <a:r>
              <a:rPr lang="en-US" dirty="0"/>
              <a:t> </a:t>
            </a:r>
            <a:r>
              <a:rPr lang="en-US" dirty="0" err="1"/>
              <a:t>miljardste</a:t>
            </a:r>
            <a:r>
              <a:rPr lang="en-US" dirty="0"/>
              <a:t> </a:t>
            </a:r>
            <a:r>
              <a:rPr lang="en-US" dirty="0" err="1"/>
              <a:t>seconde</a:t>
            </a:r>
            <a:r>
              <a:rPr lang="en-US" dirty="0"/>
              <a:t> in het </a:t>
            </a:r>
            <a:r>
              <a:rPr lang="en-US" dirty="0" err="1"/>
              <a:t>heelal</a:t>
            </a:r>
            <a:r>
              <a:rPr lang="en-US" dirty="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7F9AFE-375D-4590-93B4-2253F0A75158}" type="slidenum">
              <a:rPr lang="en-US" smtClean="0"/>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smtClean="0">
              <a:latin typeface="Times New Roman" pitchFamily="-105" charset="0"/>
            </a:endParaRPr>
          </a:p>
        </p:txBody>
      </p:sp>
      <p:sp>
        <p:nvSpPr>
          <p:cNvPr id="23556" name="Slide Number Placeholder 3"/>
          <p:cNvSpPr>
            <a:spLocks noGrp="1"/>
          </p:cNvSpPr>
          <p:nvPr>
            <p:ph type="sldNum" sz="quarter" idx="5"/>
          </p:nvPr>
        </p:nvSpPr>
        <p:spPr>
          <a:noFill/>
        </p:spPr>
        <p:txBody>
          <a:bodyPr/>
          <a:lstStyle/>
          <a:p>
            <a:fld id="{41DFAF02-BE61-421B-AB96-9C351693673B}" type="slidenum">
              <a:rPr lang="en-US">
                <a:solidFill>
                  <a:prstClr val="black"/>
                </a:solidFill>
              </a:rPr>
              <a:pPr/>
              <a:t>47</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E1A2E-3F23-4227-9201-E1BA8B5B8222}" type="slidenum">
              <a:rPr lang="en-US"/>
              <a:pPr/>
              <a:t>50</a:t>
            </a:fld>
            <a:endParaRPr lang="en-US"/>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E1A2E-3F23-4227-9201-E1BA8B5B8222}" type="slidenum">
              <a:rPr lang="en-US"/>
              <a:pPr/>
              <a:t>51</a:t>
            </a:fld>
            <a:endParaRPr lang="en-US"/>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56511-B4D9-4148-8645-940A34CA559F}" type="slidenum">
              <a:rPr lang="en-US">
                <a:solidFill>
                  <a:prstClr val="black"/>
                </a:solidFill>
              </a:rPr>
              <a:pPr/>
              <a:t>56</a:t>
            </a:fld>
            <a:endParaRPr lang="en-US">
              <a:solidFill>
                <a:prstClr val="black"/>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r>
              <a:rPr lang="en-US"/>
              <a:t>In everyday world left and right are clearly different. People are not symmetric: e.g. our hearts are on the left side.</a:t>
            </a:r>
          </a:p>
          <a:p>
            <a:r>
              <a:rPr lang="en-US"/>
              <a:t>These differences are attributed either to accidental or initial conditions, but not related to fnudamental physics laws.</a:t>
            </a:r>
          </a:p>
          <a:p>
            <a:r>
              <a:rPr lang="en-US"/>
              <a:t>Parity violation was first suggested theoretically by Lee and Yang in 1956 in connection with the theta-tau puzzle.</a:t>
            </a:r>
          </a:p>
          <a:p>
            <a:r>
              <a:rPr lang="en-US"/>
              <a:t>Parity violation was discovered experimentally in 1957 in beta decay by Wu et al and in pi and mu decays: Garwin et al and Telegdi et 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08CDE-0051-4444-B88A-CEDA6CF5DDA9}" type="slidenum">
              <a:rPr lang="en-US"/>
              <a:pPr/>
              <a:t>15</a:t>
            </a:fld>
            <a:endParaRPr lang="en-US"/>
          </a:p>
        </p:txBody>
      </p:sp>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p:txBody>
          <a:bodyPr/>
          <a:lstStyle/>
          <a:p>
            <a:r>
              <a:rPr lang="en-US" dirty="0"/>
              <a:t>We </a:t>
            </a:r>
            <a:r>
              <a:rPr lang="en-US" dirty="0" err="1"/>
              <a:t>hebben</a:t>
            </a:r>
            <a:r>
              <a:rPr lang="en-US" dirty="0"/>
              <a:t> </a:t>
            </a:r>
            <a:r>
              <a:rPr lang="en-US" dirty="0" err="1"/>
              <a:t>na</a:t>
            </a:r>
            <a:r>
              <a:rPr lang="en-US" dirty="0"/>
              <a:t> </a:t>
            </a:r>
            <a:r>
              <a:rPr lang="en-US" dirty="0" err="1"/>
              <a:t>jaren</a:t>
            </a:r>
            <a:r>
              <a:rPr lang="en-US" dirty="0"/>
              <a:t> </a:t>
            </a:r>
            <a:r>
              <a:rPr lang="en-US" dirty="0" err="1"/>
              <a:t>geleerd</a:t>
            </a:r>
            <a:r>
              <a:rPr lang="en-US" dirty="0"/>
              <a:t> </a:t>
            </a:r>
            <a:r>
              <a:rPr lang="en-US" dirty="0" err="1"/>
              <a:t>dat</a:t>
            </a:r>
            <a:r>
              <a:rPr lang="en-US" dirty="0"/>
              <a:t> </a:t>
            </a:r>
            <a:r>
              <a:rPr lang="en-US" dirty="0" err="1"/>
              <a:t>er</a:t>
            </a:r>
            <a:r>
              <a:rPr lang="en-US" dirty="0"/>
              <a:t> </a:t>
            </a:r>
            <a:r>
              <a:rPr lang="en-US" dirty="0" err="1"/>
              <a:t>nog</a:t>
            </a:r>
            <a:r>
              <a:rPr lang="en-US" dirty="0"/>
              <a:t> </a:t>
            </a:r>
            <a:r>
              <a:rPr lang="en-US" dirty="0" err="1"/>
              <a:t>meer</a:t>
            </a:r>
            <a:r>
              <a:rPr lang="en-US" dirty="0"/>
              <a:t> </a:t>
            </a:r>
            <a:r>
              <a:rPr lang="en-US" dirty="0" err="1"/>
              <a:t>bouwstenen</a:t>
            </a:r>
            <a:r>
              <a:rPr lang="en-US" dirty="0"/>
              <a:t> </a:t>
            </a:r>
            <a:r>
              <a:rPr lang="en-US" dirty="0" err="1"/>
              <a:t>zijn</a:t>
            </a:r>
            <a:r>
              <a:rPr lang="en-US" dirty="0"/>
              <a:t> </a:t>
            </a:r>
            <a:r>
              <a:rPr lang="en-US" dirty="0" err="1"/>
              <a:t>dan</a:t>
            </a:r>
            <a:r>
              <a:rPr lang="en-US" dirty="0"/>
              <a:t> het up en down quark. </a:t>
            </a:r>
            <a:r>
              <a:rPr lang="en-US" dirty="0" err="1"/>
              <a:t>Allereerst</a:t>
            </a:r>
            <a:r>
              <a:rPr lang="en-US" dirty="0"/>
              <a:t> is </a:t>
            </a:r>
            <a:r>
              <a:rPr lang="en-US" dirty="0" err="1"/>
              <a:t>er</a:t>
            </a:r>
            <a:r>
              <a:rPr lang="en-US" dirty="0"/>
              <a:t> het neutrino </a:t>
            </a:r>
            <a:r>
              <a:rPr lang="en-US" dirty="0" err="1"/>
              <a:t>dat</a:t>
            </a:r>
            <a:r>
              <a:rPr lang="en-US" dirty="0"/>
              <a:t> in de </a:t>
            </a:r>
            <a:r>
              <a:rPr lang="en-US" dirty="0" err="1"/>
              <a:t>zon</a:t>
            </a:r>
            <a:r>
              <a:rPr lang="en-US" dirty="0"/>
              <a:t> </a:t>
            </a:r>
            <a:r>
              <a:rPr lang="en-US" dirty="0" err="1"/>
              <a:t>geproduceerd</a:t>
            </a:r>
            <a:r>
              <a:rPr lang="en-US" dirty="0"/>
              <a:t> </a:t>
            </a:r>
            <a:r>
              <a:rPr lang="en-US" dirty="0" err="1" smtClean="0"/>
              <a:t>wordt</a:t>
            </a:r>
            <a:r>
              <a:rPr lang="en-US" baseline="0" dirty="0" smtClean="0"/>
              <a:t> e</a:t>
            </a:r>
            <a:r>
              <a:rPr lang="en-US" dirty="0" smtClean="0"/>
              <a:t>n </a:t>
            </a:r>
            <a:r>
              <a:rPr lang="en-US" dirty="0" err="1"/>
              <a:t>ook</a:t>
            </a:r>
            <a:r>
              <a:rPr lang="en-US" dirty="0"/>
              <a:t> in </a:t>
            </a:r>
            <a:r>
              <a:rPr lang="en-US" dirty="0" err="1"/>
              <a:t>kerncentrales</a:t>
            </a:r>
            <a:r>
              <a:rPr lang="en-US" dirty="0"/>
              <a:t>. Het electron en het neutrino </a:t>
            </a:r>
            <a:r>
              <a:rPr lang="en-US" dirty="0" err="1"/>
              <a:t>noemen</a:t>
            </a:r>
            <a:r>
              <a:rPr lang="en-US" dirty="0"/>
              <a:t> we </a:t>
            </a:r>
            <a:r>
              <a:rPr lang="en-US" dirty="0" err="1"/>
              <a:t>samen</a:t>
            </a:r>
            <a:r>
              <a:rPr lang="en-US" dirty="0"/>
              <a:t> leptons. </a:t>
            </a:r>
            <a:r>
              <a:rPr lang="en-US" dirty="0" err="1"/>
              <a:t>Maar</a:t>
            </a:r>
            <a:r>
              <a:rPr lang="en-US" dirty="0"/>
              <a:t> </a:t>
            </a:r>
            <a:r>
              <a:rPr lang="en-US" dirty="0" err="1"/>
              <a:t>daarnaast</a:t>
            </a:r>
            <a:r>
              <a:rPr lang="en-US" dirty="0"/>
              <a:t> </a:t>
            </a:r>
            <a:r>
              <a:rPr lang="en-US" dirty="0" err="1"/>
              <a:t>komen</a:t>
            </a:r>
            <a:r>
              <a:rPr lang="en-US" dirty="0"/>
              <a:t> </a:t>
            </a:r>
            <a:r>
              <a:rPr lang="en-US" dirty="0" err="1"/>
              <a:t>er</a:t>
            </a:r>
            <a:r>
              <a:rPr lang="en-US" dirty="0"/>
              <a:t> </a:t>
            </a:r>
            <a:r>
              <a:rPr lang="en-US" dirty="0" err="1"/>
              <a:t>nog</a:t>
            </a:r>
            <a:r>
              <a:rPr lang="en-US" dirty="0"/>
              <a:t> </a:t>
            </a:r>
            <a:r>
              <a:rPr lang="en-US" dirty="0" err="1"/>
              <a:t>kopieen</a:t>
            </a:r>
            <a:r>
              <a:rPr lang="en-US" dirty="0"/>
              <a:t> </a:t>
            </a:r>
            <a:r>
              <a:rPr lang="en-US" dirty="0" err="1"/>
              <a:t>voor</a:t>
            </a:r>
            <a:r>
              <a:rPr lang="en-US" dirty="0"/>
              <a:t> van de </a:t>
            </a:r>
            <a:r>
              <a:rPr lang="en-US" dirty="0" err="1"/>
              <a:t>bekende</a:t>
            </a:r>
            <a:r>
              <a:rPr lang="en-US" dirty="0"/>
              <a:t> </a:t>
            </a:r>
            <a:r>
              <a:rPr lang="en-US" dirty="0" err="1"/>
              <a:t>deeltjes</a:t>
            </a:r>
            <a:r>
              <a:rPr lang="en-US" dirty="0"/>
              <a:t>. Het </a:t>
            </a:r>
            <a:r>
              <a:rPr lang="en-US" dirty="0" err="1"/>
              <a:t>muon</a:t>
            </a:r>
            <a:r>
              <a:rPr lang="en-US" dirty="0"/>
              <a:t> is het </a:t>
            </a:r>
            <a:r>
              <a:rPr lang="en-US" dirty="0" err="1"/>
              <a:t>zwaardere</a:t>
            </a:r>
            <a:r>
              <a:rPr lang="en-US" dirty="0"/>
              <a:t> </a:t>
            </a:r>
            <a:r>
              <a:rPr lang="en-US" dirty="0" err="1"/>
              <a:t>broer</a:t>
            </a:r>
            <a:r>
              <a:rPr lang="en-US" dirty="0"/>
              <a:t> van het electron, </a:t>
            </a:r>
            <a:r>
              <a:rPr lang="en-US" dirty="0" err="1"/>
              <a:t>maar</a:t>
            </a:r>
            <a:r>
              <a:rPr lang="en-US" dirty="0"/>
              <a:t> </a:t>
            </a:r>
            <a:r>
              <a:rPr lang="en-US" dirty="0" err="1"/>
              <a:t>er</a:t>
            </a:r>
            <a:r>
              <a:rPr lang="en-US" dirty="0"/>
              <a:t> </a:t>
            </a:r>
            <a:r>
              <a:rPr lang="en-US" dirty="0" err="1"/>
              <a:t>zijn</a:t>
            </a:r>
            <a:r>
              <a:rPr lang="en-US" dirty="0"/>
              <a:t> </a:t>
            </a:r>
            <a:r>
              <a:rPr lang="en-US" dirty="0" err="1"/>
              <a:t>ook</a:t>
            </a:r>
            <a:r>
              <a:rPr lang="en-US" dirty="0"/>
              <a:t> </a:t>
            </a:r>
            <a:r>
              <a:rPr lang="en-US" dirty="0" err="1"/>
              <a:t>nog</a:t>
            </a:r>
            <a:r>
              <a:rPr lang="en-US" dirty="0"/>
              <a:t> de </a:t>
            </a:r>
            <a:r>
              <a:rPr lang="en-US" dirty="0" err="1"/>
              <a:t>zogenaamde</a:t>
            </a:r>
            <a:r>
              <a:rPr lang="en-US" dirty="0"/>
              <a:t> “C” en “S” quarks: </a:t>
            </a:r>
            <a:r>
              <a:rPr lang="en-US" dirty="0" err="1"/>
              <a:t>dit</a:t>
            </a:r>
            <a:r>
              <a:rPr lang="en-US" dirty="0"/>
              <a:t> </a:t>
            </a:r>
            <a:r>
              <a:rPr lang="en-US" dirty="0" err="1"/>
              <a:t>staat</a:t>
            </a:r>
            <a:r>
              <a:rPr lang="en-US" dirty="0"/>
              <a:t> </a:t>
            </a:r>
            <a:r>
              <a:rPr lang="en-US" dirty="0" err="1"/>
              <a:t>voor</a:t>
            </a:r>
            <a:r>
              <a:rPr lang="en-US" dirty="0"/>
              <a:t> Charm en Strange. We </a:t>
            </a:r>
            <a:r>
              <a:rPr lang="en-US" dirty="0" err="1"/>
              <a:t>spreken</a:t>
            </a:r>
            <a:r>
              <a:rPr lang="en-US" dirty="0"/>
              <a:t>  van </a:t>
            </a:r>
            <a:r>
              <a:rPr lang="en-US" dirty="0" err="1"/>
              <a:t>een</a:t>
            </a:r>
            <a:r>
              <a:rPr lang="en-US" dirty="0"/>
              <a:t> </a:t>
            </a:r>
            <a:r>
              <a:rPr lang="en-US" dirty="0" err="1"/>
              <a:t>tweede</a:t>
            </a:r>
            <a:r>
              <a:rPr lang="en-US" dirty="0"/>
              <a:t> </a:t>
            </a:r>
            <a:r>
              <a:rPr lang="en-US" dirty="0" err="1"/>
              <a:t>generatie</a:t>
            </a:r>
            <a:r>
              <a:rPr lang="en-US" dirty="0"/>
              <a:t>. De </a:t>
            </a:r>
            <a:r>
              <a:rPr lang="en-US" dirty="0" err="1"/>
              <a:t>jaartallen</a:t>
            </a:r>
            <a:r>
              <a:rPr lang="en-US" dirty="0"/>
              <a:t> </a:t>
            </a:r>
            <a:r>
              <a:rPr lang="en-US" dirty="0" err="1"/>
              <a:t>geven</a:t>
            </a:r>
            <a:r>
              <a:rPr lang="en-US" dirty="0"/>
              <a:t> </a:t>
            </a:r>
            <a:r>
              <a:rPr lang="en-US" dirty="0" err="1"/>
              <a:t>aan</a:t>
            </a:r>
            <a:r>
              <a:rPr lang="en-US" dirty="0"/>
              <a:t> </a:t>
            </a:r>
            <a:r>
              <a:rPr lang="en-US" dirty="0" err="1"/>
              <a:t>wanneer</a:t>
            </a:r>
            <a:r>
              <a:rPr lang="en-US" dirty="0"/>
              <a:t> de </a:t>
            </a:r>
            <a:r>
              <a:rPr lang="en-US" dirty="0" err="1"/>
              <a:t>deeltjes</a:t>
            </a:r>
            <a:r>
              <a:rPr lang="en-US" dirty="0"/>
              <a:t> </a:t>
            </a:r>
            <a:r>
              <a:rPr lang="en-US" dirty="0" err="1"/>
              <a:t>ontdekt</a:t>
            </a:r>
            <a:r>
              <a:rPr lang="en-US" dirty="0"/>
              <a:t> </a:t>
            </a:r>
            <a:r>
              <a:rPr lang="en-US" dirty="0" err="1"/>
              <a:t>zijn</a:t>
            </a:r>
            <a:r>
              <a:rPr lang="en-US" dirty="0"/>
              <a:t>. We </a:t>
            </a:r>
            <a:r>
              <a:rPr lang="en-US" dirty="0" err="1"/>
              <a:t>hebben</a:t>
            </a:r>
            <a:r>
              <a:rPr lang="en-US" dirty="0"/>
              <a:t> </a:t>
            </a:r>
            <a:r>
              <a:rPr lang="en-US" dirty="0" err="1"/>
              <a:t>ook</a:t>
            </a:r>
            <a:r>
              <a:rPr lang="en-US" dirty="0"/>
              <a:t> </a:t>
            </a:r>
            <a:r>
              <a:rPr lang="en-US" dirty="0" err="1"/>
              <a:t>een</a:t>
            </a:r>
            <a:r>
              <a:rPr lang="en-US" dirty="0"/>
              <a:t> 3e </a:t>
            </a:r>
            <a:r>
              <a:rPr lang="en-US" dirty="0" err="1"/>
              <a:t>generatie</a:t>
            </a:r>
            <a:r>
              <a:rPr lang="en-US" dirty="0"/>
              <a:t> </a:t>
            </a:r>
            <a:r>
              <a:rPr lang="en-US" dirty="0" err="1"/>
              <a:t>ontdekt</a:t>
            </a:r>
            <a:r>
              <a:rPr lang="en-US" dirty="0"/>
              <a:t> en we </a:t>
            </a:r>
            <a:r>
              <a:rPr lang="en-US" dirty="0" err="1"/>
              <a:t>weten</a:t>
            </a:r>
            <a:r>
              <a:rPr lang="en-US" dirty="0"/>
              <a:t> </a:t>
            </a:r>
            <a:r>
              <a:rPr lang="en-US" dirty="0" err="1" smtClean="0"/>
              <a:t>vanaf</a:t>
            </a:r>
            <a:r>
              <a:rPr lang="en-US" dirty="0" smtClean="0"/>
              <a:t> </a:t>
            </a:r>
            <a:r>
              <a:rPr lang="en-US" dirty="0"/>
              <a:t>1990 </a:t>
            </a:r>
            <a:r>
              <a:rPr lang="en-US" dirty="0" err="1"/>
              <a:t>dat</a:t>
            </a:r>
            <a:r>
              <a:rPr lang="en-US" dirty="0"/>
              <a:t> </a:t>
            </a:r>
            <a:r>
              <a:rPr lang="en-US" dirty="0" err="1"/>
              <a:t>er</a:t>
            </a:r>
            <a:r>
              <a:rPr lang="en-US" dirty="0"/>
              <a:t> </a:t>
            </a:r>
            <a:r>
              <a:rPr lang="en-US" dirty="0" err="1"/>
              <a:t>niet</a:t>
            </a:r>
            <a:r>
              <a:rPr lang="en-US" dirty="0"/>
              <a:t> </a:t>
            </a:r>
            <a:r>
              <a:rPr lang="en-US" dirty="0" err="1"/>
              <a:t>meer</a:t>
            </a:r>
            <a:r>
              <a:rPr lang="en-US" dirty="0"/>
              <a:t> </a:t>
            </a:r>
            <a:r>
              <a:rPr lang="en-US" dirty="0" err="1"/>
              <a:t>generaties</a:t>
            </a:r>
            <a:r>
              <a:rPr lang="en-US" dirty="0"/>
              <a:t> </a:t>
            </a:r>
            <a:r>
              <a:rPr lang="en-US" dirty="0" err="1"/>
              <a:t>zijn</a:t>
            </a:r>
            <a:r>
              <a:rPr lang="en-US" dirty="0"/>
              <a:t>. </a:t>
            </a:r>
            <a:r>
              <a:rPr lang="en-US" dirty="0" err="1"/>
              <a:t>Er</a:t>
            </a:r>
            <a:r>
              <a:rPr lang="en-US" dirty="0"/>
              <a:t> </a:t>
            </a:r>
            <a:r>
              <a:rPr lang="en-US" dirty="0" err="1"/>
              <a:t>zijn</a:t>
            </a:r>
            <a:r>
              <a:rPr lang="en-US" dirty="0"/>
              <a:t> </a:t>
            </a:r>
            <a:r>
              <a:rPr lang="en-US" dirty="0" err="1"/>
              <a:t>er</a:t>
            </a:r>
            <a:r>
              <a:rPr lang="en-US" dirty="0"/>
              <a:t> 3 in </a:t>
            </a:r>
            <a:r>
              <a:rPr lang="en-US" dirty="0" err="1"/>
              <a:t>totaal</a:t>
            </a:r>
            <a:r>
              <a:rPr lang="en-US" dirty="0"/>
              <a:t>. </a:t>
            </a:r>
            <a:r>
              <a:rPr lang="en-US" dirty="0" err="1"/>
              <a:t>Ook</a:t>
            </a:r>
            <a:r>
              <a:rPr lang="en-US" dirty="0"/>
              <a:t> de lading van de </a:t>
            </a:r>
            <a:r>
              <a:rPr lang="en-US" dirty="0" err="1"/>
              <a:t>deeltjes</a:t>
            </a:r>
            <a:r>
              <a:rPr lang="en-US" dirty="0"/>
              <a:t> is </a:t>
            </a:r>
            <a:r>
              <a:rPr lang="en-US" dirty="0" err="1"/>
              <a:t>aangegeven</a:t>
            </a:r>
            <a:r>
              <a:rPr lang="en-US" dirty="0" smtClean="0"/>
              <a:t>. </a:t>
            </a:r>
            <a:r>
              <a:rPr lang="en-US" dirty="0" err="1" smtClean="0"/>
              <a:t>Rechts</a:t>
            </a:r>
            <a:r>
              <a:rPr lang="en-US" dirty="0" smtClean="0"/>
              <a:t> </a:t>
            </a:r>
            <a:r>
              <a:rPr lang="en-US" dirty="0" err="1" smtClean="0"/>
              <a:t>ziet</a:t>
            </a:r>
            <a:r>
              <a:rPr lang="en-US" dirty="0" smtClean="0"/>
              <a:t> U </a:t>
            </a:r>
            <a:r>
              <a:rPr lang="en-US" dirty="0" err="1" smtClean="0"/>
              <a:t>weer</a:t>
            </a:r>
            <a:r>
              <a:rPr lang="en-US" dirty="0" smtClean="0"/>
              <a:t> </a:t>
            </a:r>
            <a:r>
              <a:rPr lang="en-US" dirty="0" err="1" smtClean="0"/>
              <a:t>een</a:t>
            </a:r>
            <a:r>
              <a:rPr lang="en-US" dirty="0" smtClean="0"/>
              <a:t> </a:t>
            </a:r>
            <a:r>
              <a:rPr lang="en-US" dirty="0" err="1" smtClean="0"/>
              <a:t>voorbeeld</a:t>
            </a:r>
            <a:r>
              <a:rPr lang="en-US" baseline="0" dirty="0" smtClean="0"/>
              <a:t> van </a:t>
            </a:r>
            <a:r>
              <a:rPr lang="en-US" baseline="0" dirty="0" err="1" smtClean="0"/>
              <a:t>een</a:t>
            </a:r>
            <a:r>
              <a:rPr lang="en-US" baseline="0" dirty="0" smtClean="0"/>
              <a:t> </a:t>
            </a:r>
            <a:r>
              <a:rPr lang="en-US" baseline="0" dirty="0" err="1" smtClean="0"/>
              <a:t>weergave</a:t>
            </a:r>
            <a:r>
              <a:rPr lang="en-US" baseline="0" dirty="0" smtClean="0"/>
              <a:t> van </a:t>
            </a:r>
            <a:r>
              <a:rPr lang="en-US" baseline="0" dirty="0" err="1" smtClean="0"/>
              <a:t>een</a:t>
            </a:r>
            <a:r>
              <a:rPr lang="en-US" baseline="0" dirty="0" smtClean="0"/>
              <a:t> </a:t>
            </a:r>
            <a:r>
              <a:rPr lang="en-US" baseline="0" dirty="0" err="1" smtClean="0"/>
              <a:t>gebeurtenis</a:t>
            </a:r>
            <a:r>
              <a:rPr lang="en-US" baseline="0" dirty="0" smtClean="0"/>
              <a:t> </a:t>
            </a:r>
            <a:r>
              <a:rPr lang="en-US" baseline="0" dirty="0" err="1" smtClean="0"/>
              <a:t>uit</a:t>
            </a:r>
            <a:r>
              <a:rPr lang="en-US" baseline="0" dirty="0" smtClean="0"/>
              <a:t> </a:t>
            </a:r>
            <a:r>
              <a:rPr lang="en-US" baseline="0" dirty="0" err="1" smtClean="0"/>
              <a:t>een</a:t>
            </a:r>
            <a:r>
              <a:rPr lang="en-US" baseline="0" dirty="0" smtClean="0"/>
              <a:t> experiment </a:t>
            </a:r>
            <a:r>
              <a:rPr lang="en-US" baseline="0" dirty="0" err="1" smtClean="0"/>
              <a:t>uit</a:t>
            </a:r>
            <a:r>
              <a:rPr lang="en-US" baseline="0" dirty="0" smtClean="0"/>
              <a:t> de 90-er </a:t>
            </a:r>
            <a:r>
              <a:rPr lang="en-US" baseline="0" dirty="0" err="1" smtClean="0"/>
              <a:t>jaren</a:t>
            </a:r>
            <a:r>
              <a:rPr lang="en-US" baseline="0" dirty="0" smtClean="0"/>
              <a:t> van de </a:t>
            </a:r>
            <a:r>
              <a:rPr lang="en-US" baseline="0" dirty="0" err="1" smtClean="0"/>
              <a:t>vorige</a:t>
            </a:r>
            <a:r>
              <a:rPr lang="en-US" baseline="0" dirty="0" smtClean="0"/>
              <a:t> </a:t>
            </a:r>
            <a:r>
              <a:rPr lang="en-US" baseline="0" dirty="0" err="1" smtClean="0"/>
              <a:t>eeuw</a:t>
            </a:r>
            <a:r>
              <a:rPr lang="en-US" baseline="0" dirty="0" smtClean="0"/>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 y="4147616"/>
            <a:ext cx="6858000" cy="4925656"/>
          </a:xfrm>
        </p:spPr>
        <p:txBody>
          <a:bodyPr/>
          <a:lstStyle/>
          <a:p>
            <a:r>
              <a:rPr lang="nl-NL" dirty="0" smtClean="0"/>
              <a:t>         We onderscheiden vier </a:t>
            </a:r>
            <a:r>
              <a:rPr lang="nl-NL" sz="2400" b="1" dirty="0">
                <a:solidFill>
                  <a:srgbClr val="FF0000"/>
                </a:solidFill>
              </a:rPr>
              <a:t>natuurkrachten</a:t>
            </a:r>
            <a:r>
              <a:rPr lang="nl-NL" dirty="0" smtClean="0"/>
              <a:t>:</a:t>
            </a:r>
            <a:endParaRPr lang="nl-NL" dirty="0"/>
          </a:p>
          <a:p>
            <a:pPr marL="279949" indent="-279949">
              <a:buFontTx/>
              <a:buChar char="-"/>
            </a:pPr>
            <a:r>
              <a:rPr lang="nl-NL" dirty="0" smtClean="0"/>
              <a:t>De </a:t>
            </a:r>
            <a:r>
              <a:rPr lang="nl-NL" b="1" dirty="0" smtClean="0">
                <a:solidFill>
                  <a:srgbClr val="FF0000"/>
                </a:solidFill>
              </a:rPr>
              <a:t>zwaartekracht: </a:t>
            </a:r>
            <a:r>
              <a:rPr lang="nl-NL" dirty="0" smtClean="0"/>
              <a:t>Massa’s trekken elkaar aan. De enorm grote Aarde trekt hard aan mij. En aan deze appel. Kijk maar!</a:t>
            </a:r>
            <a:endParaRPr lang="nl-NL" dirty="0"/>
          </a:p>
          <a:p>
            <a:pPr marL="279949" indent="-279949">
              <a:buFontTx/>
              <a:buChar char="-"/>
            </a:pPr>
            <a:r>
              <a:rPr lang="nl-NL" dirty="0" smtClean="0"/>
              <a:t>De </a:t>
            </a:r>
            <a:r>
              <a:rPr lang="nl-NL" b="1" dirty="0">
                <a:solidFill>
                  <a:srgbClr val="FF0000"/>
                </a:solidFill>
              </a:rPr>
              <a:t>e</a:t>
            </a:r>
            <a:r>
              <a:rPr lang="nl-NL" b="1" dirty="0" smtClean="0">
                <a:solidFill>
                  <a:srgbClr val="FF0000"/>
                </a:solidFill>
              </a:rPr>
              <a:t>lektromagnetische </a:t>
            </a:r>
            <a:r>
              <a:rPr lang="nl-NL" b="1" dirty="0">
                <a:solidFill>
                  <a:srgbClr val="FF0000"/>
                </a:solidFill>
              </a:rPr>
              <a:t>k</a:t>
            </a:r>
            <a:r>
              <a:rPr lang="nl-NL" b="1" dirty="0" smtClean="0">
                <a:solidFill>
                  <a:srgbClr val="FF0000"/>
                </a:solidFill>
              </a:rPr>
              <a:t>racht: </a:t>
            </a:r>
            <a:r>
              <a:rPr lang="nl-NL" dirty="0" smtClean="0"/>
              <a:t>Is veel sterker dan de zwaartekracht. Kijk maar, deze magneten plakken aan elkaar en vallen niet naar beneden! Dit is ook de kracht die chemische en biologische processen bepaalt. Zeg maar ons leven dus. Waarom merken we er zo weinig van? Omdat het meeste om ons heen elektrisch neutraal is: evenveel positieve als negatieve lading. Zodra die balans verstoord wordt merk je het direct. Bliksem bijvoorbeeld. Krachtig dus.</a:t>
            </a:r>
          </a:p>
          <a:p>
            <a:pPr marL="279949" indent="-279949">
              <a:buFontTx/>
              <a:buChar char="-"/>
            </a:pPr>
            <a:r>
              <a:rPr lang="nl-NL" dirty="0" smtClean="0"/>
              <a:t>De </a:t>
            </a:r>
            <a:r>
              <a:rPr lang="nl-NL" b="1" dirty="0" smtClean="0">
                <a:solidFill>
                  <a:srgbClr val="FF0000"/>
                </a:solidFill>
              </a:rPr>
              <a:t>kernkrachten: </a:t>
            </a:r>
            <a:r>
              <a:rPr lang="nl-NL" dirty="0" smtClean="0"/>
              <a:t>deze komen in twee varianten:</a:t>
            </a:r>
          </a:p>
          <a:p>
            <a:pPr marL="727868" lvl="1" indent="-279949">
              <a:buFontTx/>
              <a:buChar char="-"/>
            </a:pPr>
            <a:r>
              <a:rPr lang="nl-NL" dirty="0" smtClean="0"/>
              <a:t>De </a:t>
            </a:r>
            <a:r>
              <a:rPr lang="nl-NL" b="1" dirty="0" smtClean="0">
                <a:solidFill>
                  <a:srgbClr val="FF0000"/>
                </a:solidFill>
              </a:rPr>
              <a:t>sterke:</a:t>
            </a:r>
            <a:r>
              <a:rPr lang="nl-NL" dirty="0" smtClean="0"/>
              <a:t> bindt protonen en neutronen tot atoomkernen. En voor de experts: een laagje dieper bindt hij de quarks tot protonen en neutronen. Merk je allemaal niets van. </a:t>
            </a:r>
          </a:p>
          <a:p>
            <a:pPr marL="727868" lvl="1" indent="-279949">
              <a:buFontTx/>
              <a:buChar char="-"/>
            </a:pPr>
            <a:r>
              <a:rPr lang="nl-NL" dirty="0" smtClean="0"/>
              <a:t>De </a:t>
            </a:r>
            <a:r>
              <a:rPr lang="nl-NL" b="1" dirty="0" smtClean="0">
                <a:solidFill>
                  <a:srgbClr val="FF0000"/>
                </a:solidFill>
              </a:rPr>
              <a:t>zwakke:</a:t>
            </a:r>
            <a:r>
              <a:rPr lang="nl-NL" dirty="0" smtClean="0"/>
              <a:t> verantwoordelijk voor radioactief verval. Zie je ook zelden wat van.</a:t>
            </a:r>
          </a:p>
          <a:p>
            <a:r>
              <a:rPr lang="nl-NL" dirty="0" smtClean="0"/>
              <a:t>     Ik heb hiervan maar geen demonstratie meegenomen want</a:t>
            </a:r>
            <a:br>
              <a:rPr lang="nl-NL" dirty="0" smtClean="0"/>
            </a:br>
            <a:r>
              <a:rPr lang="nl-NL" dirty="0" smtClean="0"/>
              <a:t>     een kernbom of zo geeft zo’n troep op het podium …. </a:t>
            </a:r>
            <a:endParaRPr lang="nl-NL" dirty="0"/>
          </a:p>
          <a:p>
            <a:endParaRPr lang="nl-NL" dirty="0"/>
          </a:p>
        </p:txBody>
      </p:sp>
      <p:sp>
        <p:nvSpPr>
          <p:cNvPr id="4" name="Slide Number Placeholder 3"/>
          <p:cNvSpPr>
            <a:spLocks noGrp="1"/>
          </p:cNvSpPr>
          <p:nvPr>
            <p:ph type="sldNum" sz="quarter" idx="10"/>
          </p:nvPr>
        </p:nvSpPr>
        <p:spPr/>
        <p:txBody>
          <a:bodyPr/>
          <a:lstStyle/>
          <a:p>
            <a:fld id="{A3D23010-EA55-46FA-8281-182AAA9F4AE0}" type="slidenum">
              <a:rPr lang="nl-NL" smtClean="0">
                <a:solidFill>
                  <a:prstClr val="black"/>
                </a:solidFill>
              </a:rPr>
              <a:pPr/>
              <a:t>17</a:t>
            </a:fld>
            <a:endParaRPr lang="nl-NL">
              <a:solidFill>
                <a:prstClr val="black"/>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66" r="12508"/>
          <a:stretch/>
        </p:blipFill>
        <p:spPr bwMode="auto">
          <a:xfrm>
            <a:off x="16623" y="4076883"/>
            <a:ext cx="620907" cy="48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77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Hendrik</a:t>
            </a:r>
            <a:r>
              <a:rPr lang="en-US" dirty="0" smtClean="0"/>
              <a:t> </a:t>
            </a:r>
            <a:r>
              <a:rPr lang="en-US" dirty="0" err="1" smtClean="0"/>
              <a:t>Antoon</a:t>
            </a:r>
            <a:r>
              <a:rPr lang="en-US" dirty="0" smtClean="0"/>
              <a:t> Lorentz</a:t>
            </a:r>
            <a:r>
              <a:rPr lang="en-US" baseline="0" dirty="0" smtClean="0"/>
              <a:t> had </a:t>
            </a:r>
            <a:r>
              <a:rPr lang="en-US" baseline="0" dirty="0" err="1" smtClean="0"/>
              <a:t>een</a:t>
            </a:r>
            <a:r>
              <a:rPr lang="en-US" baseline="0" dirty="0" smtClean="0"/>
              <a:t> </a:t>
            </a:r>
            <a:r>
              <a:rPr lang="en-US" baseline="0" dirty="0" err="1" smtClean="0"/>
              <a:t>leerstoel</a:t>
            </a:r>
            <a:r>
              <a:rPr lang="en-US" baseline="0" dirty="0" smtClean="0"/>
              <a:t> in Leiden. Einstein</a:t>
            </a:r>
            <a:endParaRPr lang="en-US" dirty="0"/>
          </a:p>
        </p:txBody>
      </p:sp>
      <p:sp>
        <p:nvSpPr>
          <p:cNvPr id="4" name="Slide Number Placeholder 3"/>
          <p:cNvSpPr>
            <a:spLocks noGrp="1"/>
          </p:cNvSpPr>
          <p:nvPr>
            <p:ph type="sldNum" sz="quarter" idx="10"/>
          </p:nvPr>
        </p:nvSpPr>
        <p:spPr/>
        <p:txBody>
          <a:bodyPr/>
          <a:lstStyle/>
          <a:p>
            <a:fld id="{C37F9AFE-375D-4590-93B4-2253F0A75158}"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9EDE0A6-3762-47EA-B5EA-6ACDA3243CBB}" type="slidenum">
              <a:rPr lang="en-US" smtClean="0">
                <a:solidFill>
                  <a:prstClr val="black"/>
                </a:solidFill>
              </a:rPr>
              <a:pPr/>
              <a:t>21</a:t>
            </a:fld>
            <a:endParaRPr lang="en-US" smtClean="0">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86423" y="4344378"/>
            <a:ext cx="5485155" cy="4114409"/>
          </a:xfrm>
          <a:noFill/>
          <a:ln/>
        </p:spPr>
        <p:txBody>
          <a:bodyPr/>
          <a:lstStyle/>
          <a:p>
            <a:r>
              <a:rPr lang="en-US" smtClean="0"/>
              <a:t>We gaan terug naar elem deeltjes. De briljante theoretische natuurkundige Paul Dirac heeft in het begin van de vorige eeuw de relativiteits theorie van Einstein (het allersnelste) en de quantum mechanica (het allerkleinste) gecombineed in een theorie. Het bijzondere was dat hij daarbij voorspelde dat er voor alk materie deeltje ook een anti materie deeltje zou moeten bestaan. Anti-materie deeltje: zelfde eigenschappen, tegenovergestelde lading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9EDE0A6-3762-47EA-B5EA-6ACDA3243CBB}" type="slidenum">
              <a:rPr lang="en-US" smtClean="0">
                <a:solidFill>
                  <a:prstClr val="black"/>
                </a:solidFill>
              </a:rPr>
              <a:pPr/>
              <a:t>23</a:t>
            </a:fld>
            <a:endParaRPr lang="en-US" smtClean="0">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86423" y="4344378"/>
            <a:ext cx="5485155" cy="4114409"/>
          </a:xfrm>
          <a:noFill/>
          <a:ln/>
        </p:spPr>
        <p:txBody>
          <a:bodyPr/>
          <a:lstStyle/>
          <a:p>
            <a:r>
              <a:rPr lang="en-US" smtClean="0"/>
              <a:t>We gaan terug naar elem deeltjes. De briljante theoretische natuurkundige Paul Dirac heeft in het begin van de vorige eeuw de relativiteits theorie van Einstein (het allersnelste) en de quantum mechanica (het allerkleinste) gecombineed in een theorie. Het bijzondere was dat hij daarbij voorspelde dat er voor alk materie deeltje ook een anti materie deeltje zou moeten bestaan. Anti-materie deeltje: zelfde eigenschappen, tegenovergestelde lading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5FB06-0091-466E-ADE9-C8C12A0297F4}" type="slidenum">
              <a:rPr lang="en-US"/>
              <a:pPr/>
              <a:t>24</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r>
              <a:rPr lang="en-US" dirty="0"/>
              <a:t>De </a:t>
            </a:r>
            <a:r>
              <a:rPr lang="en-US" dirty="0" err="1"/>
              <a:t>antimaterie</a:t>
            </a:r>
            <a:r>
              <a:rPr lang="en-US" dirty="0"/>
              <a:t> </a:t>
            </a:r>
            <a:r>
              <a:rPr lang="en-US" dirty="0" err="1"/>
              <a:t>deeltjes</a:t>
            </a:r>
            <a:r>
              <a:rPr lang="en-US" dirty="0"/>
              <a:t> </a:t>
            </a:r>
            <a:r>
              <a:rPr lang="en-US" dirty="0" err="1"/>
              <a:t>hebben</a:t>
            </a:r>
            <a:r>
              <a:rPr lang="en-US" dirty="0"/>
              <a:t> </a:t>
            </a:r>
            <a:r>
              <a:rPr lang="en-US" dirty="0" err="1"/>
              <a:t>tegengestelde</a:t>
            </a:r>
            <a:r>
              <a:rPr lang="en-US" dirty="0"/>
              <a:t> </a:t>
            </a:r>
            <a:r>
              <a:rPr lang="en-US" dirty="0" err="1"/>
              <a:t>electrische</a:t>
            </a:r>
            <a:r>
              <a:rPr lang="en-US" dirty="0"/>
              <a:t> lading </a:t>
            </a:r>
            <a:r>
              <a:rPr lang="en-US" dirty="0" err="1"/>
              <a:t>aan</a:t>
            </a:r>
            <a:r>
              <a:rPr lang="en-US" dirty="0"/>
              <a:t> de </a:t>
            </a:r>
            <a:r>
              <a:rPr lang="en-US" dirty="0" err="1"/>
              <a:t>materie</a:t>
            </a:r>
            <a:r>
              <a:rPr lang="en-US" dirty="0"/>
              <a:t> </a:t>
            </a:r>
            <a:r>
              <a:rPr lang="en-US" dirty="0" err="1"/>
              <a:t>deeltjes</a:t>
            </a:r>
            <a:r>
              <a:rPr lang="en-US" dirty="0"/>
              <a:t> </a:t>
            </a:r>
            <a:r>
              <a:rPr lang="en-US" dirty="0" err="1"/>
              <a:t>maar</a:t>
            </a:r>
            <a:r>
              <a:rPr lang="en-US" dirty="0"/>
              <a:t> </a:t>
            </a:r>
            <a:r>
              <a:rPr lang="en-US" dirty="0" err="1"/>
              <a:t>zijn</a:t>
            </a:r>
            <a:r>
              <a:rPr lang="en-US" dirty="0"/>
              <a:t> </a:t>
            </a:r>
            <a:r>
              <a:rPr lang="en-US" dirty="0" err="1"/>
              <a:t>verder</a:t>
            </a:r>
            <a:r>
              <a:rPr lang="en-US" dirty="0"/>
              <a:t> </a:t>
            </a:r>
            <a:r>
              <a:rPr lang="en-US" dirty="0" err="1"/>
              <a:t>volledig</a:t>
            </a:r>
            <a:r>
              <a:rPr lang="en-US" dirty="0"/>
              <a:t> </a:t>
            </a:r>
            <a:r>
              <a:rPr lang="en-US" dirty="0" err="1"/>
              <a:t>identiek</a:t>
            </a:r>
            <a:r>
              <a:rPr lang="en-US" dirty="0" smtClean="0"/>
              <a:t>. </a:t>
            </a:r>
            <a:r>
              <a:rPr lang="en-US" dirty="0" err="1" smtClean="0"/>
              <a:t>Gelijke</a:t>
            </a:r>
            <a:r>
              <a:rPr lang="en-US" baseline="0" dirty="0" smtClean="0"/>
              <a:t> </a:t>
            </a:r>
            <a:r>
              <a:rPr lang="en-US" baseline="0" dirty="0" err="1" smtClean="0"/>
              <a:t>massa</a:t>
            </a:r>
            <a:r>
              <a:rPr lang="en-US" baseline="0" dirty="0" smtClean="0"/>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5FB06-0091-466E-ADE9-C8C12A0297F4}" type="slidenum">
              <a:rPr lang="en-US"/>
              <a:pPr/>
              <a:t>25</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r>
              <a:rPr lang="en-US" dirty="0"/>
              <a:t>De </a:t>
            </a:r>
            <a:r>
              <a:rPr lang="en-US" dirty="0" err="1"/>
              <a:t>antimaterie</a:t>
            </a:r>
            <a:r>
              <a:rPr lang="en-US" dirty="0"/>
              <a:t> </a:t>
            </a:r>
            <a:r>
              <a:rPr lang="en-US" dirty="0" err="1"/>
              <a:t>deeltjes</a:t>
            </a:r>
            <a:r>
              <a:rPr lang="en-US" dirty="0"/>
              <a:t> </a:t>
            </a:r>
            <a:r>
              <a:rPr lang="en-US" dirty="0" err="1"/>
              <a:t>hebben</a:t>
            </a:r>
            <a:r>
              <a:rPr lang="en-US" dirty="0"/>
              <a:t> </a:t>
            </a:r>
            <a:r>
              <a:rPr lang="en-US" dirty="0" err="1"/>
              <a:t>tegengestelde</a:t>
            </a:r>
            <a:r>
              <a:rPr lang="en-US" dirty="0"/>
              <a:t> </a:t>
            </a:r>
            <a:r>
              <a:rPr lang="en-US" dirty="0" err="1"/>
              <a:t>electrische</a:t>
            </a:r>
            <a:r>
              <a:rPr lang="en-US" dirty="0"/>
              <a:t> lading </a:t>
            </a:r>
            <a:r>
              <a:rPr lang="en-US" dirty="0" err="1"/>
              <a:t>aan</a:t>
            </a:r>
            <a:r>
              <a:rPr lang="en-US" dirty="0"/>
              <a:t> de </a:t>
            </a:r>
            <a:r>
              <a:rPr lang="en-US" dirty="0" err="1"/>
              <a:t>materie</a:t>
            </a:r>
            <a:r>
              <a:rPr lang="en-US" dirty="0"/>
              <a:t> </a:t>
            </a:r>
            <a:r>
              <a:rPr lang="en-US" dirty="0" err="1"/>
              <a:t>deeltjes</a:t>
            </a:r>
            <a:r>
              <a:rPr lang="en-US" dirty="0"/>
              <a:t> </a:t>
            </a:r>
            <a:r>
              <a:rPr lang="en-US" dirty="0" err="1"/>
              <a:t>maar</a:t>
            </a:r>
            <a:r>
              <a:rPr lang="en-US" dirty="0"/>
              <a:t> </a:t>
            </a:r>
            <a:r>
              <a:rPr lang="en-US" dirty="0" err="1"/>
              <a:t>zijn</a:t>
            </a:r>
            <a:r>
              <a:rPr lang="en-US" dirty="0"/>
              <a:t> </a:t>
            </a:r>
            <a:r>
              <a:rPr lang="en-US" dirty="0" err="1"/>
              <a:t>verder</a:t>
            </a:r>
            <a:r>
              <a:rPr lang="en-US" dirty="0"/>
              <a:t> </a:t>
            </a:r>
            <a:r>
              <a:rPr lang="en-US" dirty="0" err="1"/>
              <a:t>volledig</a:t>
            </a:r>
            <a:r>
              <a:rPr lang="en-US" dirty="0"/>
              <a:t> </a:t>
            </a:r>
            <a:r>
              <a:rPr lang="en-US" dirty="0" err="1"/>
              <a:t>identiek</a:t>
            </a:r>
            <a:r>
              <a:rPr lang="en-US" dirty="0" smtClean="0"/>
              <a:t>. </a:t>
            </a:r>
            <a:r>
              <a:rPr lang="en-US" dirty="0" err="1" smtClean="0"/>
              <a:t>Gelijke</a:t>
            </a:r>
            <a:r>
              <a:rPr lang="en-US" baseline="0" dirty="0" smtClean="0"/>
              <a:t> </a:t>
            </a:r>
            <a:r>
              <a:rPr lang="en-US" baseline="0" dirty="0" err="1" smtClean="0"/>
              <a:t>massa</a:t>
            </a:r>
            <a:r>
              <a:rPr lang="en-US" baseline="0" dirty="0" smtClean="0"/>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pPr/>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pPr/>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pPr/>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6" descr="angel_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8924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552450" y="1681163"/>
            <a:ext cx="2749550" cy="1797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3454400" y="1681163"/>
            <a:ext cx="2749550" cy="1797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lvl1pPr>
              <a:defRPr/>
            </a:lvl1pPr>
          </a:lstStyle>
          <a:p>
            <a:r>
              <a:rPr lang="en-US" dirty="0" smtClean="0"/>
              <a:t>24 </a:t>
            </a:r>
            <a:r>
              <a:rPr lang="en-US" dirty="0" err="1" smtClean="0"/>
              <a:t>september</a:t>
            </a:r>
            <a:r>
              <a:rPr lang="en-US" dirty="0" smtClean="0"/>
              <a:t> 2010</a:t>
            </a:r>
            <a:endParaRPr lang="en-US" dirty="0"/>
          </a:p>
        </p:txBody>
      </p:sp>
      <p:sp>
        <p:nvSpPr>
          <p:cNvPr id="6" name="Footer Placeholder 5"/>
          <p:cNvSpPr>
            <a:spLocks noGrp="1"/>
          </p:cNvSpPr>
          <p:nvPr>
            <p:ph type="ftr" sz="quarter" idx="11"/>
          </p:nvPr>
        </p:nvSpPr>
        <p:spPr/>
        <p:txBody>
          <a:bodyPr/>
          <a:lstStyle>
            <a:lvl1pPr>
              <a:defRPr/>
            </a:lvl1pPr>
          </a:lstStyle>
          <a:p>
            <a:r>
              <a:rPr lang="en-US" dirty="0" err="1" smtClean="0"/>
              <a:t>Materie</a:t>
            </a:r>
            <a:r>
              <a:rPr lang="en-US" dirty="0" smtClean="0"/>
              <a:t> en </a:t>
            </a:r>
            <a:r>
              <a:rPr lang="en-US" dirty="0" err="1" smtClean="0"/>
              <a:t>Antimaterie</a:t>
            </a:r>
            <a:endParaRPr lang="en-US" dirty="0"/>
          </a:p>
        </p:txBody>
      </p:sp>
      <p:sp>
        <p:nvSpPr>
          <p:cNvPr id="7" name="Slide Number Placeholder 6"/>
          <p:cNvSpPr>
            <a:spLocks noGrp="1"/>
          </p:cNvSpPr>
          <p:nvPr>
            <p:ph type="sldNum" sz="quarter" idx="12"/>
          </p:nvPr>
        </p:nvSpPr>
        <p:spPr/>
        <p:txBody>
          <a:bodyPr/>
          <a:lstStyle>
            <a:lvl1pPr>
              <a:defRPr/>
            </a:lvl1pPr>
          </a:lstStyle>
          <a:p>
            <a:fld id="{5B24170D-E0D5-429A-84B5-C8A380C2C759}"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r>
              <a:rPr lang="en-US" dirty="0" smtClean="0"/>
              <a:t>24 </a:t>
            </a:r>
            <a:r>
              <a:rPr lang="en-US" dirty="0" err="1" smtClean="0"/>
              <a:t>april</a:t>
            </a:r>
            <a:r>
              <a:rPr lang="en-US" dirty="0" smtClean="0"/>
              <a:t> 2013</a:t>
            </a:r>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1633B03-56E5-4B80-929E-EB584076F105}"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r>
              <a:rPr lang="en-US" dirty="0" smtClean="0"/>
              <a:t>18 </a:t>
            </a:r>
            <a:r>
              <a:rPr lang="en-US" dirty="0" err="1" smtClean="0"/>
              <a:t>Maart</a:t>
            </a:r>
            <a:r>
              <a:rPr lang="en-US" dirty="0" smtClean="0"/>
              <a:t> 2010</a:t>
            </a:r>
            <a:endParaRPr lang="en-US" dirty="0"/>
          </a:p>
        </p:txBody>
      </p:sp>
      <p:sp>
        <p:nvSpPr>
          <p:cNvPr id="5" name="Footer Placeholder 4"/>
          <p:cNvSpPr>
            <a:spLocks noGrp="1"/>
          </p:cNvSpPr>
          <p:nvPr>
            <p:ph type="ftr" sz="quarter" idx="11"/>
          </p:nvPr>
        </p:nvSpPr>
        <p:spPr/>
        <p:txBody>
          <a:bodyPr/>
          <a:lstStyle>
            <a:lvl1pPr>
              <a:defRPr/>
            </a:lvl1pPr>
          </a:lstStyle>
          <a:p>
            <a:r>
              <a:rPr lang="en-US" dirty="0" err="1" smtClean="0"/>
              <a:t>Materie</a:t>
            </a:r>
            <a:r>
              <a:rPr lang="en-US" dirty="0" smtClean="0"/>
              <a:t> en </a:t>
            </a:r>
            <a:r>
              <a:rPr lang="en-US" dirty="0" err="1" smtClean="0"/>
              <a:t>Antimaterie</a:t>
            </a:r>
            <a:endParaRPr lang="en-US" dirty="0"/>
          </a:p>
        </p:txBody>
      </p:sp>
      <p:sp>
        <p:nvSpPr>
          <p:cNvPr id="6" name="Slide Number Placeholder 5"/>
          <p:cNvSpPr>
            <a:spLocks noGrp="1"/>
          </p:cNvSpPr>
          <p:nvPr>
            <p:ph type="sldNum" sz="quarter" idx="12"/>
          </p:nvPr>
        </p:nvSpPr>
        <p:spPr/>
        <p:txBody>
          <a:bodyPr/>
          <a:lstStyle>
            <a:lvl1pPr>
              <a:defRPr/>
            </a:lvl1pPr>
          </a:lstStyle>
          <a:p>
            <a:fld id="{01633B03-56E5-4B80-929E-EB584076F105}"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lvl1pPr>
              <a:defRPr/>
            </a:lvl1pPr>
          </a:lstStyle>
          <a:p>
            <a:r>
              <a:rPr lang="en-US" dirty="0" smtClean="0"/>
              <a:t>24 </a:t>
            </a:r>
            <a:r>
              <a:rPr lang="en-US" dirty="0" err="1" smtClean="0"/>
              <a:t>september</a:t>
            </a:r>
            <a:r>
              <a:rPr lang="en-US" dirty="0" smtClean="0"/>
              <a:t> 2010</a:t>
            </a:r>
            <a:endParaRPr lang="en-US" dirty="0"/>
          </a:p>
        </p:txBody>
      </p:sp>
      <p:sp>
        <p:nvSpPr>
          <p:cNvPr id="5" name="Footer Placeholder 4"/>
          <p:cNvSpPr>
            <a:spLocks noGrp="1"/>
          </p:cNvSpPr>
          <p:nvPr>
            <p:ph type="ftr" sz="quarter" idx="11"/>
          </p:nvPr>
        </p:nvSpPr>
        <p:spPr/>
        <p:txBody>
          <a:bodyPr/>
          <a:lstStyle>
            <a:lvl1pPr>
              <a:defRPr/>
            </a:lvl1pPr>
          </a:lstStyle>
          <a:p>
            <a:r>
              <a:rPr lang="en-US" dirty="0" err="1" smtClean="0"/>
              <a:t>Materie</a:t>
            </a:r>
            <a:r>
              <a:rPr lang="en-US" dirty="0" smtClean="0"/>
              <a:t> en </a:t>
            </a:r>
            <a:r>
              <a:rPr lang="en-US" dirty="0" err="1" smtClean="0"/>
              <a:t>Antimaterie</a:t>
            </a:r>
            <a:endParaRPr lang="en-US" dirty="0"/>
          </a:p>
        </p:txBody>
      </p:sp>
      <p:sp>
        <p:nvSpPr>
          <p:cNvPr id="6" name="Slide Number Placeholder 5"/>
          <p:cNvSpPr>
            <a:spLocks noGrp="1"/>
          </p:cNvSpPr>
          <p:nvPr>
            <p:ph type="sldNum" sz="quarter" idx="12"/>
          </p:nvPr>
        </p:nvSpPr>
        <p:spPr/>
        <p:txBody>
          <a:bodyPr/>
          <a:lstStyle>
            <a:lvl1pPr>
              <a:defRPr/>
            </a:lvl1pPr>
          </a:lstStyle>
          <a:p>
            <a:fld id="{814307C9-25FD-44D0-B33F-BA88D4521A09}"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r>
              <a:rPr lang="en-US" dirty="0" smtClean="0"/>
              <a:t>24 </a:t>
            </a:r>
            <a:r>
              <a:rPr lang="en-US" dirty="0" err="1" smtClean="0"/>
              <a:t>april</a:t>
            </a:r>
            <a:r>
              <a:rPr lang="en-US" dirty="0" smtClean="0"/>
              <a:t> 2013</a:t>
            </a:r>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1633B03-56E5-4B80-929E-EB584076F105}" type="slidenum">
              <a:rPr lang="en-US"/>
              <a:pPr/>
              <a:t>‹#›</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smtClean="0"/>
              <a:t>24 </a:t>
            </a:r>
            <a:r>
              <a:rPr lang="en-US" dirty="0" err="1" smtClean="0"/>
              <a:t>september</a:t>
            </a:r>
            <a:r>
              <a:rPr lang="en-US" dirty="0" smtClean="0"/>
              <a:t> 2010</a:t>
            </a:r>
            <a:endParaRPr lang="en-US" dirty="0"/>
          </a:p>
        </p:txBody>
      </p:sp>
      <p:sp>
        <p:nvSpPr>
          <p:cNvPr id="3" name="Footer Placeholder 2"/>
          <p:cNvSpPr>
            <a:spLocks noGrp="1"/>
          </p:cNvSpPr>
          <p:nvPr>
            <p:ph type="ftr" sz="quarter" idx="11"/>
          </p:nvPr>
        </p:nvSpPr>
        <p:spPr/>
        <p:txBody>
          <a:bodyPr/>
          <a:lstStyle>
            <a:lvl1pPr>
              <a:defRPr/>
            </a:lvl1pPr>
          </a:lstStyle>
          <a:p>
            <a:r>
              <a:rPr lang="en-US" dirty="0" err="1" smtClean="0"/>
              <a:t>Materie</a:t>
            </a:r>
            <a:r>
              <a:rPr lang="en-US" dirty="0" smtClean="0"/>
              <a:t> en </a:t>
            </a:r>
            <a:r>
              <a:rPr lang="en-US" dirty="0" err="1" smtClean="0"/>
              <a:t>Antimaterie</a:t>
            </a:r>
            <a:endParaRPr lang="en-US" dirty="0"/>
          </a:p>
        </p:txBody>
      </p:sp>
      <p:sp>
        <p:nvSpPr>
          <p:cNvPr id="4" name="Slide Number Placeholder 3"/>
          <p:cNvSpPr>
            <a:spLocks noGrp="1"/>
          </p:cNvSpPr>
          <p:nvPr>
            <p:ph type="sldNum" sz="quarter" idx="12"/>
          </p:nvPr>
        </p:nvSpPr>
        <p:spPr/>
        <p:txBody>
          <a:bodyPr/>
          <a:lstStyle>
            <a:lvl1pPr>
              <a:defRPr/>
            </a:lvl1pPr>
          </a:lstStyle>
          <a:p>
            <a:fld id="{70B85A65-0693-469E-9D32-0672D00FE726}" type="slidenum">
              <a:rPr lang="en-US"/>
              <a:pPr/>
              <a:t>‹#›</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83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nl-NL" smtClean="0"/>
              <a:t>Click to edit Master title style</a:t>
            </a:r>
            <a:endParaRPr lang="en-US"/>
          </a:p>
        </p:txBody>
      </p:sp>
      <p:sp>
        <p:nvSpPr>
          <p:cNvPr id="3" name="Content Placeholder 2"/>
          <p:cNvSpPr>
            <a:spLocks noGrp="1"/>
          </p:cNvSpPr>
          <p:nvPr>
            <p:ph idx="1"/>
          </p:nvPr>
        </p:nvSpPr>
        <p:spPr/>
        <p:txBody>
          <a:bodyPr/>
          <a:lstStyle>
            <a:lvl1pPr>
              <a:defRPr>
                <a:solidFill>
                  <a:srgbClr val="FFFF99"/>
                </a:solidFill>
              </a:defRPr>
            </a:lvl1pPr>
            <a:lvl2pPr>
              <a:defRPr>
                <a:solidFill>
                  <a:srgbClr val="FFFF99"/>
                </a:solidFill>
              </a:defRPr>
            </a:lvl2pPr>
            <a:lvl3pPr>
              <a:defRPr>
                <a:solidFill>
                  <a:srgbClr val="FFFF99"/>
                </a:solidFill>
              </a:defRPr>
            </a:lvl3pPr>
            <a:lvl4pPr>
              <a:defRPr>
                <a:solidFill>
                  <a:srgbClr val="FFFF99"/>
                </a:solidFill>
              </a:defRPr>
            </a:lvl4pPr>
            <a:lvl5pPr>
              <a:defRPr>
                <a:solidFill>
                  <a:srgbClr val="FFFF99"/>
                </a:solidFill>
              </a:defRPr>
            </a:lvl5p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a:p>
            <a:pPr lvl="3"/>
            <a:r>
              <a:rPr lang="nl-NL" dirty="0" err="1" smtClean="0"/>
              <a:t>Fourth</a:t>
            </a:r>
            <a:r>
              <a:rPr lang="nl-NL" dirty="0" smtClean="0"/>
              <a:t> level</a:t>
            </a:r>
          </a:p>
          <a:p>
            <a:pPr lvl="4"/>
            <a:r>
              <a:rPr lang="nl-NL" dirty="0" err="1" smtClean="0"/>
              <a:t>Fifth</a:t>
            </a:r>
            <a:r>
              <a:rPr lang="nl-NL" dirty="0" smtClean="0"/>
              <a:t> level</a:t>
            </a:r>
            <a:endParaRPr lang="en-US" dirty="0"/>
          </a:p>
        </p:txBody>
      </p:sp>
      <p:sp>
        <p:nvSpPr>
          <p:cNvPr id="4" name="Date Placeholder 3"/>
          <p:cNvSpPr>
            <a:spLocks noGrp="1"/>
          </p:cNvSpPr>
          <p:nvPr>
            <p:ph type="dt" sz="half" idx="10"/>
          </p:nvPr>
        </p:nvSpPr>
        <p:spPr/>
        <p:txBody>
          <a:bodyPr/>
          <a:lstStyle/>
          <a:p>
            <a:fld id="{194362AD-17EB-B042-9AA6-D756029317D4}" type="datetimeFigureOut">
              <a:rPr lang="en-US" smtClean="0"/>
              <a:pPr/>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nl-NL" smtClean="0"/>
              <a:t>Click to edit Master title style</a:t>
            </a:r>
            <a:endParaRPr lang="en-US"/>
          </a:p>
        </p:txBody>
      </p:sp>
      <p:sp>
        <p:nvSpPr>
          <p:cNvPr id="3" name="Content Placeholder 2"/>
          <p:cNvSpPr>
            <a:spLocks noGrp="1"/>
          </p:cNvSpPr>
          <p:nvPr>
            <p:ph idx="1"/>
          </p:nvPr>
        </p:nvSpPr>
        <p:spPr/>
        <p:txBody>
          <a:bodyPr/>
          <a:lstStyle>
            <a:lvl1pPr>
              <a:defRPr>
                <a:solidFill>
                  <a:srgbClr val="FFFF99"/>
                </a:solidFill>
              </a:defRPr>
            </a:lvl1pPr>
            <a:lvl2pPr>
              <a:defRPr>
                <a:solidFill>
                  <a:srgbClr val="FFFF99"/>
                </a:solidFill>
              </a:defRPr>
            </a:lvl2pPr>
            <a:lvl3pPr>
              <a:defRPr>
                <a:solidFill>
                  <a:srgbClr val="FFFF99"/>
                </a:solidFill>
              </a:defRPr>
            </a:lvl3pPr>
            <a:lvl4pPr>
              <a:defRPr>
                <a:solidFill>
                  <a:srgbClr val="FFFF99"/>
                </a:solidFill>
              </a:defRPr>
            </a:lvl4pPr>
            <a:lvl5pPr>
              <a:defRPr>
                <a:solidFill>
                  <a:srgbClr val="FFFF99"/>
                </a:solidFill>
              </a:defRPr>
            </a:lvl5p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a:p>
            <a:pPr lvl="3"/>
            <a:r>
              <a:rPr lang="nl-NL" dirty="0" err="1" smtClean="0"/>
              <a:t>Fourth</a:t>
            </a:r>
            <a:r>
              <a:rPr lang="nl-NL" dirty="0" smtClean="0"/>
              <a:t> level</a:t>
            </a:r>
          </a:p>
          <a:p>
            <a:pPr lvl="4"/>
            <a:r>
              <a:rPr lang="nl-NL" dirty="0" err="1" smtClean="0"/>
              <a:t>Fifth</a:t>
            </a:r>
            <a:r>
              <a:rPr lang="nl-NL" dirty="0" smtClean="0"/>
              <a:t> level</a:t>
            </a:r>
            <a:endParaRPr lang="en-US" dirty="0"/>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1446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8530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648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7130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97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3510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2367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6095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3641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82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194362AD-17EB-B042-9AA6-D756029317D4}" type="datetimeFigureOut">
              <a:rPr lang="en-US" smtClean="0"/>
              <a:pPr/>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222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nl-NL" smtClean="0"/>
              <a:t>Click to edit Master title style</a:t>
            </a:r>
            <a:endParaRPr lang="en-US"/>
          </a:p>
        </p:txBody>
      </p:sp>
      <p:sp>
        <p:nvSpPr>
          <p:cNvPr id="3" name="Content Placeholder 2"/>
          <p:cNvSpPr>
            <a:spLocks noGrp="1"/>
          </p:cNvSpPr>
          <p:nvPr>
            <p:ph idx="1"/>
          </p:nvPr>
        </p:nvSpPr>
        <p:spPr/>
        <p:txBody>
          <a:bodyPr/>
          <a:lstStyle>
            <a:lvl1pPr>
              <a:defRPr>
                <a:solidFill>
                  <a:srgbClr val="FFFF99"/>
                </a:solidFill>
              </a:defRPr>
            </a:lvl1pPr>
            <a:lvl2pPr>
              <a:defRPr>
                <a:solidFill>
                  <a:srgbClr val="FFFF99"/>
                </a:solidFill>
              </a:defRPr>
            </a:lvl2pPr>
            <a:lvl3pPr>
              <a:defRPr>
                <a:solidFill>
                  <a:srgbClr val="FFFF99"/>
                </a:solidFill>
              </a:defRPr>
            </a:lvl3pPr>
            <a:lvl4pPr>
              <a:defRPr>
                <a:solidFill>
                  <a:srgbClr val="FFFF99"/>
                </a:solidFill>
              </a:defRPr>
            </a:lvl4pPr>
            <a:lvl5pPr>
              <a:defRPr>
                <a:solidFill>
                  <a:srgbClr val="FFFF99"/>
                </a:solidFill>
              </a:defRPr>
            </a:lvl5p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a:p>
            <a:pPr lvl="3"/>
            <a:r>
              <a:rPr lang="nl-NL" dirty="0" err="1" smtClean="0"/>
              <a:t>Fourth</a:t>
            </a:r>
            <a:r>
              <a:rPr lang="nl-NL" dirty="0" smtClean="0"/>
              <a:t> level</a:t>
            </a:r>
          </a:p>
          <a:p>
            <a:pPr lvl="4"/>
            <a:r>
              <a:rPr lang="nl-NL" dirty="0" err="1" smtClean="0"/>
              <a:t>Fifth</a:t>
            </a:r>
            <a:r>
              <a:rPr lang="nl-NL" dirty="0" smtClean="0"/>
              <a:t> level</a:t>
            </a:r>
            <a:endParaRPr lang="en-US" dirty="0"/>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649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202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863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3341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2520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5801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3107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438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96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194362AD-17EB-B042-9AA6-D756029317D4}" type="datetimeFigureOut">
              <a:rPr lang="en-US" smtClean="0"/>
              <a:pPr/>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6310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a algemeen NW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657595"/>
            <a:ext cx="8353177" cy="396875"/>
          </a:xfrm>
        </p:spPr>
        <p:txBody>
          <a:bodyPr/>
          <a:lstStyle>
            <a:lvl1pPr>
              <a:defRPr/>
            </a:lvl1pPr>
          </a:lstStyle>
          <a:p>
            <a:r>
              <a:rPr lang="en-GB" noProof="0" dirty="0" smtClean="0"/>
              <a:t>Click to add title</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latin typeface="Calibri"/>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latin typeface="Calibri"/>
              </a:rPr>
              <a:pPr>
                <a:defRPr/>
              </a:pPr>
              <a:t>‹#›</a:t>
            </a:fld>
            <a:endParaRPr lang="nl-NL" dirty="0">
              <a:solidFill>
                <a:srgbClr val="DDDEDF"/>
              </a:solidFill>
              <a:latin typeface="Calibri"/>
            </a:endParaRPr>
          </a:p>
        </p:txBody>
      </p:sp>
      <p:sp>
        <p:nvSpPr>
          <p:cNvPr id="6" name="Tijdelijke aanduiding voor inhoud 5"/>
          <p:cNvSpPr>
            <a:spLocks noGrp="1"/>
          </p:cNvSpPr>
          <p:nvPr>
            <p:ph sz="quarter" idx="12" hasCustomPrompt="1"/>
          </p:nvPr>
        </p:nvSpPr>
        <p:spPr>
          <a:xfrm>
            <a:off x="419100" y="2478490"/>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1177385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194362AD-17EB-B042-9AA6-D756029317D4}" type="datetimeFigureOut">
              <a:rPr lang="en-US" smtClean="0"/>
              <a:pPr/>
              <a:t>10-12-14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194362AD-17EB-B042-9AA6-D756029317D4}" type="datetimeFigureOut">
              <a:rPr lang="en-US" smtClean="0"/>
              <a:pPr/>
              <a:t>10-12-14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362AD-17EB-B042-9AA6-D756029317D4}" type="datetimeFigureOut">
              <a:rPr lang="en-US" smtClean="0"/>
              <a:pPr/>
              <a:t>10-12-14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pPr/>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194362AD-17EB-B042-9AA6-D756029317D4}" type="datetimeFigureOut">
              <a:rPr lang="en-US" smtClean="0"/>
              <a:pPr/>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97BCA-FB68-B54D-AE0D-E73C8286EE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6.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theme" Target="../theme/theme7.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FF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9144001" cy="686898"/>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362AD-17EB-B042-9AA6-D756029317D4}" type="datetimeFigureOut">
              <a:rPr lang="en-US" smtClean="0"/>
              <a:pPr/>
              <a:t>10-12-14</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7BCA-FB68-B54D-AE0D-E73C8286EE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FF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defTabSz="914400" fontAlgn="base">
              <a:spcBef>
                <a:spcPct val="0"/>
              </a:spcBef>
              <a:spcAft>
                <a:spcPct val="0"/>
              </a:spcAft>
            </a:pPr>
            <a:endParaRPr lang="en-US" dirty="0">
              <a:solidFill>
                <a:srgbClr val="FFFF99"/>
              </a:solidFill>
            </a:endParaRPr>
          </a:p>
        </p:txBody>
      </p:sp>
      <p:sp>
        <p:nvSpPr>
          <p:cNvPr id="1029" name="Rectangle 5"/>
          <p:cNvSpPr>
            <a:spLocks noGrp="1" noChangeArrowheads="1"/>
          </p:cNvSpPr>
          <p:nvPr>
            <p:ph type="ftr" sz="quarter" idx="3"/>
          </p:nvPr>
        </p:nvSpPr>
        <p:spPr bwMode="auto">
          <a:xfrm>
            <a:off x="2854325" y="6553200"/>
            <a:ext cx="35687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Times New Roman" pitchFamily="18" charset="0"/>
              </a:defRPr>
            </a:lvl1pPr>
          </a:lstStyle>
          <a:p>
            <a:pPr defTabSz="914400" fontAlgn="base">
              <a:spcBef>
                <a:spcPct val="0"/>
              </a:spcBef>
              <a:spcAft>
                <a:spcPct val="0"/>
              </a:spcAft>
            </a:pPr>
            <a:endParaRPr lang="en-US" dirty="0">
              <a:solidFill>
                <a:srgbClr val="FFFF99"/>
              </a:solidFill>
            </a:endParaRPr>
          </a:p>
        </p:txBody>
      </p:sp>
      <p:sp>
        <p:nvSpPr>
          <p:cNvPr id="1030" name="Rectangle 6"/>
          <p:cNvSpPr>
            <a:spLocks noGrp="1" noChangeArrowheads="1"/>
          </p:cNvSpPr>
          <p:nvPr>
            <p:ph type="sldNum" sz="quarter" idx="4"/>
          </p:nvPr>
        </p:nvSpPr>
        <p:spPr bwMode="auto">
          <a:xfrm>
            <a:off x="7239000" y="6530975"/>
            <a:ext cx="19050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defTabSz="914400" fontAlgn="base">
              <a:spcBef>
                <a:spcPct val="0"/>
              </a:spcBef>
              <a:spcAft>
                <a:spcPct val="0"/>
              </a:spcAft>
            </a:pPr>
            <a:fld id="{92DDCF18-CA9E-43E0-B14C-A4B677FE713F}" type="slidenum">
              <a:rPr lang="en-US">
                <a:solidFill>
                  <a:srgbClr val="000000"/>
                </a:solidFill>
              </a:rPr>
              <a:pPr defTabSz="914400" fontAlgn="base">
                <a:spcBef>
                  <a:spcPct val="0"/>
                </a:spcBef>
                <a:spcAft>
                  <a:spcPct val="0"/>
                </a:spcAft>
              </a:pPr>
              <a:t>‹#›</a:t>
            </a:fld>
            <a:endParaRPr lang="en-US">
              <a:solidFill>
                <a:srgbClr val="000000"/>
              </a:solidFill>
            </a:endParaRPr>
          </a:p>
        </p:txBody>
      </p:sp>
      <p:sp>
        <p:nvSpPr>
          <p:cNvPr id="1031" name="Rectangle 7"/>
          <p:cNvSpPr>
            <a:spLocks noChangeArrowheads="1"/>
          </p:cNvSpPr>
          <p:nvPr/>
        </p:nvSpPr>
        <p:spPr bwMode="auto">
          <a:xfrm>
            <a:off x="7239000" y="6553200"/>
            <a:ext cx="1905000" cy="304800"/>
          </a:xfrm>
          <a:prstGeom prst="rect">
            <a:avLst/>
          </a:prstGeom>
          <a:noFill/>
          <a:ln w="9525">
            <a:noFill/>
            <a:miter lim="800000"/>
            <a:headEnd/>
            <a:tailEnd/>
          </a:ln>
          <a:effectLst/>
        </p:spPr>
        <p:txBody>
          <a:bodyPr anchor="b"/>
          <a:lstStyle/>
          <a:p>
            <a:pPr algn="r" defTabSz="914400" fontAlgn="base">
              <a:spcBef>
                <a:spcPct val="0"/>
              </a:spcBef>
              <a:spcAft>
                <a:spcPct val="0"/>
              </a:spcAft>
            </a:pPr>
            <a:fld id="{0EFEC951-2F9E-4948-8C98-DFDEA01CA737}" type="slidenum">
              <a:rPr lang="en-US" sz="1000">
                <a:solidFill>
                  <a:srgbClr val="FFFF99"/>
                </a:solidFill>
              </a:rPr>
              <a:pPr algn="r" defTabSz="914400" fontAlgn="base">
                <a:spcBef>
                  <a:spcPct val="0"/>
                </a:spcBef>
                <a:spcAft>
                  <a:spcPct val="0"/>
                </a:spcAft>
              </a:pPr>
              <a:t>‹#›</a:t>
            </a:fld>
            <a:endParaRPr lang="en-US" sz="1000">
              <a:solidFill>
                <a:srgbClr val="FFFF99"/>
              </a:solidFill>
            </a:endParaRPr>
          </a:p>
        </p:txBody>
      </p:sp>
      <p:sp>
        <p:nvSpPr>
          <p:cNvPr id="1045" name="Rectangle 21"/>
          <p:cNvSpPr>
            <a:spLocks noGrp="1" noChangeArrowheads="1"/>
          </p:cNvSpPr>
          <p:nvPr>
            <p:ph type="body" idx="1"/>
          </p:nvPr>
        </p:nvSpPr>
        <p:spPr bwMode="auto">
          <a:xfrm>
            <a:off x="552450" y="1681163"/>
            <a:ext cx="5651500" cy="1797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ransition xmlns:p14="http://schemas.microsoft.com/office/powerpoint/2010/main" spd="med"/>
  <p:timing>
    <p:tnLst>
      <p:par>
        <p:cTn xmlns:p14="http://schemas.microsoft.com/office/powerpoint/2010/main" id="1" dur="indefinite" restart="never" nodeType="tmRoot"/>
      </p:par>
    </p:tnLst>
  </p:timing>
  <p:hf sldNum="0" hdr="0"/>
  <p:txStyles>
    <p:titleStyle>
      <a:lvl1pPr algn="ctr" rtl="0" fontAlgn="base">
        <a:spcBef>
          <a:spcPct val="0"/>
        </a:spcBef>
        <a:spcAft>
          <a:spcPct val="0"/>
        </a:spcAft>
        <a:defRPr sz="2800" b="1">
          <a:solidFill>
            <a:srgbClr val="FFFF99"/>
          </a:solidFill>
          <a:latin typeface="+mj-lt"/>
          <a:ea typeface="+mj-ea"/>
          <a:cs typeface="+mj-cs"/>
        </a:defRPr>
      </a:lvl1pPr>
      <a:lvl2pPr algn="ctr" rtl="0" fontAlgn="base">
        <a:spcBef>
          <a:spcPct val="0"/>
        </a:spcBef>
        <a:spcAft>
          <a:spcPct val="0"/>
        </a:spcAft>
        <a:defRPr sz="2800" b="1">
          <a:solidFill>
            <a:srgbClr val="FFFF99"/>
          </a:solidFill>
          <a:latin typeface="Tahoma" pitchFamily="34" charset="0"/>
        </a:defRPr>
      </a:lvl2pPr>
      <a:lvl3pPr algn="ctr" rtl="0" fontAlgn="base">
        <a:spcBef>
          <a:spcPct val="0"/>
        </a:spcBef>
        <a:spcAft>
          <a:spcPct val="0"/>
        </a:spcAft>
        <a:defRPr sz="2800" b="1">
          <a:solidFill>
            <a:srgbClr val="FFFF99"/>
          </a:solidFill>
          <a:latin typeface="Tahoma" pitchFamily="34" charset="0"/>
        </a:defRPr>
      </a:lvl3pPr>
      <a:lvl4pPr algn="ctr" rtl="0" fontAlgn="base">
        <a:spcBef>
          <a:spcPct val="0"/>
        </a:spcBef>
        <a:spcAft>
          <a:spcPct val="0"/>
        </a:spcAft>
        <a:defRPr sz="2800" b="1">
          <a:solidFill>
            <a:srgbClr val="FFFF99"/>
          </a:solidFill>
          <a:latin typeface="Tahoma" pitchFamily="34" charset="0"/>
        </a:defRPr>
      </a:lvl4pPr>
      <a:lvl5pPr algn="ctr" rtl="0" fontAlgn="base">
        <a:spcBef>
          <a:spcPct val="0"/>
        </a:spcBef>
        <a:spcAft>
          <a:spcPct val="0"/>
        </a:spcAft>
        <a:defRPr sz="2800" b="1">
          <a:solidFill>
            <a:srgbClr val="FFFF99"/>
          </a:solidFill>
          <a:latin typeface="Tahoma" pitchFamily="34" charset="0"/>
        </a:defRPr>
      </a:lvl5pPr>
      <a:lvl6pPr marL="457200" algn="ctr" rtl="0" fontAlgn="base">
        <a:spcBef>
          <a:spcPct val="0"/>
        </a:spcBef>
        <a:spcAft>
          <a:spcPct val="0"/>
        </a:spcAft>
        <a:defRPr sz="2800" b="1">
          <a:solidFill>
            <a:srgbClr val="FFFF99"/>
          </a:solidFill>
          <a:latin typeface="Tahoma" pitchFamily="34" charset="0"/>
        </a:defRPr>
      </a:lvl6pPr>
      <a:lvl7pPr marL="914400" algn="ctr" rtl="0" fontAlgn="base">
        <a:spcBef>
          <a:spcPct val="0"/>
        </a:spcBef>
        <a:spcAft>
          <a:spcPct val="0"/>
        </a:spcAft>
        <a:defRPr sz="2800" b="1">
          <a:solidFill>
            <a:srgbClr val="FFFF99"/>
          </a:solidFill>
          <a:latin typeface="Tahoma" pitchFamily="34" charset="0"/>
        </a:defRPr>
      </a:lvl7pPr>
      <a:lvl8pPr marL="1371600" algn="ctr" rtl="0" fontAlgn="base">
        <a:spcBef>
          <a:spcPct val="0"/>
        </a:spcBef>
        <a:spcAft>
          <a:spcPct val="0"/>
        </a:spcAft>
        <a:defRPr sz="2800" b="1">
          <a:solidFill>
            <a:srgbClr val="FFFF99"/>
          </a:solidFill>
          <a:latin typeface="Tahoma" pitchFamily="34" charset="0"/>
        </a:defRPr>
      </a:lvl8pPr>
      <a:lvl9pPr marL="1828800" algn="ctr" rtl="0" fontAlgn="base">
        <a:spcBef>
          <a:spcPct val="0"/>
        </a:spcBef>
        <a:spcAft>
          <a:spcPct val="0"/>
        </a:spcAft>
        <a:defRPr sz="2800" b="1">
          <a:solidFill>
            <a:srgbClr val="FFFF99"/>
          </a:solidFill>
          <a:latin typeface="Tahoma" pitchFamily="34" charset="0"/>
        </a:defRPr>
      </a:lvl9pPr>
    </p:titleStyle>
    <p:bodyStyle>
      <a:lvl1pPr marL="342900" indent="-342900" algn="l" rtl="0" fontAlgn="base">
        <a:spcBef>
          <a:spcPct val="20000"/>
        </a:spcBef>
        <a:spcAft>
          <a:spcPct val="0"/>
        </a:spcAft>
        <a:buChar char="•"/>
        <a:defRPr sz="2800">
          <a:solidFill>
            <a:srgbClr val="FFFF99"/>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FFFF99"/>
          </a:solidFill>
          <a:latin typeface="+mn-lt"/>
        </a:defRPr>
      </a:lvl2pPr>
      <a:lvl3pPr marL="1143000" indent="-228600" algn="l" rtl="0" fontAlgn="base">
        <a:spcBef>
          <a:spcPct val="20000"/>
        </a:spcBef>
        <a:spcAft>
          <a:spcPct val="0"/>
        </a:spcAft>
        <a:buFont typeface="Tahoma" pitchFamily="34" charset="0"/>
        <a:buChar char="–"/>
        <a:defRPr sz="2000">
          <a:solidFill>
            <a:srgbClr val="FFFF99"/>
          </a:solidFill>
          <a:latin typeface="+mn-lt"/>
        </a:defRPr>
      </a:lvl3pPr>
      <a:lvl4pPr marL="1600200" indent="-228600" algn="l" rtl="0" fontAlgn="base">
        <a:spcBef>
          <a:spcPct val="20000"/>
        </a:spcBef>
        <a:spcAft>
          <a:spcPct val="0"/>
        </a:spcAft>
        <a:buFont typeface="Tahoma" pitchFamily="34" charset="0"/>
        <a:buChar char="»"/>
        <a:defRPr>
          <a:solidFill>
            <a:srgbClr val="FFFF99"/>
          </a:solidFill>
          <a:latin typeface="+mn-lt"/>
        </a:defRPr>
      </a:lvl4pPr>
      <a:lvl5pPr marL="2057400" indent="-228600" algn="l" rtl="0" fontAlgn="base">
        <a:spcBef>
          <a:spcPct val="20000"/>
        </a:spcBef>
        <a:spcAft>
          <a:spcPct val="0"/>
        </a:spcAft>
        <a:buChar char="•"/>
        <a:defRPr>
          <a:solidFill>
            <a:srgbClr val="FFFF99"/>
          </a:solidFill>
          <a:latin typeface="+mn-lt"/>
        </a:defRPr>
      </a:lvl5pPr>
      <a:lvl6pPr marL="2514600" indent="-228600" algn="l" rtl="0" fontAlgn="base">
        <a:spcBef>
          <a:spcPct val="20000"/>
        </a:spcBef>
        <a:spcAft>
          <a:spcPct val="0"/>
        </a:spcAft>
        <a:buChar char="•"/>
        <a:defRPr>
          <a:solidFill>
            <a:srgbClr val="FFFF99"/>
          </a:solidFill>
          <a:latin typeface="+mn-lt"/>
        </a:defRPr>
      </a:lvl6pPr>
      <a:lvl7pPr marL="2971800" indent="-228600" algn="l" rtl="0" fontAlgn="base">
        <a:spcBef>
          <a:spcPct val="20000"/>
        </a:spcBef>
        <a:spcAft>
          <a:spcPct val="0"/>
        </a:spcAft>
        <a:buChar char="•"/>
        <a:defRPr>
          <a:solidFill>
            <a:srgbClr val="FFFF99"/>
          </a:solidFill>
          <a:latin typeface="+mn-lt"/>
        </a:defRPr>
      </a:lvl7pPr>
      <a:lvl8pPr marL="3429000" indent="-228600" algn="l" rtl="0" fontAlgn="base">
        <a:spcBef>
          <a:spcPct val="20000"/>
        </a:spcBef>
        <a:spcAft>
          <a:spcPct val="0"/>
        </a:spcAft>
        <a:buChar char="•"/>
        <a:defRPr>
          <a:solidFill>
            <a:srgbClr val="FFFF99"/>
          </a:solidFill>
          <a:latin typeface="+mn-lt"/>
        </a:defRPr>
      </a:lvl8pPr>
      <a:lvl9pPr marL="3886200" indent="-228600" algn="l" rtl="0" fontAlgn="base">
        <a:spcBef>
          <a:spcPct val="20000"/>
        </a:spcBef>
        <a:spcAft>
          <a:spcPct val="0"/>
        </a:spcAft>
        <a:buChar char="•"/>
        <a:defRPr>
          <a:solidFill>
            <a:srgbClr val="FFFF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FF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defTabSz="914400" fontAlgn="base">
              <a:spcBef>
                <a:spcPct val="0"/>
              </a:spcBef>
              <a:spcAft>
                <a:spcPct val="0"/>
              </a:spcAft>
            </a:pPr>
            <a:r>
              <a:rPr lang="en-US" dirty="0" smtClean="0">
                <a:solidFill>
                  <a:srgbClr val="FFFF99"/>
                </a:solidFill>
              </a:rPr>
              <a:t>18 </a:t>
            </a:r>
            <a:r>
              <a:rPr lang="en-US" dirty="0" err="1" smtClean="0">
                <a:solidFill>
                  <a:srgbClr val="FFFF99"/>
                </a:solidFill>
              </a:rPr>
              <a:t>Maart</a:t>
            </a:r>
            <a:r>
              <a:rPr lang="en-US" dirty="0" smtClean="0">
                <a:solidFill>
                  <a:srgbClr val="FFFF99"/>
                </a:solidFill>
              </a:rPr>
              <a:t> 2010</a:t>
            </a:r>
            <a:endParaRPr lang="en-US" dirty="0">
              <a:solidFill>
                <a:srgbClr val="FFFF99"/>
              </a:solidFill>
            </a:endParaRPr>
          </a:p>
        </p:txBody>
      </p:sp>
      <p:sp>
        <p:nvSpPr>
          <p:cNvPr id="1029" name="Rectangle 5"/>
          <p:cNvSpPr>
            <a:spLocks noGrp="1" noChangeArrowheads="1"/>
          </p:cNvSpPr>
          <p:nvPr>
            <p:ph type="ftr" sz="quarter" idx="3"/>
          </p:nvPr>
        </p:nvSpPr>
        <p:spPr bwMode="auto">
          <a:xfrm>
            <a:off x="2854325" y="6553200"/>
            <a:ext cx="35687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Times New Roman" pitchFamily="18" charset="0"/>
              </a:defRPr>
            </a:lvl1pPr>
          </a:lstStyle>
          <a:p>
            <a:pPr defTabSz="914400" fontAlgn="base">
              <a:spcBef>
                <a:spcPct val="0"/>
              </a:spcBef>
              <a:spcAft>
                <a:spcPct val="0"/>
              </a:spcAft>
            </a:pPr>
            <a:r>
              <a:rPr lang="en-US" dirty="0" err="1" smtClean="0">
                <a:solidFill>
                  <a:srgbClr val="FFFF99"/>
                </a:solidFill>
              </a:rPr>
              <a:t>Materie</a:t>
            </a:r>
            <a:r>
              <a:rPr lang="en-US" dirty="0" smtClean="0">
                <a:solidFill>
                  <a:srgbClr val="FFFF99"/>
                </a:solidFill>
              </a:rPr>
              <a:t> en </a:t>
            </a:r>
            <a:r>
              <a:rPr lang="en-US" dirty="0" err="1" smtClean="0">
                <a:solidFill>
                  <a:srgbClr val="FFFF99"/>
                </a:solidFill>
              </a:rPr>
              <a:t>Antimaterie</a:t>
            </a:r>
            <a:endParaRPr lang="en-US" dirty="0">
              <a:solidFill>
                <a:srgbClr val="FFFF99"/>
              </a:solidFill>
            </a:endParaRPr>
          </a:p>
        </p:txBody>
      </p:sp>
      <p:sp>
        <p:nvSpPr>
          <p:cNvPr id="1030" name="Rectangle 6"/>
          <p:cNvSpPr>
            <a:spLocks noGrp="1" noChangeArrowheads="1"/>
          </p:cNvSpPr>
          <p:nvPr>
            <p:ph type="sldNum" sz="quarter" idx="4"/>
          </p:nvPr>
        </p:nvSpPr>
        <p:spPr bwMode="auto">
          <a:xfrm>
            <a:off x="7239000" y="6530975"/>
            <a:ext cx="19050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defTabSz="914400" fontAlgn="base">
              <a:spcBef>
                <a:spcPct val="0"/>
              </a:spcBef>
              <a:spcAft>
                <a:spcPct val="0"/>
              </a:spcAft>
            </a:pPr>
            <a:fld id="{92DDCF18-CA9E-43E0-B14C-A4B677FE713F}" type="slidenum">
              <a:rPr lang="en-US">
                <a:solidFill>
                  <a:srgbClr val="000000"/>
                </a:solidFill>
              </a:rPr>
              <a:pPr defTabSz="914400" fontAlgn="base">
                <a:spcBef>
                  <a:spcPct val="0"/>
                </a:spcBef>
                <a:spcAft>
                  <a:spcPct val="0"/>
                </a:spcAft>
              </a:pPr>
              <a:t>‹#›</a:t>
            </a:fld>
            <a:endParaRPr lang="en-US">
              <a:solidFill>
                <a:srgbClr val="000000"/>
              </a:solidFill>
            </a:endParaRPr>
          </a:p>
        </p:txBody>
      </p:sp>
      <p:sp>
        <p:nvSpPr>
          <p:cNvPr id="1031" name="Rectangle 7"/>
          <p:cNvSpPr>
            <a:spLocks noChangeArrowheads="1"/>
          </p:cNvSpPr>
          <p:nvPr/>
        </p:nvSpPr>
        <p:spPr bwMode="auto">
          <a:xfrm>
            <a:off x="7239000" y="6553200"/>
            <a:ext cx="1905000" cy="304800"/>
          </a:xfrm>
          <a:prstGeom prst="rect">
            <a:avLst/>
          </a:prstGeom>
          <a:noFill/>
          <a:ln w="9525">
            <a:noFill/>
            <a:miter lim="800000"/>
            <a:headEnd/>
            <a:tailEnd/>
          </a:ln>
          <a:effectLst/>
        </p:spPr>
        <p:txBody>
          <a:bodyPr anchor="b"/>
          <a:lstStyle/>
          <a:p>
            <a:pPr algn="r" defTabSz="914400" fontAlgn="base">
              <a:spcBef>
                <a:spcPct val="0"/>
              </a:spcBef>
              <a:spcAft>
                <a:spcPct val="0"/>
              </a:spcAft>
            </a:pPr>
            <a:fld id="{0EFEC951-2F9E-4948-8C98-DFDEA01CA737}" type="slidenum">
              <a:rPr lang="en-US" sz="1000">
                <a:solidFill>
                  <a:srgbClr val="FFFF99"/>
                </a:solidFill>
              </a:rPr>
              <a:pPr algn="r" defTabSz="914400" fontAlgn="base">
                <a:spcBef>
                  <a:spcPct val="0"/>
                </a:spcBef>
                <a:spcAft>
                  <a:spcPct val="0"/>
                </a:spcAft>
              </a:pPr>
              <a:t>‹#›</a:t>
            </a:fld>
            <a:endParaRPr lang="en-US" sz="1000">
              <a:solidFill>
                <a:srgbClr val="FFFF99"/>
              </a:solidFill>
            </a:endParaRPr>
          </a:p>
        </p:txBody>
      </p:sp>
      <p:sp>
        <p:nvSpPr>
          <p:cNvPr id="1045" name="Rectangle 21"/>
          <p:cNvSpPr>
            <a:spLocks noGrp="1" noChangeArrowheads="1"/>
          </p:cNvSpPr>
          <p:nvPr>
            <p:ph type="body" idx="1"/>
          </p:nvPr>
        </p:nvSpPr>
        <p:spPr bwMode="auto">
          <a:xfrm>
            <a:off x="552450" y="1681163"/>
            <a:ext cx="5651500" cy="1797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7" r:id="rId1"/>
  </p:sldLayoutIdLst>
  <p:transition xmlns:p14="http://schemas.microsoft.com/office/powerpoint/2010/main" spd="med"/>
  <p:timing>
    <p:tnLst>
      <p:par>
        <p:cTn xmlns:p14="http://schemas.microsoft.com/office/powerpoint/2010/main" id="1" dur="indefinite" restart="never" nodeType="tmRoot"/>
      </p:par>
    </p:tnLst>
  </p:timing>
  <p:hf sldNum="0" hdr="0"/>
  <p:txStyles>
    <p:titleStyle>
      <a:lvl1pPr algn="ctr" rtl="0" fontAlgn="base">
        <a:spcBef>
          <a:spcPct val="0"/>
        </a:spcBef>
        <a:spcAft>
          <a:spcPct val="0"/>
        </a:spcAft>
        <a:defRPr sz="2800" b="1">
          <a:solidFill>
            <a:srgbClr val="FFFF99"/>
          </a:solidFill>
          <a:latin typeface="+mj-lt"/>
          <a:ea typeface="+mj-ea"/>
          <a:cs typeface="+mj-cs"/>
        </a:defRPr>
      </a:lvl1pPr>
      <a:lvl2pPr algn="ctr" rtl="0" fontAlgn="base">
        <a:spcBef>
          <a:spcPct val="0"/>
        </a:spcBef>
        <a:spcAft>
          <a:spcPct val="0"/>
        </a:spcAft>
        <a:defRPr sz="2800" b="1">
          <a:solidFill>
            <a:srgbClr val="FFFF99"/>
          </a:solidFill>
          <a:latin typeface="Tahoma" pitchFamily="34" charset="0"/>
        </a:defRPr>
      </a:lvl2pPr>
      <a:lvl3pPr algn="ctr" rtl="0" fontAlgn="base">
        <a:spcBef>
          <a:spcPct val="0"/>
        </a:spcBef>
        <a:spcAft>
          <a:spcPct val="0"/>
        </a:spcAft>
        <a:defRPr sz="2800" b="1">
          <a:solidFill>
            <a:srgbClr val="FFFF99"/>
          </a:solidFill>
          <a:latin typeface="Tahoma" pitchFamily="34" charset="0"/>
        </a:defRPr>
      </a:lvl3pPr>
      <a:lvl4pPr algn="ctr" rtl="0" fontAlgn="base">
        <a:spcBef>
          <a:spcPct val="0"/>
        </a:spcBef>
        <a:spcAft>
          <a:spcPct val="0"/>
        </a:spcAft>
        <a:defRPr sz="2800" b="1">
          <a:solidFill>
            <a:srgbClr val="FFFF99"/>
          </a:solidFill>
          <a:latin typeface="Tahoma" pitchFamily="34" charset="0"/>
        </a:defRPr>
      </a:lvl4pPr>
      <a:lvl5pPr algn="ctr" rtl="0" fontAlgn="base">
        <a:spcBef>
          <a:spcPct val="0"/>
        </a:spcBef>
        <a:spcAft>
          <a:spcPct val="0"/>
        </a:spcAft>
        <a:defRPr sz="2800" b="1">
          <a:solidFill>
            <a:srgbClr val="FFFF99"/>
          </a:solidFill>
          <a:latin typeface="Tahoma" pitchFamily="34" charset="0"/>
        </a:defRPr>
      </a:lvl5pPr>
      <a:lvl6pPr marL="457200" algn="ctr" rtl="0" fontAlgn="base">
        <a:spcBef>
          <a:spcPct val="0"/>
        </a:spcBef>
        <a:spcAft>
          <a:spcPct val="0"/>
        </a:spcAft>
        <a:defRPr sz="2800" b="1">
          <a:solidFill>
            <a:srgbClr val="FFFF99"/>
          </a:solidFill>
          <a:latin typeface="Tahoma" pitchFamily="34" charset="0"/>
        </a:defRPr>
      </a:lvl6pPr>
      <a:lvl7pPr marL="914400" algn="ctr" rtl="0" fontAlgn="base">
        <a:spcBef>
          <a:spcPct val="0"/>
        </a:spcBef>
        <a:spcAft>
          <a:spcPct val="0"/>
        </a:spcAft>
        <a:defRPr sz="2800" b="1">
          <a:solidFill>
            <a:srgbClr val="FFFF99"/>
          </a:solidFill>
          <a:latin typeface="Tahoma" pitchFamily="34" charset="0"/>
        </a:defRPr>
      </a:lvl7pPr>
      <a:lvl8pPr marL="1371600" algn="ctr" rtl="0" fontAlgn="base">
        <a:spcBef>
          <a:spcPct val="0"/>
        </a:spcBef>
        <a:spcAft>
          <a:spcPct val="0"/>
        </a:spcAft>
        <a:defRPr sz="2800" b="1">
          <a:solidFill>
            <a:srgbClr val="FFFF99"/>
          </a:solidFill>
          <a:latin typeface="Tahoma" pitchFamily="34" charset="0"/>
        </a:defRPr>
      </a:lvl8pPr>
      <a:lvl9pPr marL="1828800" algn="ctr" rtl="0" fontAlgn="base">
        <a:spcBef>
          <a:spcPct val="0"/>
        </a:spcBef>
        <a:spcAft>
          <a:spcPct val="0"/>
        </a:spcAft>
        <a:defRPr sz="2800" b="1">
          <a:solidFill>
            <a:srgbClr val="FFFF99"/>
          </a:solidFill>
          <a:latin typeface="Tahoma" pitchFamily="34" charset="0"/>
        </a:defRPr>
      </a:lvl9pPr>
    </p:titleStyle>
    <p:bodyStyle>
      <a:lvl1pPr marL="342900" indent="-342900" algn="l" rtl="0" fontAlgn="base">
        <a:spcBef>
          <a:spcPct val="20000"/>
        </a:spcBef>
        <a:spcAft>
          <a:spcPct val="0"/>
        </a:spcAft>
        <a:buChar char="•"/>
        <a:defRPr sz="2800">
          <a:solidFill>
            <a:srgbClr val="FFFF99"/>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FFFF99"/>
          </a:solidFill>
          <a:latin typeface="+mn-lt"/>
        </a:defRPr>
      </a:lvl2pPr>
      <a:lvl3pPr marL="1143000" indent="-228600" algn="l" rtl="0" fontAlgn="base">
        <a:spcBef>
          <a:spcPct val="20000"/>
        </a:spcBef>
        <a:spcAft>
          <a:spcPct val="0"/>
        </a:spcAft>
        <a:buFont typeface="Tahoma" pitchFamily="34" charset="0"/>
        <a:buChar char="–"/>
        <a:defRPr sz="2000">
          <a:solidFill>
            <a:srgbClr val="FFFF99"/>
          </a:solidFill>
          <a:latin typeface="+mn-lt"/>
        </a:defRPr>
      </a:lvl3pPr>
      <a:lvl4pPr marL="1600200" indent="-228600" algn="l" rtl="0" fontAlgn="base">
        <a:spcBef>
          <a:spcPct val="20000"/>
        </a:spcBef>
        <a:spcAft>
          <a:spcPct val="0"/>
        </a:spcAft>
        <a:buFont typeface="Tahoma" pitchFamily="34" charset="0"/>
        <a:buChar char="»"/>
        <a:defRPr>
          <a:solidFill>
            <a:srgbClr val="FFFF99"/>
          </a:solidFill>
          <a:latin typeface="+mn-lt"/>
        </a:defRPr>
      </a:lvl4pPr>
      <a:lvl5pPr marL="2057400" indent="-228600" algn="l" rtl="0" fontAlgn="base">
        <a:spcBef>
          <a:spcPct val="20000"/>
        </a:spcBef>
        <a:spcAft>
          <a:spcPct val="0"/>
        </a:spcAft>
        <a:buChar char="•"/>
        <a:defRPr>
          <a:solidFill>
            <a:srgbClr val="FFFF99"/>
          </a:solidFill>
          <a:latin typeface="+mn-lt"/>
        </a:defRPr>
      </a:lvl5pPr>
      <a:lvl6pPr marL="2514600" indent="-228600" algn="l" rtl="0" fontAlgn="base">
        <a:spcBef>
          <a:spcPct val="20000"/>
        </a:spcBef>
        <a:spcAft>
          <a:spcPct val="0"/>
        </a:spcAft>
        <a:buChar char="•"/>
        <a:defRPr>
          <a:solidFill>
            <a:srgbClr val="FFFF99"/>
          </a:solidFill>
          <a:latin typeface="+mn-lt"/>
        </a:defRPr>
      </a:lvl6pPr>
      <a:lvl7pPr marL="2971800" indent="-228600" algn="l" rtl="0" fontAlgn="base">
        <a:spcBef>
          <a:spcPct val="20000"/>
        </a:spcBef>
        <a:spcAft>
          <a:spcPct val="0"/>
        </a:spcAft>
        <a:buChar char="•"/>
        <a:defRPr>
          <a:solidFill>
            <a:srgbClr val="FFFF99"/>
          </a:solidFill>
          <a:latin typeface="+mn-lt"/>
        </a:defRPr>
      </a:lvl7pPr>
      <a:lvl8pPr marL="3429000" indent="-228600" algn="l" rtl="0" fontAlgn="base">
        <a:spcBef>
          <a:spcPct val="20000"/>
        </a:spcBef>
        <a:spcAft>
          <a:spcPct val="0"/>
        </a:spcAft>
        <a:buChar char="•"/>
        <a:defRPr>
          <a:solidFill>
            <a:srgbClr val="FFFF99"/>
          </a:solidFill>
          <a:latin typeface="+mn-lt"/>
        </a:defRPr>
      </a:lvl8pPr>
      <a:lvl9pPr marL="3886200" indent="-228600" algn="l" rtl="0" fontAlgn="base">
        <a:spcBef>
          <a:spcPct val="20000"/>
        </a:spcBef>
        <a:spcAft>
          <a:spcPct val="0"/>
        </a:spcAft>
        <a:buChar char="•"/>
        <a:defRPr>
          <a:solidFill>
            <a:srgbClr val="FFFF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FF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defTabSz="914400" fontAlgn="base">
              <a:spcBef>
                <a:spcPct val="0"/>
              </a:spcBef>
              <a:spcAft>
                <a:spcPct val="0"/>
              </a:spcAft>
            </a:pPr>
            <a:r>
              <a:rPr lang="en-US" dirty="0" smtClean="0">
                <a:solidFill>
                  <a:srgbClr val="FFFF99"/>
                </a:solidFill>
              </a:rPr>
              <a:t>24 </a:t>
            </a:r>
            <a:r>
              <a:rPr lang="en-US" dirty="0" err="1" smtClean="0">
                <a:solidFill>
                  <a:srgbClr val="FFFF99"/>
                </a:solidFill>
              </a:rPr>
              <a:t>september</a:t>
            </a:r>
            <a:r>
              <a:rPr lang="en-US" dirty="0" smtClean="0">
                <a:solidFill>
                  <a:srgbClr val="FFFF99"/>
                </a:solidFill>
              </a:rPr>
              <a:t> 2010</a:t>
            </a:r>
            <a:endParaRPr lang="en-US" dirty="0">
              <a:solidFill>
                <a:srgbClr val="FFFF99"/>
              </a:solidFill>
            </a:endParaRPr>
          </a:p>
        </p:txBody>
      </p:sp>
      <p:sp>
        <p:nvSpPr>
          <p:cNvPr id="1029" name="Rectangle 5"/>
          <p:cNvSpPr>
            <a:spLocks noGrp="1" noChangeArrowheads="1"/>
          </p:cNvSpPr>
          <p:nvPr>
            <p:ph type="ftr" sz="quarter" idx="3"/>
          </p:nvPr>
        </p:nvSpPr>
        <p:spPr bwMode="auto">
          <a:xfrm>
            <a:off x="2854325" y="6553200"/>
            <a:ext cx="35687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Times New Roman" pitchFamily="18" charset="0"/>
              </a:defRPr>
            </a:lvl1pPr>
          </a:lstStyle>
          <a:p>
            <a:pPr defTabSz="914400" fontAlgn="base">
              <a:spcBef>
                <a:spcPct val="0"/>
              </a:spcBef>
              <a:spcAft>
                <a:spcPct val="0"/>
              </a:spcAft>
            </a:pPr>
            <a:r>
              <a:rPr lang="en-US" dirty="0" err="1" smtClean="0">
                <a:solidFill>
                  <a:srgbClr val="FFFF99"/>
                </a:solidFill>
              </a:rPr>
              <a:t>Materie</a:t>
            </a:r>
            <a:r>
              <a:rPr lang="en-US" dirty="0" smtClean="0">
                <a:solidFill>
                  <a:srgbClr val="FFFF99"/>
                </a:solidFill>
              </a:rPr>
              <a:t> en </a:t>
            </a:r>
            <a:r>
              <a:rPr lang="en-US" dirty="0" err="1" smtClean="0">
                <a:solidFill>
                  <a:srgbClr val="FFFF99"/>
                </a:solidFill>
              </a:rPr>
              <a:t>Antimaterie</a:t>
            </a:r>
            <a:endParaRPr lang="en-US" dirty="0">
              <a:solidFill>
                <a:srgbClr val="FFFF99"/>
              </a:solidFill>
            </a:endParaRPr>
          </a:p>
        </p:txBody>
      </p:sp>
      <p:sp>
        <p:nvSpPr>
          <p:cNvPr id="1030" name="Rectangle 6"/>
          <p:cNvSpPr>
            <a:spLocks noGrp="1" noChangeArrowheads="1"/>
          </p:cNvSpPr>
          <p:nvPr>
            <p:ph type="sldNum" sz="quarter" idx="4"/>
          </p:nvPr>
        </p:nvSpPr>
        <p:spPr bwMode="auto">
          <a:xfrm>
            <a:off x="7239000" y="6530975"/>
            <a:ext cx="19050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defTabSz="914400" fontAlgn="base">
              <a:spcBef>
                <a:spcPct val="0"/>
              </a:spcBef>
              <a:spcAft>
                <a:spcPct val="0"/>
              </a:spcAft>
            </a:pPr>
            <a:fld id="{92DDCF18-CA9E-43E0-B14C-A4B677FE713F}" type="slidenum">
              <a:rPr lang="en-US">
                <a:solidFill>
                  <a:srgbClr val="000000"/>
                </a:solidFill>
              </a:rPr>
              <a:pPr defTabSz="914400" fontAlgn="base">
                <a:spcBef>
                  <a:spcPct val="0"/>
                </a:spcBef>
                <a:spcAft>
                  <a:spcPct val="0"/>
                </a:spcAft>
              </a:pPr>
              <a:t>‹#›</a:t>
            </a:fld>
            <a:endParaRPr lang="en-US">
              <a:solidFill>
                <a:srgbClr val="000000"/>
              </a:solidFill>
            </a:endParaRPr>
          </a:p>
        </p:txBody>
      </p:sp>
      <p:sp>
        <p:nvSpPr>
          <p:cNvPr id="1031" name="Rectangle 7"/>
          <p:cNvSpPr>
            <a:spLocks noChangeArrowheads="1"/>
          </p:cNvSpPr>
          <p:nvPr/>
        </p:nvSpPr>
        <p:spPr bwMode="auto">
          <a:xfrm>
            <a:off x="7239000" y="6553200"/>
            <a:ext cx="1905000" cy="304800"/>
          </a:xfrm>
          <a:prstGeom prst="rect">
            <a:avLst/>
          </a:prstGeom>
          <a:noFill/>
          <a:ln w="9525">
            <a:noFill/>
            <a:miter lim="800000"/>
            <a:headEnd/>
            <a:tailEnd/>
          </a:ln>
          <a:effectLst/>
        </p:spPr>
        <p:txBody>
          <a:bodyPr anchor="b"/>
          <a:lstStyle/>
          <a:p>
            <a:pPr algn="r" defTabSz="914400" fontAlgn="base">
              <a:spcBef>
                <a:spcPct val="0"/>
              </a:spcBef>
              <a:spcAft>
                <a:spcPct val="0"/>
              </a:spcAft>
            </a:pPr>
            <a:fld id="{0EFEC951-2F9E-4948-8C98-DFDEA01CA737}" type="slidenum">
              <a:rPr lang="en-US" sz="1000">
                <a:solidFill>
                  <a:srgbClr val="FFFF99"/>
                </a:solidFill>
              </a:rPr>
              <a:pPr algn="r" defTabSz="914400" fontAlgn="base">
                <a:spcBef>
                  <a:spcPct val="0"/>
                </a:spcBef>
                <a:spcAft>
                  <a:spcPct val="0"/>
                </a:spcAft>
              </a:pPr>
              <a:t>‹#›</a:t>
            </a:fld>
            <a:endParaRPr lang="en-US" sz="1000">
              <a:solidFill>
                <a:srgbClr val="FFFF99"/>
              </a:solidFill>
            </a:endParaRPr>
          </a:p>
        </p:txBody>
      </p:sp>
      <p:sp>
        <p:nvSpPr>
          <p:cNvPr id="1045" name="Rectangle 21"/>
          <p:cNvSpPr>
            <a:spLocks noGrp="1" noChangeArrowheads="1"/>
          </p:cNvSpPr>
          <p:nvPr>
            <p:ph type="body" idx="1"/>
          </p:nvPr>
        </p:nvSpPr>
        <p:spPr bwMode="auto">
          <a:xfrm>
            <a:off x="552450" y="1681163"/>
            <a:ext cx="5651500" cy="1797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Lst>
  <p:transition xmlns:p14="http://schemas.microsoft.com/office/powerpoint/2010/main" spd="med"/>
  <p:timing>
    <p:tnLst>
      <p:par>
        <p:cTn xmlns:p14="http://schemas.microsoft.com/office/powerpoint/2010/main" id="1" dur="indefinite" restart="never" nodeType="tmRoot"/>
      </p:par>
    </p:tnLst>
  </p:timing>
  <p:hf sldNum="0" hdr="0"/>
  <p:txStyles>
    <p:titleStyle>
      <a:lvl1pPr algn="ctr" rtl="0" fontAlgn="base">
        <a:spcBef>
          <a:spcPct val="0"/>
        </a:spcBef>
        <a:spcAft>
          <a:spcPct val="0"/>
        </a:spcAft>
        <a:defRPr sz="2800" b="1">
          <a:solidFill>
            <a:srgbClr val="FFFF99"/>
          </a:solidFill>
          <a:latin typeface="+mj-lt"/>
          <a:ea typeface="+mj-ea"/>
          <a:cs typeface="+mj-cs"/>
        </a:defRPr>
      </a:lvl1pPr>
      <a:lvl2pPr algn="ctr" rtl="0" fontAlgn="base">
        <a:spcBef>
          <a:spcPct val="0"/>
        </a:spcBef>
        <a:spcAft>
          <a:spcPct val="0"/>
        </a:spcAft>
        <a:defRPr sz="2800" b="1">
          <a:solidFill>
            <a:srgbClr val="FFFF99"/>
          </a:solidFill>
          <a:latin typeface="Tahoma" pitchFamily="34" charset="0"/>
        </a:defRPr>
      </a:lvl2pPr>
      <a:lvl3pPr algn="ctr" rtl="0" fontAlgn="base">
        <a:spcBef>
          <a:spcPct val="0"/>
        </a:spcBef>
        <a:spcAft>
          <a:spcPct val="0"/>
        </a:spcAft>
        <a:defRPr sz="2800" b="1">
          <a:solidFill>
            <a:srgbClr val="FFFF99"/>
          </a:solidFill>
          <a:latin typeface="Tahoma" pitchFamily="34" charset="0"/>
        </a:defRPr>
      </a:lvl3pPr>
      <a:lvl4pPr algn="ctr" rtl="0" fontAlgn="base">
        <a:spcBef>
          <a:spcPct val="0"/>
        </a:spcBef>
        <a:spcAft>
          <a:spcPct val="0"/>
        </a:spcAft>
        <a:defRPr sz="2800" b="1">
          <a:solidFill>
            <a:srgbClr val="FFFF99"/>
          </a:solidFill>
          <a:latin typeface="Tahoma" pitchFamily="34" charset="0"/>
        </a:defRPr>
      </a:lvl4pPr>
      <a:lvl5pPr algn="ctr" rtl="0" fontAlgn="base">
        <a:spcBef>
          <a:spcPct val="0"/>
        </a:spcBef>
        <a:spcAft>
          <a:spcPct val="0"/>
        </a:spcAft>
        <a:defRPr sz="2800" b="1">
          <a:solidFill>
            <a:srgbClr val="FFFF99"/>
          </a:solidFill>
          <a:latin typeface="Tahoma" pitchFamily="34" charset="0"/>
        </a:defRPr>
      </a:lvl5pPr>
      <a:lvl6pPr marL="457200" algn="ctr" rtl="0" fontAlgn="base">
        <a:spcBef>
          <a:spcPct val="0"/>
        </a:spcBef>
        <a:spcAft>
          <a:spcPct val="0"/>
        </a:spcAft>
        <a:defRPr sz="2800" b="1">
          <a:solidFill>
            <a:srgbClr val="FFFF99"/>
          </a:solidFill>
          <a:latin typeface="Tahoma" pitchFamily="34" charset="0"/>
        </a:defRPr>
      </a:lvl6pPr>
      <a:lvl7pPr marL="914400" algn="ctr" rtl="0" fontAlgn="base">
        <a:spcBef>
          <a:spcPct val="0"/>
        </a:spcBef>
        <a:spcAft>
          <a:spcPct val="0"/>
        </a:spcAft>
        <a:defRPr sz="2800" b="1">
          <a:solidFill>
            <a:srgbClr val="FFFF99"/>
          </a:solidFill>
          <a:latin typeface="Tahoma" pitchFamily="34" charset="0"/>
        </a:defRPr>
      </a:lvl7pPr>
      <a:lvl8pPr marL="1371600" algn="ctr" rtl="0" fontAlgn="base">
        <a:spcBef>
          <a:spcPct val="0"/>
        </a:spcBef>
        <a:spcAft>
          <a:spcPct val="0"/>
        </a:spcAft>
        <a:defRPr sz="2800" b="1">
          <a:solidFill>
            <a:srgbClr val="FFFF99"/>
          </a:solidFill>
          <a:latin typeface="Tahoma" pitchFamily="34" charset="0"/>
        </a:defRPr>
      </a:lvl8pPr>
      <a:lvl9pPr marL="1828800" algn="ctr" rtl="0" fontAlgn="base">
        <a:spcBef>
          <a:spcPct val="0"/>
        </a:spcBef>
        <a:spcAft>
          <a:spcPct val="0"/>
        </a:spcAft>
        <a:defRPr sz="2800" b="1">
          <a:solidFill>
            <a:srgbClr val="FFFF99"/>
          </a:solidFill>
          <a:latin typeface="Tahoma" pitchFamily="34" charset="0"/>
        </a:defRPr>
      </a:lvl9pPr>
    </p:titleStyle>
    <p:bodyStyle>
      <a:lvl1pPr marL="342900" indent="-342900" algn="l" rtl="0" fontAlgn="base">
        <a:spcBef>
          <a:spcPct val="20000"/>
        </a:spcBef>
        <a:spcAft>
          <a:spcPct val="0"/>
        </a:spcAft>
        <a:buChar char="•"/>
        <a:defRPr sz="2800">
          <a:solidFill>
            <a:srgbClr val="FFFF99"/>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FFFF99"/>
          </a:solidFill>
          <a:latin typeface="+mn-lt"/>
        </a:defRPr>
      </a:lvl2pPr>
      <a:lvl3pPr marL="1143000" indent="-228600" algn="l" rtl="0" fontAlgn="base">
        <a:spcBef>
          <a:spcPct val="20000"/>
        </a:spcBef>
        <a:spcAft>
          <a:spcPct val="0"/>
        </a:spcAft>
        <a:buFont typeface="Tahoma" pitchFamily="34" charset="0"/>
        <a:buChar char="–"/>
        <a:defRPr sz="2000">
          <a:solidFill>
            <a:srgbClr val="FFFF99"/>
          </a:solidFill>
          <a:latin typeface="+mn-lt"/>
        </a:defRPr>
      </a:lvl3pPr>
      <a:lvl4pPr marL="1600200" indent="-228600" algn="l" rtl="0" fontAlgn="base">
        <a:spcBef>
          <a:spcPct val="20000"/>
        </a:spcBef>
        <a:spcAft>
          <a:spcPct val="0"/>
        </a:spcAft>
        <a:buFont typeface="Tahoma" pitchFamily="34" charset="0"/>
        <a:buChar char="»"/>
        <a:defRPr>
          <a:solidFill>
            <a:srgbClr val="FFFF99"/>
          </a:solidFill>
          <a:latin typeface="+mn-lt"/>
        </a:defRPr>
      </a:lvl4pPr>
      <a:lvl5pPr marL="2057400" indent="-228600" algn="l" rtl="0" fontAlgn="base">
        <a:spcBef>
          <a:spcPct val="20000"/>
        </a:spcBef>
        <a:spcAft>
          <a:spcPct val="0"/>
        </a:spcAft>
        <a:buChar char="•"/>
        <a:defRPr>
          <a:solidFill>
            <a:srgbClr val="FFFF99"/>
          </a:solidFill>
          <a:latin typeface="+mn-lt"/>
        </a:defRPr>
      </a:lvl5pPr>
      <a:lvl6pPr marL="2514600" indent="-228600" algn="l" rtl="0" fontAlgn="base">
        <a:spcBef>
          <a:spcPct val="20000"/>
        </a:spcBef>
        <a:spcAft>
          <a:spcPct val="0"/>
        </a:spcAft>
        <a:buChar char="•"/>
        <a:defRPr>
          <a:solidFill>
            <a:srgbClr val="FFFF99"/>
          </a:solidFill>
          <a:latin typeface="+mn-lt"/>
        </a:defRPr>
      </a:lvl6pPr>
      <a:lvl7pPr marL="2971800" indent="-228600" algn="l" rtl="0" fontAlgn="base">
        <a:spcBef>
          <a:spcPct val="20000"/>
        </a:spcBef>
        <a:spcAft>
          <a:spcPct val="0"/>
        </a:spcAft>
        <a:buChar char="•"/>
        <a:defRPr>
          <a:solidFill>
            <a:srgbClr val="FFFF99"/>
          </a:solidFill>
          <a:latin typeface="+mn-lt"/>
        </a:defRPr>
      </a:lvl7pPr>
      <a:lvl8pPr marL="3429000" indent="-228600" algn="l" rtl="0" fontAlgn="base">
        <a:spcBef>
          <a:spcPct val="20000"/>
        </a:spcBef>
        <a:spcAft>
          <a:spcPct val="0"/>
        </a:spcAft>
        <a:buChar char="•"/>
        <a:defRPr>
          <a:solidFill>
            <a:srgbClr val="FFFF99"/>
          </a:solidFill>
          <a:latin typeface="+mn-lt"/>
        </a:defRPr>
      </a:lvl8pPr>
      <a:lvl9pPr marL="3886200" indent="-228600" algn="l" rtl="0" fontAlgn="base">
        <a:spcBef>
          <a:spcPct val="20000"/>
        </a:spcBef>
        <a:spcAft>
          <a:spcPct val="0"/>
        </a:spcAft>
        <a:buChar char="•"/>
        <a:defRPr>
          <a:solidFill>
            <a:srgbClr val="FFFF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rgbClr val="FFFFFF"/>
            </a:gs>
            <a:gs pos="99000">
              <a:srgbClr val="000090"/>
            </a:gs>
          </a:gsLst>
          <a:lin ang="5400000" scaled="0"/>
          <a:tileRect/>
        </a:gradFill>
        <a:effectLst/>
      </p:bgPr>
    </p:bg>
    <p:spTree>
      <p:nvGrpSpPr>
        <p:cNvPr id="1" name=""/>
        <p:cNvGrpSpPr/>
        <p:nvPr/>
      </p:nvGrpSpPr>
      <p:grpSpPr>
        <a:xfrm>
          <a:off x="0" y="0"/>
          <a:ext cx="0" cy="0"/>
          <a:chOff x="0" y="0"/>
          <a:chExt cx="0" cy="0"/>
        </a:xfrm>
      </p:grpSpPr>
      <p:pic>
        <p:nvPicPr>
          <p:cNvPr id="2050" name="Picture 1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Click to edit Master title style</a:t>
            </a:r>
          </a:p>
        </p:txBody>
      </p:sp>
      <p:sp>
        <p:nvSpPr>
          <p:cNvPr id="1030" name="Rectangle 6"/>
          <p:cNvSpPr>
            <a:spLocks noGrp="1" noChangeArrowheads="1"/>
          </p:cNvSpPr>
          <p:nvPr>
            <p:ph type="sldNum" sz="quarter" idx="4"/>
          </p:nvPr>
        </p:nvSpPr>
        <p:spPr bwMode="auto">
          <a:xfrm>
            <a:off x="-152400" y="6457950"/>
            <a:ext cx="838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defRPr>
            </a:lvl1pPr>
          </a:lstStyle>
          <a:p>
            <a:pPr defTabSz="914400">
              <a:defRPr/>
            </a:pPr>
            <a:fld id="{585BB61A-D1D4-42B5-B53F-F3D53951EDB3}" type="slidenum">
              <a:rPr lang="nl-NL">
                <a:solidFill>
                  <a:srgbClr val="FFFFFF"/>
                </a:solidFill>
              </a:rPr>
              <a:pPr defTabSz="914400">
                <a:defRPr/>
              </a:pPr>
              <a:t>‹#›</a:t>
            </a:fld>
            <a:r>
              <a:rPr lang="nl-NL">
                <a:solidFill>
                  <a:srgbClr val="FFFFFF"/>
                </a:solidFill>
              </a:rPr>
              <a:t>/10</a:t>
            </a: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5400">
          <a:solidFill>
            <a:schemeClr val="bg1"/>
          </a:solidFill>
          <a:latin typeface="+mj-lt"/>
          <a:ea typeface="+mj-ea"/>
          <a:cs typeface="+mj-cs"/>
        </a:defRPr>
      </a:lvl1pPr>
      <a:lvl2pPr algn="l" rtl="0" eaLnBrk="0" fontAlgn="base" hangingPunct="0">
        <a:spcBef>
          <a:spcPct val="0"/>
        </a:spcBef>
        <a:spcAft>
          <a:spcPct val="0"/>
        </a:spcAft>
        <a:defRPr sz="5400">
          <a:solidFill>
            <a:schemeClr val="bg1"/>
          </a:solidFill>
          <a:latin typeface="CG Times" pitchFamily="18" charset="0"/>
        </a:defRPr>
      </a:lvl2pPr>
      <a:lvl3pPr algn="l" rtl="0" eaLnBrk="0" fontAlgn="base" hangingPunct="0">
        <a:spcBef>
          <a:spcPct val="0"/>
        </a:spcBef>
        <a:spcAft>
          <a:spcPct val="0"/>
        </a:spcAft>
        <a:defRPr sz="5400">
          <a:solidFill>
            <a:schemeClr val="bg1"/>
          </a:solidFill>
          <a:latin typeface="CG Times" pitchFamily="18" charset="0"/>
        </a:defRPr>
      </a:lvl3pPr>
      <a:lvl4pPr algn="l" rtl="0" eaLnBrk="0" fontAlgn="base" hangingPunct="0">
        <a:spcBef>
          <a:spcPct val="0"/>
        </a:spcBef>
        <a:spcAft>
          <a:spcPct val="0"/>
        </a:spcAft>
        <a:defRPr sz="5400">
          <a:solidFill>
            <a:schemeClr val="bg1"/>
          </a:solidFill>
          <a:latin typeface="CG Times" pitchFamily="18" charset="0"/>
        </a:defRPr>
      </a:lvl4pPr>
      <a:lvl5pPr algn="l" rtl="0" eaLnBrk="0" fontAlgn="base" hangingPunct="0">
        <a:spcBef>
          <a:spcPct val="0"/>
        </a:spcBef>
        <a:spcAft>
          <a:spcPct val="0"/>
        </a:spcAft>
        <a:defRPr sz="5400">
          <a:solidFill>
            <a:schemeClr val="bg1"/>
          </a:solidFill>
          <a:latin typeface="CG Times" pitchFamily="18" charset="0"/>
        </a:defRPr>
      </a:lvl5pPr>
      <a:lvl6pPr marL="457200" algn="l" rtl="0" fontAlgn="base">
        <a:spcBef>
          <a:spcPct val="0"/>
        </a:spcBef>
        <a:spcAft>
          <a:spcPct val="0"/>
        </a:spcAft>
        <a:defRPr sz="5400">
          <a:solidFill>
            <a:schemeClr val="bg1"/>
          </a:solidFill>
          <a:latin typeface="CG Times" pitchFamily="18" charset="0"/>
        </a:defRPr>
      </a:lvl6pPr>
      <a:lvl7pPr marL="914400" algn="l" rtl="0" fontAlgn="base">
        <a:spcBef>
          <a:spcPct val="0"/>
        </a:spcBef>
        <a:spcAft>
          <a:spcPct val="0"/>
        </a:spcAft>
        <a:defRPr sz="5400">
          <a:solidFill>
            <a:schemeClr val="bg1"/>
          </a:solidFill>
          <a:latin typeface="CG Times" pitchFamily="18" charset="0"/>
        </a:defRPr>
      </a:lvl7pPr>
      <a:lvl8pPr marL="1371600" algn="l" rtl="0" fontAlgn="base">
        <a:spcBef>
          <a:spcPct val="0"/>
        </a:spcBef>
        <a:spcAft>
          <a:spcPct val="0"/>
        </a:spcAft>
        <a:defRPr sz="5400">
          <a:solidFill>
            <a:schemeClr val="bg1"/>
          </a:solidFill>
          <a:latin typeface="CG Times" pitchFamily="18" charset="0"/>
        </a:defRPr>
      </a:lvl8pPr>
      <a:lvl9pPr marL="1828800" algn="l" rtl="0" fontAlgn="base">
        <a:spcBef>
          <a:spcPct val="0"/>
        </a:spcBef>
        <a:spcAft>
          <a:spcPct val="0"/>
        </a:spcAft>
        <a:defRPr sz="5400">
          <a:solidFill>
            <a:schemeClr val="bg1"/>
          </a:solidFill>
          <a:latin typeface="CG Times"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9144001" cy="686898"/>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91754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9144001" cy="686898"/>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362AD-17EB-B042-9AA6-D756029317D4}" type="datetimeFigureOut">
              <a:rPr lang="en-US" smtClean="0">
                <a:solidFill>
                  <a:prstClr val="black">
                    <a:tint val="75000"/>
                  </a:prstClr>
                </a:solidFill>
                <a:latin typeface="Calibri"/>
              </a:rPr>
              <a:pPr/>
              <a:t>10-12-14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7BCA-FB68-B54D-AE0D-E73C8286EE3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4278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1" Type="http://schemas.openxmlformats.org/officeDocument/2006/relationships/image" Target="../media/image20.wmf"/><Relationship Id="rId12" Type="http://schemas.openxmlformats.org/officeDocument/2006/relationships/image" Target="../media/image21.wmf"/><Relationship Id="rId13" Type="http://schemas.openxmlformats.org/officeDocument/2006/relationships/image" Target="../media/image22.wmf"/><Relationship Id="rId14" Type="http://schemas.openxmlformats.org/officeDocument/2006/relationships/image" Target="../media/image23.wm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9" Type="http://schemas.openxmlformats.org/officeDocument/2006/relationships/image" Target="../media/image18.wmf"/><Relationship Id="rId10" Type="http://schemas.openxmlformats.org/officeDocument/2006/relationships/image" Target="../media/image1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gif"/></Relationships>
</file>

<file path=ppt/slides/_rels/slide35.xml.rels><?xml version="1.0" encoding="UTF-8" standalone="yes"?>
<Relationships xmlns="http://schemas.openxmlformats.org/package/2006/relationships"><Relationship Id="rId11" Type="http://schemas.openxmlformats.org/officeDocument/2006/relationships/image" Target="../media/image20.wmf"/><Relationship Id="rId12" Type="http://schemas.openxmlformats.org/officeDocument/2006/relationships/image" Target="../media/image21.wmf"/><Relationship Id="rId13" Type="http://schemas.openxmlformats.org/officeDocument/2006/relationships/image" Target="../media/image22.wmf"/><Relationship Id="rId14" Type="http://schemas.openxmlformats.org/officeDocument/2006/relationships/image" Target="../media/image23.wmf"/><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9" Type="http://schemas.openxmlformats.org/officeDocument/2006/relationships/image" Target="../media/image18.wmf"/><Relationship Id="rId10" Type="http://schemas.openxmlformats.org/officeDocument/2006/relationships/image" Target="../media/image19.wmf"/></Relationships>
</file>

<file path=ppt/slides/_rels/slide36.xml.rels><?xml version="1.0" encoding="UTF-8" standalone="yes"?>
<Relationships xmlns="http://schemas.openxmlformats.org/package/2006/relationships"><Relationship Id="rId11" Type="http://schemas.openxmlformats.org/officeDocument/2006/relationships/image" Target="../media/image22.wmf"/><Relationship Id="rId12" Type="http://schemas.openxmlformats.org/officeDocument/2006/relationships/image" Target="../media/image23.wmf"/><Relationship Id="rId13" Type="http://schemas.openxmlformats.org/officeDocument/2006/relationships/image" Target="../media/image16.wmf"/><Relationship Id="rId14" Type="http://schemas.openxmlformats.org/officeDocument/2006/relationships/image" Target="../media/image17.wmf"/><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5.wmf"/><Relationship Id="rId4" Type="http://schemas.openxmlformats.org/officeDocument/2006/relationships/image" Target="../media/image12.wmf"/><Relationship Id="rId5" Type="http://schemas.openxmlformats.org/officeDocument/2006/relationships/image" Target="../media/image13.wmf"/><Relationship Id="rId6" Type="http://schemas.openxmlformats.org/officeDocument/2006/relationships/image" Target="../media/image14.wmf"/><Relationship Id="rId7" Type="http://schemas.openxmlformats.org/officeDocument/2006/relationships/image" Target="../media/image18.wmf"/><Relationship Id="rId8" Type="http://schemas.openxmlformats.org/officeDocument/2006/relationships/image" Target="../media/image19.wmf"/><Relationship Id="rId9" Type="http://schemas.openxmlformats.org/officeDocument/2006/relationships/image" Target="../media/image20.wmf"/><Relationship Id="rId10" Type="http://schemas.openxmlformats.org/officeDocument/2006/relationships/image" Target="../media/image21.wmf"/></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png"/><Relationship Id="rId5" Type="http://schemas.openxmlformats.org/officeDocument/2006/relationships/image" Target="../media/image38.jpeg"/><Relationship Id="rId6"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6.jpe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jpe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7.png"/><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7.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80.png"/><Relationship Id="rId5" Type="http://schemas.openxmlformats.org/officeDocument/2006/relationships/image" Target="../media/image81.png"/><Relationship Id="rId1" Type="http://schemas.microsoft.com/office/2007/relationships/media" Target="file://localhost/Users/marcel/Lectures/RQW/2013/Images/PET-MIPS-anim.gif" TargetMode="External"/><Relationship Id="rId2" Type="http://schemas.openxmlformats.org/officeDocument/2006/relationships/video" Target="file://localhost/Users/marcel/Lectures/RQW/2013/Images/PET-MIPS-anim.gi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png"/><Relationship Id="rId1" Type="http://schemas.openxmlformats.org/officeDocument/2006/relationships/slideLayout" Target="../slideLayouts/slideLayout17.xml"/><Relationship Id="rId2" Type="http://schemas.openxmlformats.org/officeDocument/2006/relationships/image" Target="../media/image8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7.jpeg"/><Relationship Id="rId5" Type="http://schemas.openxmlformats.org/officeDocument/2006/relationships/image" Target="../media/image85.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17.xml"/><Relationship Id="rId2" Type="http://schemas.openxmlformats.org/officeDocument/2006/relationships/image" Target="../media/image8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0.jpeg"/><Relationship Id="rId3"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bble Ultra Deep Field"/>
          <p:cNvPicPr>
            <a:picLocks noChangeAspect="1" noChangeArrowheads="1"/>
          </p:cNvPicPr>
          <p:nvPr/>
        </p:nvPicPr>
        <p:blipFill>
          <a:blip r:embed="rId2" cstate="print"/>
          <a:srcRect/>
          <a:stretch>
            <a:fillRect/>
          </a:stretch>
        </p:blipFill>
        <p:spPr bwMode="auto">
          <a:xfrm>
            <a:off x="0" y="-1136650"/>
            <a:ext cx="9144000" cy="9131300"/>
          </a:xfrm>
          <a:prstGeom prst="rect">
            <a:avLst/>
          </a:prstGeom>
          <a:noFill/>
        </p:spPr>
      </p:pic>
      <p:sp>
        <p:nvSpPr>
          <p:cNvPr id="2" name="Title 1"/>
          <p:cNvSpPr>
            <a:spLocks noGrp="1"/>
          </p:cNvSpPr>
          <p:nvPr>
            <p:ph type="ctrTitle"/>
          </p:nvPr>
        </p:nvSpPr>
        <p:spPr/>
        <p:txBody>
          <a:bodyPr>
            <a:noAutofit/>
          </a:bodyPr>
          <a:lstStyle/>
          <a:p>
            <a:r>
              <a:rPr lang="en-US" sz="4000" dirty="0" smtClean="0">
                <a:solidFill>
                  <a:srgbClr val="66FFFF"/>
                </a:solidFill>
              </a:rPr>
              <a:t>Het Quantum </a:t>
            </a:r>
            <a:r>
              <a:rPr lang="en-US" sz="4000" dirty="0" err="1" smtClean="0">
                <a:solidFill>
                  <a:srgbClr val="66FFFF"/>
                </a:solidFill>
              </a:rPr>
              <a:t>Universum</a:t>
            </a:r>
            <a:endParaRPr lang="en-US" sz="4000" dirty="0">
              <a:solidFill>
                <a:srgbClr val="66FFFF"/>
              </a:solidFill>
            </a:endParaRPr>
          </a:p>
        </p:txBody>
      </p:sp>
      <p:sp>
        <p:nvSpPr>
          <p:cNvPr id="3" name="Subtitle 2"/>
          <p:cNvSpPr>
            <a:spLocks noGrp="1"/>
          </p:cNvSpPr>
          <p:nvPr>
            <p:ph type="subTitle" idx="1"/>
          </p:nvPr>
        </p:nvSpPr>
        <p:spPr/>
        <p:txBody>
          <a:bodyPr/>
          <a:lstStyle/>
          <a:p>
            <a:r>
              <a:rPr lang="en-US" dirty="0" smtClean="0">
                <a:solidFill>
                  <a:srgbClr val="FFFF00"/>
                </a:solidFill>
              </a:rPr>
              <a:t>Cygnus Gymnasium</a:t>
            </a:r>
          </a:p>
          <a:p>
            <a:r>
              <a:rPr lang="en-US" dirty="0" err="1" smtClean="0">
                <a:solidFill>
                  <a:srgbClr val="FFFF00"/>
                </a:solidFill>
              </a:rPr>
              <a:t>Herfst</a:t>
            </a:r>
            <a:r>
              <a:rPr lang="en-US" dirty="0" smtClean="0">
                <a:solidFill>
                  <a:srgbClr val="FFFF00"/>
                </a:solidFill>
              </a:rPr>
              <a:t> 2014</a:t>
            </a:r>
            <a:endParaRPr lang="en-US" dirty="0">
              <a:solidFill>
                <a:srgbClr val="FFFF00"/>
              </a:solidFill>
            </a:endParaRPr>
          </a:p>
        </p:txBody>
      </p:sp>
    </p:spTree>
    <p:extLst>
      <p:ext uri="{BB962C8B-B14F-4D97-AF65-F5344CB8AC3E}">
        <p14:creationId xmlns:p14="http://schemas.microsoft.com/office/powerpoint/2010/main" val="35206961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bble Ultra Deep Field"/>
          <p:cNvPicPr>
            <a:picLocks noChangeAspect="1" noChangeArrowheads="1"/>
          </p:cNvPicPr>
          <p:nvPr/>
        </p:nvPicPr>
        <p:blipFill>
          <a:blip r:embed="rId2" cstate="print"/>
          <a:srcRect/>
          <a:stretch>
            <a:fillRect/>
          </a:stretch>
        </p:blipFill>
        <p:spPr bwMode="auto">
          <a:xfrm>
            <a:off x="0" y="-1136650"/>
            <a:ext cx="9144000" cy="9131300"/>
          </a:xfrm>
          <a:prstGeom prst="rect">
            <a:avLst/>
          </a:prstGeom>
          <a:noFill/>
        </p:spPr>
      </p:pic>
      <p:sp>
        <p:nvSpPr>
          <p:cNvPr id="2" name="Title 1"/>
          <p:cNvSpPr>
            <a:spLocks noGrp="1"/>
          </p:cNvSpPr>
          <p:nvPr>
            <p:ph type="title"/>
          </p:nvPr>
        </p:nvSpPr>
        <p:spPr/>
        <p:txBody>
          <a:bodyPr/>
          <a:lstStyle/>
          <a:p>
            <a:r>
              <a:rPr lang="en-US" dirty="0"/>
              <a:t>4</a:t>
            </a:r>
            <a:r>
              <a:rPr lang="en-US" dirty="0" smtClean="0"/>
              <a:t>: Het </a:t>
            </a:r>
            <a:r>
              <a:rPr lang="en-US" dirty="0" err="1" smtClean="0"/>
              <a:t>heelal</a:t>
            </a:r>
            <a:r>
              <a:rPr lang="en-US" dirty="0" smtClean="0"/>
              <a:t> is 13.7 </a:t>
            </a:r>
            <a:r>
              <a:rPr lang="en-US" dirty="0" err="1" smtClean="0"/>
              <a:t>miljard</a:t>
            </a:r>
            <a:r>
              <a:rPr lang="en-US" dirty="0" smtClean="0"/>
              <a:t> </a:t>
            </a:r>
            <a:r>
              <a:rPr lang="en-US" dirty="0" err="1" smtClean="0"/>
              <a:t>jaar</a:t>
            </a:r>
            <a:r>
              <a:rPr lang="en-US" dirty="0" smtClean="0"/>
              <a:t> </a:t>
            </a:r>
            <a:r>
              <a:rPr lang="en-US" dirty="0" err="1" smtClean="0"/>
              <a:t>oud</a:t>
            </a:r>
            <a:r>
              <a:rPr lang="en-US" dirty="0" smtClean="0"/>
              <a:t> en </a:t>
            </a:r>
            <a:r>
              <a:rPr lang="en-US" dirty="0" err="1" smtClean="0"/>
              <a:t>dijt</a:t>
            </a:r>
            <a:r>
              <a:rPr lang="en-US" dirty="0" smtClean="0"/>
              <a:t> </a:t>
            </a:r>
            <a:r>
              <a:rPr lang="en-US" dirty="0" err="1" smtClean="0"/>
              <a:t>uit</a:t>
            </a:r>
            <a:endParaRPr lang="en-US" dirty="0"/>
          </a:p>
        </p:txBody>
      </p:sp>
      <p:pic>
        <p:nvPicPr>
          <p:cNvPr id="4" name="Picture 3" descr="600px-CMB_Timeline300_no_WMAP.jpg"/>
          <p:cNvPicPr>
            <a:picLocks noChangeAspect="1"/>
          </p:cNvPicPr>
          <p:nvPr/>
        </p:nvPicPr>
        <p:blipFill>
          <a:blip r:embed="rId3"/>
          <a:stretch>
            <a:fillRect/>
          </a:stretch>
        </p:blipFill>
        <p:spPr>
          <a:xfrm>
            <a:off x="0" y="721800"/>
            <a:ext cx="9144000" cy="5943600"/>
          </a:xfrm>
          <a:prstGeom prst="rect">
            <a:avLst/>
          </a:prstGeom>
        </p:spPr>
      </p:pic>
      <p:sp>
        <p:nvSpPr>
          <p:cNvPr id="6" name="Rectangle 5"/>
          <p:cNvSpPr/>
          <p:nvPr/>
        </p:nvSpPr>
        <p:spPr>
          <a:xfrm>
            <a:off x="3286397" y="40910"/>
            <a:ext cx="2042557" cy="6285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220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3" name="Group 82"/>
          <p:cNvGrpSpPr/>
          <p:nvPr/>
        </p:nvGrpSpPr>
        <p:grpSpPr>
          <a:xfrm>
            <a:off x="-476231" y="520366"/>
            <a:ext cx="9439771" cy="5653394"/>
            <a:chOff x="288625" y="854671"/>
            <a:chExt cx="8674915" cy="5232400"/>
          </a:xfrm>
        </p:grpSpPr>
        <p:pic>
          <p:nvPicPr>
            <p:cNvPr id="84" name="Picture 83" descr="FutureUni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40" y="854671"/>
              <a:ext cx="8572500" cy="5232400"/>
            </a:xfrm>
            <a:prstGeom prst="rect">
              <a:avLst/>
            </a:prstGeom>
          </p:spPr>
        </p:pic>
        <p:sp>
          <p:nvSpPr>
            <p:cNvPr id="85" name="Rectangle 84"/>
            <p:cNvSpPr/>
            <p:nvPr/>
          </p:nvSpPr>
          <p:spPr>
            <a:xfrm>
              <a:off x="288625" y="854671"/>
              <a:ext cx="5094231" cy="523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569413" y="139467"/>
            <a:ext cx="7023682" cy="6739390"/>
            <a:chOff x="1900833" y="136373"/>
            <a:chExt cx="7023682" cy="6739390"/>
          </a:xfrm>
        </p:grpSpPr>
        <p:pic>
          <p:nvPicPr>
            <p:cNvPr id="4" name="Picture 3" descr="milky_way.jpg"/>
            <p:cNvPicPr>
              <a:picLocks noChangeAspect="1"/>
            </p:cNvPicPr>
            <p:nvPr/>
          </p:nvPicPr>
          <p:blipFill>
            <a:blip r:embed="rId3"/>
            <a:stretch>
              <a:fillRect/>
            </a:stretch>
          </p:blipFill>
          <p:spPr>
            <a:xfrm>
              <a:off x="1900833" y="136373"/>
              <a:ext cx="7023682" cy="6739390"/>
            </a:xfrm>
            <a:prstGeom prst="rect">
              <a:avLst/>
            </a:prstGeom>
          </p:spPr>
        </p:pic>
        <p:grpSp>
          <p:nvGrpSpPr>
            <p:cNvPr id="5" name="Group 4"/>
            <p:cNvGrpSpPr>
              <a:grpSpLocks/>
            </p:cNvGrpSpPr>
            <p:nvPr/>
          </p:nvGrpSpPr>
          <p:grpSpPr bwMode="auto">
            <a:xfrm>
              <a:off x="4527169" y="899739"/>
              <a:ext cx="4192588" cy="4594225"/>
              <a:chOff x="-78" y="1035"/>
              <a:chExt cx="2641" cy="2894"/>
            </a:xfrm>
          </p:grpSpPr>
          <p:grpSp>
            <p:nvGrpSpPr>
              <p:cNvPr id="6" name="Group 5"/>
              <p:cNvGrpSpPr>
                <a:grpSpLocks/>
              </p:cNvGrpSpPr>
              <p:nvPr/>
            </p:nvGrpSpPr>
            <p:grpSpPr bwMode="auto">
              <a:xfrm>
                <a:off x="-78" y="1035"/>
                <a:ext cx="2641" cy="2894"/>
                <a:chOff x="-78" y="1035"/>
                <a:chExt cx="2641" cy="2894"/>
              </a:xfrm>
            </p:grpSpPr>
            <p:grpSp>
              <p:nvGrpSpPr>
                <p:cNvPr id="9" name="Group 6"/>
                <p:cNvGrpSpPr>
                  <a:grpSpLocks/>
                </p:cNvGrpSpPr>
                <p:nvPr/>
              </p:nvGrpSpPr>
              <p:grpSpPr bwMode="auto">
                <a:xfrm>
                  <a:off x="-78" y="1035"/>
                  <a:ext cx="2641" cy="2894"/>
                  <a:chOff x="-78" y="1035"/>
                  <a:chExt cx="2641" cy="2894"/>
                </a:xfrm>
              </p:grpSpPr>
              <p:grpSp>
                <p:nvGrpSpPr>
                  <p:cNvPr id="73" name="Group 7"/>
                  <p:cNvGrpSpPr>
                    <a:grpSpLocks/>
                  </p:cNvGrpSpPr>
                  <p:nvPr/>
                </p:nvGrpSpPr>
                <p:grpSpPr bwMode="auto">
                  <a:xfrm>
                    <a:off x="660" y="3620"/>
                    <a:ext cx="1903" cy="309"/>
                    <a:chOff x="660" y="3620"/>
                    <a:chExt cx="1903" cy="309"/>
                  </a:xfrm>
                </p:grpSpPr>
                <p:sp>
                  <p:nvSpPr>
                    <p:cNvPr id="80" name="Text Box 8"/>
                    <p:cNvSpPr txBox="1">
                      <a:spLocks noChangeArrowheads="1"/>
                    </p:cNvSpPr>
                    <p:nvPr/>
                  </p:nvSpPr>
                  <p:spPr bwMode="auto">
                    <a:xfrm>
                      <a:off x="660" y="3621"/>
                      <a:ext cx="248" cy="308"/>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600">
                          <a:solidFill>
                            <a:srgbClr val="00FFFF"/>
                          </a:solidFill>
                          <a:latin typeface="Verdana" pitchFamily="34" charset="0"/>
                        </a:rPr>
                        <a:t>5</a:t>
                      </a:r>
                    </a:p>
                  </p:txBody>
                </p:sp>
                <p:sp>
                  <p:nvSpPr>
                    <p:cNvPr id="81" name="Text Box 9"/>
                    <p:cNvSpPr txBox="1">
                      <a:spLocks noChangeArrowheads="1"/>
                    </p:cNvSpPr>
                    <p:nvPr/>
                  </p:nvSpPr>
                  <p:spPr bwMode="auto">
                    <a:xfrm>
                      <a:off x="1033" y="3621"/>
                      <a:ext cx="380" cy="308"/>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pPr>
                      <a:r>
                        <a:rPr lang="en-US" sz="2600">
                          <a:solidFill>
                            <a:srgbClr val="00FFFF"/>
                          </a:solidFill>
                          <a:latin typeface="Verdana" pitchFamily="34" charset="0"/>
                        </a:rPr>
                        <a:t>10</a:t>
                      </a:r>
                    </a:p>
                  </p:txBody>
                </p:sp>
                <p:sp>
                  <p:nvSpPr>
                    <p:cNvPr id="82" name="Text Box 10"/>
                    <p:cNvSpPr txBox="1">
                      <a:spLocks noChangeArrowheads="1"/>
                    </p:cNvSpPr>
                    <p:nvPr/>
                  </p:nvSpPr>
                  <p:spPr bwMode="auto">
                    <a:xfrm>
                      <a:off x="1402" y="3620"/>
                      <a:ext cx="1161" cy="308"/>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pPr>
                      <a:r>
                        <a:rPr lang="en-US" sz="2600">
                          <a:solidFill>
                            <a:srgbClr val="00FFFF"/>
                          </a:solidFill>
                          <a:latin typeface="Verdana" pitchFamily="34" charset="0"/>
                          <a:sym typeface="Symbol" pitchFamily="18" charset="2"/>
                        </a:rPr>
                        <a:t> </a:t>
                      </a:r>
                      <a:r>
                        <a:rPr lang="en-US" sz="2600">
                          <a:solidFill>
                            <a:srgbClr val="00FFFF"/>
                          </a:solidFill>
                          <a:latin typeface="Verdana" pitchFamily="34" charset="0"/>
                        </a:rPr>
                        <a:t>R (kpc)</a:t>
                      </a:r>
                    </a:p>
                  </p:txBody>
                </p:sp>
              </p:grpSp>
              <p:grpSp>
                <p:nvGrpSpPr>
                  <p:cNvPr id="74" name="Group 11"/>
                  <p:cNvGrpSpPr>
                    <a:grpSpLocks/>
                  </p:cNvGrpSpPr>
                  <p:nvPr/>
                </p:nvGrpSpPr>
                <p:grpSpPr bwMode="auto">
                  <a:xfrm>
                    <a:off x="-78" y="1080"/>
                    <a:ext cx="512" cy="2123"/>
                    <a:chOff x="-78" y="1080"/>
                    <a:chExt cx="512" cy="2123"/>
                  </a:xfrm>
                </p:grpSpPr>
                <p:sp>
                  <p:nvSpPr>
                    <p:cNvPr id="77" name="Text Box 12"/>
                    <p:cNvSpPr txBox="1">
                      <a:spLocks noChangeArrowheads="1"/>
                    </p:cNvSpPr>
                    <p:nvPr/>
                  </p:nvSpPr>
                  <p:spPr bwMode="auto">
                    <a:xfrm>
                      <a:off x="-12" y="2895"/>
                      <a:ext cx="380" cy="308"/>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600">
                          <a:solidFill>
                            <a:srgbClr val="00FFFF"/>
                          </a:solidFill>
                          <a:latin typeface="Verdana" pitchFamily="34" charset="0"/>
                        </a:rPr>
                        <a:t>50</a:t>
                      </a:r>
                    </a:p>
                  </p:txBody>
                </p:sp>
                <p:sp>
                  <p:nvSpPr>
                    <p:cNvPr id="78" name="Text Box 13"/>
                    <p:cNvSpPr txBox="1">
                      <a:spLocks noChangeArrowheads="1"/>
                    </p:cNvSpPr>
                    <p:nvPr/>
                  </p:nvSpPr>
                  <p:spPr bwMode="auto">
                    <a:xfrm>
                      <a:off x="-78" y="2365"/>
                      <a:ext cx="512" cy="308"/>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600">
                          <a:solidFill>
                            <a:srgbClr val="00FFFF"/>
                          </a:solidFill>
                          <a:latin typeface="Verdana" pitchFamily="34" charset="0"/>
                        </a:rPr>
                        <a:t>100</a:t>
                      </a:r>
                    </a:p>
                  </p:txBody>
                </p:sp>
                <p:sp>
                  <p:nvSpPr>
                    <p:cNvPr id="79" name="Text Box 14"/>
                    <p:cNvSpPr txBox="1">
                      <a:spLocks noChangeArrowheads="1"/>
                    </p:cNvSpPr>
                    <p:nvPr/>
                  </p:nvSpPr>
                  <p:spPr bwMode="auto">
                    <a:xfrm rot="-5400000">
                      <a:off x="-475" y="1579"/>
                      <a:ext cx="1305" cy="308"/>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pPr>
                      <a:r>
                        <a:rPr lang="en-US" sz="2600">
                          <a:solidFill>
                            <a:srgbClr val="00FFFF"/>
                          </a:solidFill>
                          <a:latin typeface="Verdana" pitchFamily="34" charset="0"/>
                          <a:sym typeface="Symbol" pitchFamily="18" charset="2"/>
                        </a:rPr>
                        <a:t> </a:t>
                      </a:r>
                      <a:r>
                        <a:rPr lang="en-US" sz="2600">
                          <a:solidFill>
                            <a:srgbClr val="00FFFF"/>
                          </a:solidFill>
                          <a:latin typeface="Verdana" pitchFamily="34" charset="0"/>
                        </a:rPr>
                        <a:t>v (km/s)</a:t>
                      </a:r>
                    </a:p>
                  </p:txBody>
                </p:sp>
              </p:grpSp>
              <p:sp>
                <p:nvSpPr>
                  <p:cNvPr id="75" name="Line 15"/>
                  <p:cNvSpPr>
                    <a:spLocks noChangeShapeType="1"/>
                  </p:cNvSpPr>
                  <p:nvPr/>
                </p:nvSpPr>
                <p:spPr bwMode="auto">
                  <a:xfrm flipH="1" flipV="1">
                    <a:off x="388" y="1035"/>
                    <a:ext cx="32" cy="2526"/>
                  </a:xfrm>
                  <a:prstGeom prst="line">
                    <a:avLst/>
                  </a:prstGeom>
                  <a:noFill/>
                  <a:ln w="57150">
                    <a:solidFill>
                      <a:srgbClr val="00FFFF"/>
                    </a:solidFill>
                    <a:round/>
                    <a:headEnd/>
                    <a:tailEnd type="triangle" w="med" len="me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sp>
                <p:nvSpPr>
                  <p:cNvPr id="76" name="Line 16"/>
                  <p:cNvSpPr>
                    <a:spLocks noChangeShapeType="1"/>
                  </p:cNvSpPr>
                  <p:nvPr/>
                </p:nvSpPr>
                <p:spPr bwMode="auto">
                  <a:xfrm>
                    <a:off x="420" y="3561"/>
                    <a:ext cx="2006" cy="5"/>
                  </a:xfrm>
                  <a:prstGeom prst="line">
                    <a:avLst/>
                  </a:prstGeom>
                  <a:noFill/>
                  <a:ln w="57150">
                    <a:solidFill>
                      <a:srgbClr val="00FFFF"/>
                    </a:solidFill>
                    <a:round/>
                    <a:headEnd/>
                    <a:tailEnd type="triangle" w="med" len="me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0" name="Group 17"/>
                <p:cNvGrpSpPr>
                  <a:grpSpLocks/>
                </p:cNvGrpSpPr>
                <p:nvPr/>
              </p:nvGrpSpPr>
              <p:grpSpPr bwMode="auto">
                <a:xfrm>
                  <a:off x="420" y="1930"/>
                  <a:ext cx="2020" cy="1605"/>
                  <a:chOff x="420" y="1930"/>
                  <a:chExt cx="2020" cy="1605"/>
                </a:xfrm>
              </p:grpSpPr>
              <p:sp>
                <p:nvSpPr>
                  <p:cNvPr id="11" name="Freeform 18"/>
                  <p:cNvSpPr>
                    <a:spLocks/>
                  </p:cNvSpPr>
                  <p:nvPr/>
                </p:nvSpPr>
                <p:spPr bwMode="auto">
                  <a:xfrm>
                    <a:off x="420" y="2806"/>
                    <a:ext cx="2020" cy="729"/>
                  </a:xfrm>
                  <a:custGeom>
                    <a:avLst/>
                    <a:gdLst/>
                    <a:ahLst/>
                    <a:cxnLst>
                      <a:cxn ang="0">
                        <a:pos x="0" y="1277"/>
                      </a:cxn>
                      <a:cxn ang="0">
                        <a:pos x="182" y="642"/>
                      </a:cxn>
                      <a:cxn ang="0">
                        <a:pos x="318" y="188"/>
                      </a:cxn>
                      <a:cxn ang="0">
                        <a:pos x="545" y="7"/>
                      </a:cxn>
                      <a:cxn ang="0">
                        <a:pos x="953" y="143"/>
                      </a:cxn>
                      <a:cxn ang="0">
                        <a:pos x="1497" y="370"/>
                      </a:cxn>
                      <a:cxn ang="0">
                        <a:pos x="2087" y="551"/>
                      </a:cxn>
                      <a:cxn ang="0">
                        <a:pos x="2677" y="642"/>
                      </a:cxn>
                      <a:cxn ang="0">
                        <a:pos x="3538" y="733"/>
                      </a:cxn>
                    </a:cxnLst>
                    <a:rect l="0" t="0" r="r" b="b"/>
                    <a:pathLst>
                      <a:path w="3538" h="1277">
                        <a:moveTo>
                          <a:pt x="0" y="1277"/>
                        </a:moveTo>
                        <a:cubicBezTo>
                          <a:pt x="64" y="1050"/>
                          <a:pt x="129" y="824"/>
                          <a:pt x="182" y="642"/>
                        </a:cubicBezTo>
                        <a:cubicBezTo>
                          <a:pt x="235" y="460"/>
                          <a:pt x="257" y="294"/>
                          <a:pt x="318" y="188"/>
                        </a:cubicBezTo>
                        <a:cubicBezTo>
                          <a:pt x="379" y="82"/>
                          <a:pt x="439" y="14"/>
                          <a:pt x="545" y="7"/>
                        </a:cubicBezTo>
                        <a:cubicBezTo>
                          <a:pt x="651" y="0"/>
                          <a:pt x="794" y="83"/>
                          <a:pt x="953" y="143"/>
                        </a:cubicBezTo>
                        <a:cubicBezTo>
                          <a:pt x="1112" y="203"/>
                          <a:pt x="1308" y="302"/>
                          <a:pt x="1497" y="370"/>
                        </a:cubicBezTo>
                        <a:cubicBezTo>
                          <a:pt x="1686" y="438"/>
                          <a:pt x="1890" y="506"/>
                          <a:pt x="2087" y="551"/>
                        </a:cubicBezTo>
                        <a:cubicBezTo>
                          <a:pt x="2284" y="596"/>
                          <a:pt x="2435" y="612"/>
                          <a:pt x="2677" y="642"/>
                        </a:cubicBezTo>
                        <a:cubicBezTo>
                          <a:pt x="2919" y="672"/>
                          <a:pt x="3228" y="702"/>
                          <a:pt x="3538" y="733"/>
                        </a:cubicBezTo>
                      </a:path>
                    </a:pathLst>
                  </a:custGeom>
                  <a:noFill/>
                  <a:ln w="76200" cap="flat" cmpd="sng">
                    <a:solidFill>
                      <a:srgbClr val="FF0000"/>
                    </a:solidFill>
                    <a:prstDash val="dash"/>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sp>
                <p:nvSpPr>
                  <p:cNvPr id="12" name="Freeform 19"/>
                  <p:cNvSpPr>
                    <a:spLocks/>
                  </p:cNvSpPr>
                  <p:nvPr/>
                </p:nvSpPr>
                <p:spPr bwMode="auto">
                  <a:xfrm>
                    <a:off x="420" y="2007"/>
                    <a:ext cx="2020" cy="1528"/>
                  </a:xfrm>
                  <a:custGeom>
                    <a:avLst/>
                    <a:gdLst/>
                    <a:ahLst/>
                    <a:cxnLst>
                      <a:cxn ang="0">
                        <a:pos x="0" y="2676"/>
                      </a:cxn>
                      <a:cxn ang="0">
                        <a:pos x="227" y="1497"/>
                      </a:cxn>
                      <a:cxn ang="0">
                        <a:pos x="499" y="952"/>
                      </a:cxn>
                      <a:cxn ang="0">
                        <a:pos x="953" y="680"/>
                      </a:cxn>
                      <a:cxn ang="0">
                        <a:pos x="1633" y="453"/>
                      </a:cxn>
                      <a:cxn ang="0">
                        <a:pos x="2813" y="181"/>
                      </a:cxn>
                      <a:cxn ang="0">
                        <a:pos x="3538" y="0"/>
                      </a:cxn>
                    </a:cxnLst>
                    <a:rect l="0" t="0" r="r" b="b"/>
                    <a:pathLst>
                      <a:path w="3538" h="2676">
                        <a:moveTo>
                          <a:pt x="0" y="2676"/>
                        </a:moveTo>
                        <a:cubicBezTo>
                          <a:pt x="72" y="2230"/>
                          <a:pt x="144" y="1784"/>
                          <a:pt x="227" y="1497"/>
                        </a:cubicBezTo>
                        <a:cubicBezTo>
                          <a:pt x="310" y="1210"/>
                          <a:pt x="378" y="1088"/>
                          <a:pt x="499" y="952"/>
                        </a:cubicBezTo>
                        <a:cubicBezTo>
                          <a:pt x="620" y="816"/>
                          <a:pt x="764" y="763"/>
                          <a:pt x="953" y="680"/>
                        </a:cubicBezTo>
                        <a:cubicBezTo>
                          <a:pt x="1142" y="597"/>
                          <a:pt x="1323" y="536"/>
                          <a:pt x="1633" y="453"/>
                        </a:cubicBezTo>
                        <a:cubicBezTo>
                          <a:pt x="1943" y="370"/>
                          <a:pt x="2496" y="256"/>
                          <a:pt x="2813" y="181"/>
                        </a:cubicBezTo>
                        <a:cubicBezTo>
                          <a:pt x="3130" y="106"/>
                          <a:pt x="3334" y="53"/>
                          <a:pt x="3538" y="0"/>
                        </a:cubicBezTo>
                      </a:path>
                    </a:pathLst>
                  </a:custGeom>
                  <a:noFill/>
                  <a:ln w="76200" cmpd="sng">
                    <a:solidFill>
                      <a:srgbClr val="FF00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nvGrpSpPr>
                  <p:cNvPr id="13" name="Group 20"/>
                  <p:cNvGrpSpPr>
                    <a:grpSpLocks/>
                  </p:cNvGrpSpPr>
                  <p:nvPr/>
                </p:nvGrpSpPr>
                <p:grpSpPr bwMode="auto">
                  <a:xfrm>
                    <a:off x="2059" y="1981"/>
                    <a:ext cx="44" cy="207"/>
                    <a:chOff x="4799" y="935"/>
                    <a:chExt cx="77" cy="363"/>
                  </a:xfrm>
                </p:grpSpPr>
                <p:sp>
                  <p:nvSpPr>
                    <p:cNvPr id="71" name="Oval 21"/>
                    <p:cNvSpPr>
                      <a:spLocks noChangeArrowheads="1"/>
                    </p:cNvSpPr>
                    <p:nvPr/>
                  </p:nvSpPr>
                  <p:spPr bwMode="auto">
                    <a:xfrm>
                      <a:off x="4799" y="1078"/>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72" name="Line 22"/>
                    <p:cNvSpPr>
                      <a:spLocks noChangeShapeType="1"/>
                    </p:cNvSpPr>
                    <p:nvPr/>
                  </p:nvSpPr>
                  <p:spPr bwMode="auto">
                    <a:xfrm>
                      <a:off x="4838" y="935"/>
                      <a:ext cx="0" cy="363"/>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4" name="Group 23"/>
                  <p:cNvGrpSpPr>
                    <a:grpSpLocks/>
                  </p:cNvGrpSpPr>
                  <p:nvPr/>
                </p:nvGrpSpPr>
                <p:grpSpPr bwMode="auto">
                  <a:xfrm>
                    <a:off x="2189" y="1930"/>
                    <a:ext cx="44" cy="207"/>
                    <a:chOff x="4799" y="935"/>
                    <a:chExt cx="77" cy="363"/>
                  </a:xfrm>
                </p:grpSpPr>
                <p:sp>
                  <p:nvSpPr>
                    <p:cNvPr id="69" name="Oval 24"/>
                    <p:cNvSpPr>
                      <a:spLocks noChangeArrowheads="1"/>
                    </p:cNvSpPr>
                    <p:nvPr/>
                  </p:nvSpPr>
                  <p:spPr bwMode="auto">
                    <a:xfrm>
                      <a:off x="4799" y="1078"/>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70" name="Line 25"/>
                    <p:cNvSpPr>
                      <a:spLocks noChangeShapeType="1"/>
                    </p:cNvSpPr>
                    <p:nvPr/>
                  </p:nvSpPr>
                  <p:spPr bwMode="auto">
                    <a:xfrm>
                      <a:off x="4838" y="935"/>
                      <a:ext cx="0" cy="363"/>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5" name="Group 26"/>
                  <p:cNvGrpSpPr>
                    <a:grpSpLocks/>
                  </p:cNvGrpSpPr>
                  <p:nvPr/>
                </p:nvGrpSpPr>
                <p:grpSpPr bwMode="auto">
                  <a:xfrm>
                    <a:off x="886" y="2370"/>
                    <a:ext cx="44" cy="77"/>
                    <a:chOff x="2744" y="2024"/>
                    <a:chExt cx="77" cy="136"/>
                  </a:xfrm>
                </p:grpSpPr>
                <p:sp>
                  <p:nvSpPr>
                    <p:cNvPr id="67" name="Oval 27"/>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68" name="Line 28"/>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6" name="Group 29"/>
                  <p:cNvGrpSpPr>
                    <a:grpSpLocks/>
                  </p:cNvGrpSpPr>
                  <p:nvPr/>
                </p:nvGrpSpPr>
                <p:grpSpPr bwMode="auto">
                  <a:xfrm>
                    <a:off x="834" y="2395"/>
                    <a:ext cx="44" cy="78"/>
                    <a:chOff x="2744" y="2024"/>
                    <a:chExt cx="77" cy="136"/>
                  </a:xfrm>
                </p:grpSpPr>
                <p:sp>
                  <p:nvSpPr>
                    <p:cNvPr id="65" name="Oval 30"/>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66" name="Line 31"/>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7" name="Group 32"/>
                  <p:cNvGrpSpPr>
                    <a:grpSpLocks/>
                  </p:cNvGrpSpPr>
                  <p:nvPr/>
                </p:nvGrpSpPr>
                <p:grpSpPr bwMode="auto">
                  <a:xfrm>
                    <a:off x="782" y="2421"/>
                    <a:ext cx="44" cy="78"/>
                    <a:chOff x="2744" y="2024"/>
                    <a:chExt cx="77" cy="136"/>
                  </a:xfrm>
                </p:grpSpPr>
                <p:sp>
                  <p:nvSpPr>
                    <p:cNvPr id="63" name="Oval 33"/>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64" name="Line 34"/>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8" name="Group 35"/>
                  <p:cNvGrpSpPr>
                    <a:grpSpLocks/>
                  </p:cNvGrpSpPr>
                  <p:nvPr/>
                </p:nvGrpSpPr>
                <p:grpSpPr bwMode="auto">
                  <a:xfrm>
                    <a:off x="731" y="2473"/>
                    <a:ext cx="44" cy="78"/>
                    <a:chOff x="2744" y="2024"/>
                    <a:chExt cx="77" cy="136"/>
                  </a:xfrm>
                </p:grpSpPr>
                <p:sp>
                  <p:nvSpPr>
                    <p:cNvPr id="61" name="Oval 36"/>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62" name="Line 37"/>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19" name="Group 38"/>
                  <p:cNvGrpSpPr>
                    <a:grpSpLocks/>
                  </p:cNvGrpSpPr>
                  <p:nvPr/>
                </p:nvGrpSpPr>
                <p:grpSpPr bwMode="auto">
                  <a:xfrm>
                    <a:off x="688" y="2525"/>
                    <a:ext cx="102" cy="78"/>
                    <a:chOff x="2647" y="2024"/>
                    <a:chExt cx="174" cy="136"/>
                  </a:xfrm>
                </p:grpSpPr>
                <p:sp>
                  <p:nvSpPr>
                    <p:cNvPr id="59" name="Oval 39"/>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60" name="Line 40"/>
                    <p:cNvSpPr>
                      <a:spLocks noChangeShapeType="1"/>
                    </p:cNvSpPr>
                    <p:nvPr/>
                  </p:nvSpPr>
                  <p:spPr bwMode="auto">
                    <a:xfrm>
                      <a:off x="2647"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0" name="Group 41"/>
                  <p:cNvGrpSpPr>
                    <a:grpSpLocks/>
                  </p:cNvGrpSpPr>
                  <p:nvPr/>
                </p:nvGrpSpPr>
                <p:grpSpPr bwMode="auto">
                  <a:xfrm>
                    <a:off x="653" y="2551"/>
                    <a:ext cx="44" cy="77"/>
                    <a:chOff x="2744" y="2024"/>
                    <a:chExt cx="77" cy="136"/>
                  </a:xfrm>
                </p:grpSpPr>
                <p:sp>
                  <p:nvSpPr>
                    <p:cNvPr id="57" name="Oval 42"/>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58" name="Line 43"/>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1" name="Group 44"/>
                  <p:cNvGrpSpPr>
                    <a:grpSpLocks/>
                  </p:cNvGrpSpPr>
                  <p:nvPr/>
                </p:nvGrpSpPr>
                <p:grpSpPr bwMode="auto">
                  <a:xfrm>
                    <a:off x="601" y="2628"/>
                    <a:ext cx="44" cy="78"/>
                    <a:chOff x="2744" y="2024"/>
                    <a:chExt cx="77" cy="136"/>
                  </a:xfrm>
                </p:grpSpPr>
                <p:sp>
                  <p:nvSpPr>
                    <p:cNvPr id="55" name="Oval 45"/>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56" name="Line 46"/>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2" name="Group 47"/>
                  <p:cNvGrpSpPr>
                    <a:grpSpLocks/>
                  </p:cNvGrpSpPr>
                  <p:nvPr/>
                </p:nvGrpSpPr>
                <p:grpSpPr bwMode="auto">
                  <a:xfrm>
                    <a:off x="557" y="2758"/>
                    <a:ext cx="44" cy="78"/>
                    <a:chOff x="2744" y="2024"/>
                    <a:chExt cx="77" cy="136"/>
                  </a:xfrm>
                </p:grpSpPr>
                <p:sp>
                  <p:nvSpPr>
                    <p:cNvPr id="53" name="Oval 48"/>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54" name="Line 49"/>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3" name="Group 50"/>
                  <p:cNvGrpSpPr>
                    <a:grpSpLocks/>
                  </p:cNvGrpSpPr>
                  <p:nvPr/>
                </p:nvGrpSpPr>
                <p:grpSpPr bwMode="auto">
                  <a:xfrm>
                    <a:off x="506" y="2888"/>
                    <a:ext cx="43" cy="77"/>
                    <a:chOff x="2744" y="2024"/>
                    <a:chExt cx="77" cy="136"/>
                  </a:xfrm>
                </p:grpSpPr>
                <p:sp>
                  <p:nvSpPr>
                    <p:cNvPr id="51" name="Oval 50"/>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52" name="Line 52"/>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4" name="Group 53"/>
                  <p:cNvGrpSpPr>
                    <a:grpSpLocks/>
                  </p:cNvGrpSpPr>
                  <p:nvPr/>
                </p:nvGrpSpPr>
                <p:grpSpPr bwMode="auto">
                  <a:xfrm>
                    <a:off x="472" y="3095"/>
                    <a:ext cx="44" cy="77"/>
                    <a:chOff x="2744" y="2024"/>
                    <a:chExt cx="77" cy="136"/>
                  </a:xfrm>
                </p:grpSpPr>
                <p:sp>
                  <p:nvSpPr>
                    <p:cNvPr id="49" name="Oval 54"/>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50" name="Line 55"/>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5" name="Group 56"/>
                  <p:cNvGrpSpPr>
                    <a:grpSpLocks/>
                  </p:cNvGrpSpPr>
                  <p:nvPr/>
                </p:nvGrpSpPr>
                <p:grpSpPr bwMode="auto">
                  <a:xfrm>
                    <a:off x="938" y="2370"/>
                    <a:ext cx="44" cy="77"/>
                    <a:chOff x="2744" y="2024"/>
                    <a:chExt cx="77" cy="136"/>
                  </a:xfrm>
                </p:grpSpPr>
                <p:sp>
                  <p:nvSpPr>
                    <p:cNvPr id="47" name="Oval 57"/>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48" name="Line 58"/>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6" name="Group 59"/>
                  <p:cNvGrpSpPr>
                    <a:grpSpLocks/>
                  </p:cNvGrpSpPr>
                  <p:nvPr/>
                </p:nvGrpSpPr>
                <p:grpSpPr bwMode="auto">
                  <a:xfrm>
                    <a:off x="1075" y="2343"/>
                    <a:ext cx="44" cy="78"/>
                    <a:chOff x="2744" y="2024"/>
                    <a:chExt cx="77" cy="136"/>
                  </a:xfrm>
                </p:grpSpPr>
                <p:sp>
                  <p:nvSpPr>
                    <p:cNvPr id="45" name="Oval 60"/>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46" name="Line 61"/>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7" name="Group 62"/>
                  <p:cNvGrpSpPr>
                    <a:grpSpLocks/>
                  </p:cNvGrpSpPr>
                  <p:nvPr/>
                </p:nvGrpSpPr>
                <p:grpSpPr bwMode="auto">
                  <a:xfrm>
                    <a:off x="1205" y="2292"/>
                    <a:ext cx="44" cy="78"/>
                    <a:chOff x="2744" y="2024"/>
                    <a:chExt cx="77" cy="136"/>
                  </a:xfrm>
                </p:grpSpPr>
                <p:sp>
                  <p:nvSpPr>
                    <p:cNvPr id="43" name="Oval 63"/>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44" name="Line 64"/>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8" name="Group 65"/>
                  <p:cNvGrpSpPr>
                    <a:grpSpLocks/>
                  </p:cNvGrpSpPr>
                  <p:nvPr/>
                </p:nvGrpSpPr>
                <p:grpSpPr bwMode="auto">
                  <a:xfrm>
                    <a:off x="1352" y="2188"/>
                    <a:ext cx="44" cy="78"/>
                    <a:chOff x="2744" y="2024"/>
                    <a:chExt cx="77" cy="136"/>
                  </a:xfrm>
                </p:grpSpPr>
                <p:sp>
                  <p:nvSpPr>
                    <p:cNvPr id="41" name="Oval 66"/>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42" name="Line 67"/>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29" name="Group 68"/>
                  <p:cNvGrpSpPr>
                    <a:grpSpLocks/>
                  </p:cNvGrpSpPr>
                  <p:nvPr/>
                </p:nvGrpSpPr>
                <p:grpSpPr bwMode="auto">
                  <a:xfrm>
                    <a:off x="1490" y="2188"/>
                    <a:ext cx="44" cy="78"/>
                    <a:chOff x="2744" y="2024"/>
                    <a:chExt cx="77" cy="136"/>
                  </a:xfrm>
                </p:grpSpPr>
                <p:sp>
                  <p:nvSpPr>
                    <p:cNvPr id="39" name="Oval 69"/>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40" name="Line 70"/>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30" name="Group 71"/>
                  <p:cNvGrpSpPr>
                    <a:grpSpLocks/>
                  </p:cNvGrpSpPr>
                  <p:nvPr/>
                </p:nvGrpSpPr>
                <p:grpSpPr bwMode="auto">
                  <a:xfrm>
                    <a:off x="1637" y="2188"/>
                    <a:ext cx="44" cy="78"/>
                    <a:chOff x="2744" y="2024"/>
                    <a:chExt cx="77" cy="136"/>
                  </a:xfrm>
                </p:grpSpPr>
                <p:sp>
                  <p:nvSpPr>
                    <p:cNvPr id="37" name="Oval 72"/>
                    <p:cNvSpPr>
                      <a:spLocks noChangeArrowheads="1"/>
                    </p:cNvSpPr>
                    <p:nvPr/>
                  </p:nvSpPr>
                  <p:spPr bwMode="auto">
                    <a:xfrm>
                      <a:off x="2744" y="2054"/>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38" name="Line 73"/>
                    <p:cNvSpPr>
                      <a:spLocks noChangeShapeType="1"/>
                    </p:cNvSpPr>
                    <p:nvPr/>
                  </p:nvSpPr>
                  <p:spPr bwMode="auto">
                    <a:xfrm>
                      <a:off x="2782" y="2024"/>
                      <a:ext cx="0" cy="136"/>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31" name="Group 74"/>
                  <p:cNvGrpSpPr>
                    <a:grpSpLocks/>
                  </p:cNvGrpSpPr>
                  <p:nvPr/>
                </p:nvGrpSpPr>
                <p:grpSpPr bwMode="auto">
                  <a:xfrm>
                    <a:off x="1767" y="2136"/>
                    <a:ext cx="44" cy="130"/>
                    <a:chOff x="4322" y="1253"/>
                    <a:chExt cx="77" cy="227"/>
                  </a:xfrm>
                </p:grpSpPr>
                <p:sp>
                  <p:nvSpPr>
                    <p:cNvPr id="35" name="Oval 75"/>
                    <p:cNvSpPr>
                      <a:spLocks noChangeArrowheads="1"/>
                    </p:cNvSpPr>
                    <p:nvPr/>
                  </p:nvSpPr>
                  <p:spPr bwMode="auto">
                    <a:xfrm>
                      <a:off x="4322" y="1328"/>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36" name="Line 76"/>
                    <p:cNvSpPr>
                      <a:spLocks noChangeShapeType="1"/>
                    </p:cNvSpPr>
                    <p:nvPr/>
                  </p:nvSpPr>
                  <p:spPr bwMode="auto">
                    <a:xfrm flipH="1">
                      <a:off x="4358" y="1253"/>
                      <a:ext cx="6" cy="227"/>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nvGrpSpPr>
                  <p:cNvPr id="32" name="Group 77"/>
                  <p:cNvGrpSpPr>
                    <a:grpSpLocks/>
                  </p:cNvGrpSpPr>
                  <p:nvPr/>
                </p:nvGrpSpPr>
                <p:grpSpPr bwMode="auto">
                  <a:xfrm>
                    <a:off x="1904" y="2111"/>
                    <a:ext cx="44" cy="129"/>
                    <a:chOff x="4322" y="1253"/>
                    <a:chExt cx="77" cy="227"/>
                  </a:xfrm>
                </p:grpSpPr>
                <p:sp>
                  <p:nvSpPr>
                    <p:cNvPr id="33" name="Oval 78"/>
                    <p:cNvSpPr>
                      <a:spLocks noChangeArrowheads="1"/>
                    </p:cNvSpPr>
                    <p:nvPr/>
                  </p:nvSpPr>
                  <p:spPr bwMode="auto">
                    <a:xfrm>
                      <a:off x="4322" y="1328"/>
                      <a:ext cx="77" cy="77"/>
                    </a:xfrm>
                    <a:prstGeom prst="ellipse">
                      <a:avLst/>
                    </a:prstGeom>
                    <a:solidFill>
                      <a:srgbClr val="FFFF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latin typeface="Tahoma" pitchFamily="34" charset="0"/>
                      </a:endParaRPr>
                    </a:p>
                  </p:txBody>
                </p:sp>
                <p:sp>
                  <p:nvSpPr>
                    <p:cNvPr id="34" name="Line 79"/>
                    <p:cNvSpPr>
                      <a:spLocks noChangeShapeType="1"/>
                    </p:cNvSpPr>
                    <p:nvPr/>
                  </p:nvSpPr>
                  <p:spPr bwMode="auto">
                    <a:xfrm flipH="1">
                      <a:off x="4358" y="1253"/>
                      <a:ext cx="6" cy="227"/>
                    </a:xfrm>
                    <a:prstGeom prst="line">
                      <a:avLst/>
                    </a:prstGeom>
                    <a:noFill/>
                    <a:ln w="28575">
                      <a:solidFill>
                        <a:srgbClr val="FFFF00"/>
                      </a:solidFill>
                      <a:round/>
                      <a:headEnd/>
                      <a:tailEnd/>
                    </a:ln>
                    <a:effectLst/>
                  </p:spPr>
                  <p:txBody>
                    <a:bodyPr/>
                    <a:lstStyle/>
                    <a:p>
                      <a:pPr defTabSz="914400" fontAlgn="base">
                        <a:spcBef>
                          <a:spcPct val="0"/>
                        </a:spcBef>
                        <a:spcAft>
                          <a:spcPct val="0"/>
                        </a:spcAft>
                      </a:pPr>
                      <a:endParaRPr lang="nl-NL" sz="2800">
                        <a:solidFill>
                          <a:srgbClr val="FFFF99"/>
                        </a:solidFill>
                        <a:latin typeface="Tahoma" pitchFamily="34" charset="0"/>
                      </a:endParaRPr>
                    </a:p>
                  </p:txBody>
                </p:sp>
              </p:grpSp>
            </p:grpSp>
          </p:grpSp>
          <p:sp>
            <p:nvSpPr>
              <p:cNvPr id="7" name="Text Box 80"/>
              <p:cNvSpPr txBox="1">
                <a:spLocks noChangeArrowheads="1"/>
              </p:cNvSpPr>
              <p:nvPr/>
            </p:nvSpPr>
            <p:spPr bwMode="auto">
              <a:xfrm>
                <a:off x="1060" y="2637"/>
                <a:ext cx="1290" cy="36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200">
                    <a:solidFill>
                      <a:srgbClr val="FF0000"/>
                    </a:solidFill>
                    <a:latin typeface="Verdana" pitchFamily="34" charset="0"/>
                  </a:rPr>
                  <a:t>verwacht</a:t>
                </a:r>
              </a:p>
            </p:txBody>
          </p:sp>
          <p:sp>
            <p:nvSpPr>
              <p:cNvPr id="8" name="Text Box 81"/>
              <p:cNvSpPr txBox="1">
                <a:spLocks noChangeArrowheads="1"/>
              </p:cNvSpPr>
              <p:nvPr/>
            </p:nvSpPr>
            <p:spPr bwMode="auto">
              <a:xfrm>
                <a:off x="873" y="1775"/>
                <a:ext cx="1247" cy="36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200">
                    <a:solidFill>
                      <a:srgbClr val="FF0000"/>
                    </a:solidFill>
                    <a:latin typeface="Verdana" pitchFamily="34" charset="0"/>
                  </a:rPr>
                  <a:t>gemeten</a:t>
                </a:r>
              </a:p>
            </p:txBody>
          </p:sp>
        </p:grpSp>
      </p:grpSp>
      <p:cxnSp>
        <p:nvCxnSpPr>
          <p:cNvPr id="87" name="Straight Connector 86"/>
          <p:cNvCxnSpPr/>
          <p:nvPr/>
        </p:nvCxnSpPr>
        <p:spPr>
          <a:xfrm>
            <a:off x="5292804" y="0"/>
            <a:ext cx="0" cy="6922147"/>
          </a:xfrm>
          <a:prstGeom prst="line">
            <a:avLst/>
          </a:prstGeom>
          <a:ln w="7620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1448516" y="6008925"/>
            <a:ext cx="2674681" cy="523220"/>
          </a:xfrm>
          <a:prstGeom prst="rect">
            <a:avLst/>
          </a:prstGeom>
          <a:noFill/>
          <a:ln w="25400">
            <a:solidFill>
              <a:srgbClr val="3366FF"/>
            </a:solidFill>
          </a:ln>
        </p:spPr>
        <p:txBody>
          <a:bodyPr wrap="none" rtlCol="0">
            <a:spAutoFit/>
          </a:bodyPr>
          <a:lstStyle/>
          <a:p>
            <a:r>
              <a:rPr lang="en-US" sz="2800" dirty="0" err="1" smtClean="0">
                <a:solidFill>
                  <a:srgbClr val="66FFFF"/>
                </a:solidFill>
              </a:rPr>
              <a:t>Donkere</a:t>
            </a:r>
            <a:r>
              <a:rPr lang="en-US" sz="2800" dirty="0" smtClean="0">
                <a:solidFill>
                  <a:srgbClr val="66FFFF"/>
                </a:solidFill>
              </a:rPr>
              <a:t> </a:t>
            </a:r>
            <a:r>
              <a:rPr lang="en-US" sz="2800" dirty="0" err="1" smtClean="0">
                <a:solidFill>
                  <a:srgbClr val="66FFFF"/>
                </a:solidFill>
              </a:rPr>
              <a:t>Materie</a:t>
            </a:r>
            <a:endParaRPr lang="en-US" sz="2800" dirty="0">
              <a:solidFill>
                <a:srgbClr val="66FFFF"/>
              </a:solidFill>
            </a:endParaRPr>
          </a:p>
        </p:txBody>
      </p:sp>
      <p:sp>
        <p:nvSpPr>
          <p:cNvPr id="90" name="TextBox 89"/>
          <p:cNvSpPr txBox="1"/>
          <p:nvPr/>
        </p:nvSpPr>
        <p:spPr>
          <a:xfrm>
            <a:off x="5814838" y="6044435"/>
            <a:ext cx="2608406" cy="523220"/>
          </a:xfrm>
          <a:prstGeom prst="rect">
            <a:avLst/>
          </a:prstGeom>
          <a:noFill/>
          <a:ln w="25400">
            <a:solidFill>
              <a:srgbClr val="3366FF"/>
            </a:solidFill>
          </a:ln>
        </p:spPr>
        <p:txBody>
          <a:bodyPr wrap="none" rtlCol="0">
            <a:spAutoFit/>
          </a:bodyPr>
          <a:lstStyle/>
          <a:p>
            <a:r>
              <a:rPr lang="en-US" sz="2800" dirty="0" err="1" smtClean="0">
                <a:solidFill>
                  <a:srgbClr val="66FFFF"/>
                </a:solidFill>
              </a:rPr>
              <a:t>Donkere</a:t>
            </a:r>
            <a:r>
              <a:rPr lang="en-US" sz="2800" dirty="0" smtClean="0">
                <a:solidFill>
                  <a:srgbClr val="66FFFF"/>
                </a:solidFill>
              </a:rPr>
              <a:t> </a:t>
            </a:r>
            <a:r>
              <a:rPr lang="en-US" sz="2800" dirty="0" err="1" smtClean="0">
                <a:solidFill>
                  <a:srgbClr val="66FFFF"/>
                </a:solidFill>
              </a:rPr>
              <a:t>Energie</a:t>
            </a:r>
            <a:endParaRPr lang="en-US" sz="2800" dirty="0">
              <a:solidFill>
                <a:srgbClr val="66FFFF"/>
              </a:solidFill>
            </a:endParaRPr>
          </a:p>
        </p:txBody>
      </p:sp>
      <p:sp>
        <p:nvSpPr>
          <p:cNvPr id="2" name="Title 1"/>
          <p:cNvSpPr>
            <a:spLocks noGrp="1"/>
          </p:cNvSpPr>
          <p:nvPr>
            <p:ph type="title"/>
          </p:nvPr>
        </p:nvSpPr>
        <p:spPr>
          <a:xfrm>
            <a:off x="-1" y="28538"/>
            <a:ext cx="9144001" cy="686898"/>
          </a:xfrm>
        </p:spPr>
        <p:txBody>
          <a:bodyPr>
            <a:normAutofit fontScale="90000"/>
          </a:bodyPr>
          <a:lstStyle/>
          <a:p>
            <a:r>
              <a:rPr lang="en-US" dirty="0" smtClean="0"/>
              <a:t>5. </a:t>
            </a:r>
            <a:r>
              <a:rPr lang="en-US" dirty="0" err="1" smtClean="0"/>
              <a:t>Donkere</a:t>
            </a:r>
            <a:r>
              <a:rPr lang="en-US" dirty="0" smtClean="0"/>
              <a:t> </a:t>
            </a:r>
            <a:r>
              <a:rPr lang="en-US" dirty="0" err="1" smtClean="0"/>
              <a:t>materie</a:t>
            </a:r>
            <a:r>
              <a:rPr lang="en-US" dirty="0" smtClean="0"/>
              <a:t> en </a:t>
            </a:r>
            <a:r>
              <a:rPr lang="en-US" dirty="0" err="1" smtClean="0"/>
              <a:t>donkere</a:t>
            </a:r>
            <a:r>
              <a:rPr lang="en-US" dirty="0" smtClean="0"/>
              <a:t> </a:t>
            </a:r>
            <a:r>
              <a:rPr lang="en-US" dirty="0" err="1" smtClean="0"/>
              <a:t>energie</a:t>
            </a:r>
            <a:r>
              <a:rPr lang="en-US" dirty="0" smtClean="0"/>
              <a:t/>
            </a:r>
            <a:br>
              <a:rPr lang="en-US" dirty="0" smtClean="0"/>
            </a:br>
            <a:r>
              <a:rPr lang="en-US" dirty="0" smtClean="0"/>
              <a:t> </a:t>
            </a:r>
            <a:r>
              <a:rPr lang="en-US" dirty="0" err="1" smtClean="0"/>
              <a:t>overheersen</a:t>
            </a:r>
            <a:r>
              <a:rPr lang="en-US" dirty="0" smtClean="0"/>
              <a:t> in het </a:t>
            </a:r>
            <a:r>
              <a:rPr lang="en-US" dirty="0" err="1" smtClean="0"/>
              <a:t>heelal</a:t>
            </a:r>
            <a:r>
              <a:rPr lang="en-US" dirty="0" smtClean="0"/>
              <a:t> </a:t>
            </a:r>
            <a:endParaRPr lang="en-US" dirty="0"/>
          </a:p>
        </p:txBody>
      </p:sp>
    </p:spTree>
    <p:extLst>
      <p:ext uri="{BB962C8B-B14F-4D97-AF65-F5344CB8AC3E}">
        <p14:creationId xmlns:p14="http://schemas.microsoft.com/office/powerpoint/2010/main" val="25659527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ate Placeholder 3"/>
          <p:cNvSpPr>
            <a:spLocks noGrp="1"/>
          </p:cNvSpPr>
          <p:nvPr>
            <p:ph type="dt" sz="half" idx="10"/>
          </p:nvPr>
        </p:nvSpPr>
        <p:spPr/>
        <p:txBody>
          <a:bodyPr/>
          <a:lstStyle/>
          <a:p>
            <a:endParaRPr lang="en-US" dirty="0" smtClean="0"/>
          </a:p>
          <a:p>
            <a:endParaRPr lang="en-US" dirty="0"/>
          </a:p>
        </p:txBody>
      </p:sp>
      <p:sp>
        <p:nvSpPr>
          <p:cNvPr id="76" name="Footer Placeholder 4"/>
          <p:cNvSpPr>
            <a:spLocks noGrp="1"/>
          </p:cNvSpPr>
          <p:nvPr>
            <p:ph type="ftr" sz="quarter" idx="11"/>
          </p:nvPr>
        </p:nvSpPr>
        <p:spPr/>
        <p:txBody>
          <a:bodyPr/>
          <a:lstStyle/>
          <a:p>
            <a:endParaRPr lang="en-US" dirty="0"/>
          </a:p>
        </p:txBody>
      </p:sp>
      <p:sp>
        <p:nvSpPr>
          <p:cNvPr id="541771" name="Oval 75"/>
          <p:cNvSpPr>
            <a:spLocks noChangeArrowheads="1"/>
          </p:cNvSpPr>
          <p:nvPr/>
        </p:nvSpPr>
        <p:spPr bwMode="auto">
          <a:xfrm>
            <a:off x="6534150" y="2581275"/>
            <a:ext cx="1931988" cy="1887538"/>
          </a:xfrm>
          <a:prstGeom prst="ellipse">
            <a:avLst/>
          </a:prstGeom>
          <a:solidFill>
            <a:schemeClr val="bg1"/>
          </a:solidFill>
          <a:ln w="28575" algn="ctr">
            <a:noFill/>
            <a:round/>
            <a:headEnd/>
            <a:tailEnd/>
          </a:ln>
          <a:effectLst/>
        </p:spPr>
        <p:txBody>
          <a:bodyPr anchor="ctr">
            <a:spAutoFit/>
          </a:bodyPr>
          <a:lstStyle/>
          <a:p>
            <a:endParaRPr lang="nl-NL"/>
          </a:p>
        </p:txBody>
      </p:sp>
      <p:sp>
        <p:nvSpPr>
          <p:cNvPr id="541769" name="Oval 73"/>
          <p:cNvSpPr>
            <a:spLocks noChangeArrowheads="1"/>
          </p:cNvSpPr>
          <p:nvPr/>
        </p:nvSpPr>
        <p:spPr bwMode="auto">
          <a:xfrm>
            <a:off x="4867275" y="1225550"/>
            <a:ext cx="1931988" cy="1887538"/>
          </a:xfrm>
          <a:prstGeom prst="ellipse">
            <a:avLst/>
          </a:prstGeom>
          <a:solidFill>
            <a:schemeClr val="bg1"/>
          </a:solidFill>
          <a:ln w="28575" algn="ctr">
            <a:noFill/>
            <a:round/>
            <a:headEnd/>
            <a:tailEnd/>
          </a:ln>
          <a:effectLst/>
        </p:spPr>
        <p:txBody>
          <a:bodyPr anchor="ctr">
            <a:spAutoFit/>
          </a:bodyPr>
          <a:lstStyle/>
          <a:p>
            <a:endParaRPr lang="nl-NL"/>
          </a:p>
        </p:txBody>
      </p:sp>
      <p:sp>
        <p:nvSpPr>
          <p:cNvPr id="541698" name="Rectangle 2"/>
          <p:cNvSpPr>
            <a:spLocks noGrp="1" noChangeArrowheads="1"/>
          </p:cNvSpPr>
          <p:nvPr>
            <p:ph type="title"/>
          </p:nvPr>
        </p:nvSpPr>
        <p:spPr>
          <a:xfrm>
            <a:off x="-1" y="286396"/>
            <a:ext cx="9144001" cy="686898"/>
          </a:xfrm>
        </p:spPr>
        <p:txBody>
          <a:bodyPr>
            <a:normAutofit fontScale="90000"/>
          </a:bodyPr>
          <a:lstStyle/>
          <a:p>
            <a:r>
              <a:rPr lang="en-US" dirty="0"/>
              <a:t>6</a:t>
            </a:r>
            <a:r>
              <a:rPr lang="en-US" dirty="0" smtClean="0"/>
              <a:t>: </a:t>
            </a:r>
            <a:r>
              <a:rPr lang="en-US" dirty="0" err="1" smtClean="0"/>
              <a:t>Bouwstenen</a:t>
            </a:r>
            <a:r>
              <a:rPr lang="en-US" dirty="0" smtClean="0"/>
              <a:t> </a:t>
            </a:r>
            <a:r>
              <a:rPr lang="en-US" dirty="0"/>
              <a:t>van </a:t>
            </a:r>
            <a:r>
              <a:rPr lang="en-US" dirty="0" err="1" smtClean="0"/>
              <a:t>gewone</a:t>
            </a:r>
            <a:r>
              <a:rPr lang="en-US" dirty="0" smtClean="0"/>
              <a:t>  </a:t>
            </a:r>
            <a:r>
              <a:rPr lang="en-US" dirty="0" err="1" smtClean="0"/>
              <a:t>materie</a:t>
            </a:r>
            <a:r>
              <a:rPr lang="en-US" dirty="0" smtClean="0"/>
              <a:t>,</a:t>
            </a:r>
            <a:br>
              <a:rPr lang="en-US" dirty="0" smtClean="0"/>
            </a:br>
            <a:r>
              <a:rPr lang="en-US" dirty="0" smtClean="0"/>
              <a:t>maar </a:t>
            </a:r>
            <a:r>
              <a:rPr lang="en-US" dirty="0" err="1" smtClean="0"/>
              <a:t>ook</a:t>
            </a:r>
            <a:r>
              <a:rPr lang="en-US" dirty="0" smtClean="0"/>
              <a:t> het </a:t>
            </a:r>
            <a:r>
              <a:rPr lang="en-US" dirty="0" err="1" smtClean="0"/>
              <a:t>atoom</a:t>
            </a:r>
            <a:r>
              <a:rPr lang="en-US" dirty="0" smtClean="0"/>
              <a:t> is </a:t>
            </a:r>
            <a:r>
              <a:rPr lang="en-US" dirty="0" err="1" smtClean="0"/>
              <a:t>vooral</a:t>
            </a:r>
            <a:r>
              <a:rPr lang="en-US" dirty="0" smtClean="0"/>
              <a:t> “</a:t>
            </a:r>
            <a:r>
              <a:rPr lang="en-US" dirty="0" err="1" smtClean="0"/>
              <a:t>leeg</a:t>
            </a:r>
            <a:r>
              <a:rPr lang="en-US" dirty="0" smtClean="0"/>
              <a:t>”</a:t>
            </a:r>
            <a:endParaRPr lang="en-US" dirty="0"/>
          </a:p>
        </p:txBody>
      </p:sp>
      <p:pic>
        <p:nvPicPr>
          <p:cNvPr id="541699" name="Picture 3" descr="atoomkern_3D"/>
          <p:cNvPicPr>
            <a:picLocks noChangeAspect="1" noChangeArrowheads="1"/>
          </p:cNvPicPr>
          <p:nvPr/>
        </p:nvPicPr>
        <p:blipFill>
          <a:blip r:embed="rId3" cstate="print"/>
          <a:srcRect/>
          <a:stretch>
            <a:fillRect/>
          </a:stretch>
        </p:blipFill>
        <p:spPr bwMode="auto">
          <a:xfrm>
            <a:off x="4859338" y="4005263"/>
            <a:ext cx="1677987" cy="1577975"/>
          </a:xfrm>
          <a:prstGeom prst="rect">
            <a:avLst/>
          </a:prstGeom>
          <a:noFill/>
        </p:spPr>
      </p:pic>
      <p:pic>
        <p:nvPicPr>
          <p:cNvPr id="541700" name="Picture 4" descr="molekuul_FRUCTOSE"/>
          <p:cNvPicPr>
            <a:picLocks noChangeAspect="1" noChangeArrowheads="1"/>
          </p:cNvPicPr>
          <p:nvPr/>
        </p:nvPicPr>
        <p:blipFill>
          <a:blip r:embed="rId4" cstate="print"/>
          <a:srcRect/>
          <a:stretch>
            <a:fillRect/>
          </a:stretch>
        </p:blipFill>
        <p:spPr bwMode="auto">
          <a:xfrm>
            <a:off x="5048250" y="1463675"/>
            <a:ext cx="1657350" cy="1408113"/>
          </a:xfrm>
          <a:prstGeom prst="rect">
            <a:avLst/>
          </a:prstGeom>
          <a:noFill/>
        </p:spPr>
      </p:pic>
      <p:pic>
        <p:nvPicPr>
          <p:cNvPr id="541701" name="Picture 5" descr="bloem"/>
          <p:cNvPicPr>
            <a:picLocks noChangeAspect="1" noChangeArrowheads="1"/>
          </p:cNvPicPr>
          <p:nvPr/>
        </p:nvPicPr>
        <p:blipFill>
          <a:blip r:embed="rId5" cstate="print"/>
          <a:srcRect/>
          <a:stretch>
            <a:fillRect/>
          </a:stretch>
        </p:blipFill>
        <p:spPr bwMode="auto">
          <a:xfrm>
            <a:off x="615950" y="1536700"/>
            <a:ext cx="1196975" cy="1422400"/>
          </a:xfrm>
          <a:prstGeom prst="rect">
            <a:avLst/>
          </a:prstGeom>
          <a:noFill/>
        </p:spPr>
      </p:pic>
      <p:sp>
        <p:nvSpPr>
          <p:cNvPr id="541702" name="Oval 6"/>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a:endParaRPr lang="nl-NL" sz="2400">
              <a:solidFill>
                <a:schemeClr val="tx1"/>
              </a:solidFill>
              <a:latin typeface="Times New Roman" pitchFamily="18" charset="0"/>
            </a:endParaRPr>
          </a:p>
        </p:txBody>
      </p:sp>
      <p:grpSp>
        <p:nvGrpSpPr>
          <p:cNvPr id="2" name="Group 7"/>
          <p:cNvGrpSpPr>
            <a:grpSpLocks/>
          </p:cNvGrpSpPr>
          <p:nvPr/>
        </p:nvGrpSpPr>
        <p:grpSpPr bwMode="auto">
          <a:xfrm>
            <a:off x="3786188" y="1196975"/>
            <a:ext cx="3030537" cy="1939925"/>
            <a:chOff x="1200" y="1248"/>
            <a:chExt cx="1909" cy="1222"/>
          </a:xfrm>
        </p:grpSpPr>
        <p:sp>
          <p:nvSpPr>
            <p:cNvPr id="541704" name="Oval 8"/>
            <p:cNvSpPr>
              <a:spLocks noChangeArrowheads="1"/>
            </p:cNvSpPr>
            <p:nvPr/>
          </p:nvSpPr>
          <p:spPr bwMode="auto">
            <a:xfrm>
              <a:off x="1200" y="1845"/>
              <a:ext cx="48" cy="48"/>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05" name="Oval 9"/>
            <p:cNvSpPr>
              <a:spLocks noChangeArrowheads="1"/>
            </p:cNvSpPr>
            <p:nvPr/>
          </p:nvSpPr>
          <p:spPr bwMode="auto">
            <a:xfrm>
              <a:off x="1872" y="1248"/>
              <a:ext cx="1237" cy="1222"/>
            </a:xfrm>
            <a:prstGeom prst="ellipse">
              <a:avLst/>
            </a:prstGeom>
            <a:noFill/>
            <a:ln w="19050">
              <a:solidFill>
                <a:srgbClr val="CCFFFF"/>
              </a:solidFill>
              <a:round/>
              <a:headEnd/>
              <a:tailEnd/>
            </a:ln>
            <a:effectLst/>
          </p:spPr>
          <p:txBody>
            <a:bodyPr wrap="none" anchor="ctr"/>
            <a:lstStyle/>
            <a:p>
              <a:endParaRPr lang="nl-NL"/>
            </a:p>
          </p:txBody>
        </p:sp>
        <p:sp>
          <p:nvSpPr>
            <p:cNvPr id="541706" name="Line 10"/>
            <p:cNvSpPr>
              <a:spLocks noChangeShapeType="1"/>
            </p:cNvSpPr>
            <p:nvPr/>
          </p:nvSpPr>
          <p:spPr bwMode="auto">
            <a:xfrm>
              <a:off x="1215" y="1894"/>
              <a:ext cx="986" cy="507"/>
            </a:xfrm>
            <a:prstGeom prst="line">
              <a:avLst/>
            </a:prstGeom>
            <a:noFill/>
            <a:ln w="19050">
              <a:solidFill>
                <a:srgbClr val="CCFFFF"/>
              </a:solidFill>
              <a:round/>
              <a:headEnd/>
              <a:tailEnd/>
            </a:ln>
            <a:effectLst/>
          </p:spPr>
          <p:txBody>
            <a:bodyPr wrap="none"/>
            <a:lstStyle/>
            <a:p>
              <a:endParaRPr lang="nl-NL"/>
            </a:p>
          </p:txBody>
        </p:sp>
        <p:sp>
          <p:nvSpPr>
            <p:cNvPr id="541707" name="Line 11"/>
            <p:cNvSpPr>
              <a:spLocks noChangeShapeType="1"/>
            </p:cNvSpPr>
            <p:nvPr/>
          </p:nvSpPr>
          <p:spPr bwMode="auto">
            <a:xfrm flipV="1">
              <a:off x="1218" y="1301"/>
              <a:ext cx="1015" cy="545"/>
            </a:xfrm>
            <a:prstGeom prst="line">
              <a:avLst/>
            </a:prstGeom>
            <a:noFill/>
            <a:ln w="19050">
              <a:solidFill>
                <a:srgbClr val="CCFFFF"/>
              </a:solidFill>
              <a:round/>
              <a:headEnd/>
              <a:tailEnd/>
            </a:ln>
            <a:effectLst/>
          </p:spPr>
          <p:txBody>
            <a:bodyPr wrap="none"/>
            <a:lstStyle/>
            <a:p>
              <a:endParaRPr lang="nl-NL"/>
            </a:p>
          </p:txBody>
        </p:sp>
      </p:grpSp>
      <p:grpSp>
        <p:nvGrpSpPr>
          <p:cNvPr id="3" name="Group 12"/>
          <p:cNvGrpSpPr>
            <a:grpSpLocks/>
          </p:cNvGrpSpPr>
          <p:nvPr/>
        </p:nvGrpSpPr>
        <p:grpSpPr bwMode="auto">
          <a:xfrm>
            <a:off x="4724400" y="3108325"/>
            <a:ext cx="3276600" cy="2640013"/>
            <a:chOff x="3312" y="2443"/>
            <a:chExt cx="2064" cy="1663"/>
          </a:xfrm>
        </p:grpSpPr>
        <p:sp>
          <p:nvSpPr>
            <p:cNvPr id="541709" name="Oval 13"/>
            <p:cNvSpPr>
              <a:spLocks noChangeArrowheads="1"/>
            </p:cNvSpPr>
            <p:nvPr/>
          </p:nvSpPr>
          <p:spPr bwMode="auto">
            <a:xfrm rot="19090811" flipH="1">
              <a:off x="5015" y="2661"/>
              <a:ext cx="120" cy="120"/>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10" name="Oval 14"/>
            <p:cNvSpPr>
              <a:spLocks noChangeArrowheads="1"/>
            </p:cNvSpPr>
            <p:nvPr/>
          </p:nvSpPr>
          <p:spPr bwMode="auto">
            <a:xfrm rot="19090811" flipH="1">
              <a:off x="3312" y="2884"/>
              <a:ext cx="1237" cy="1222"/>
            </a:xfrm>
            <a:prstGeom prst="ellipse">
              <a:avLst/>
            </a:prstGeom>
            <a:noFill/>
            <a:ln w="19050">
              <a:solidFill>
                <a:srgbClr val="CCFFFF"/>
              </a:solidFill>
              <a:round/>
              <a:headEnd/>
              <a:tailEnd/>
            </a:ln>
            <a:effectLst/>
          </p:spPr>
          <p:txBody>
            <a:bodyPr wrap="none" anchor="ctr"/>
            <a:lstStyle/>
            <a:p>
              <a:endParaRPr lang="nl-NL"/>
            </a:p>
          </p:txBody>
        </p:sp>
        <p:sp>
          <p:nvSpPr>
            <p:cNvPr id="541711" name="Line 15"/>
            <p:cNvSpPr>
              <a:spLocks noChangeShapeType="1"/>
            </p:cNvSpPr>
            <p:nvPr/>
          </p:nvSpPr>
          <p:spPr bwMode="auto">
            <a:xfrm rot="19090811" flipH="1">
              <a:off x="4218" y="3104"/>
              <a:ext cx="1158" cy="323"/>
            </a:xfrm>
            <a:prstGeom prst="line">
              <a:avLst/>
            </a:prstGeom>
            <a:noFill/>
            <a:ln w="19050">
              <a:solidFill>
                <a:srgbClr val="CCFFFF"/>
              </a:solidFill>
              <a:round/>
              <a:headEnd/>
              <a:tailEnd/>
            </a:ln>
            <a:effectLst/>
          </p:spPr>
          <p:txBody>
            <a:bodyPr wrap="none"/>
            <a:lstStyle/>
            <a:p>
              <a:endParaRPr lang="nl-NL"/>
            </a:p>
          </p:txBody>
        </p:sp>
        <p:sp>
          <p:nvSpPr>
            <p:cNvPr id="541712" name="Line 16"/>
            <p:cNvSpPr>
              <a:spLocks noChangeShapeType="1"/>
            </p:cNvSpPr>
            <p:nvPr/>
          </p:nvSpPr>
          <p:spPr bwMode="auto">
            <a:xfrm rot="-2509189" flipH="1" flipV="1">
              <a:off x="3858" y="2443"/>
              <a:ext cx="1124" cy="682"/>
            </a:xfrm>
            <a:prstGeom prst="line">
              <a:avLst/>
            </a:prstGeom>
            <a:noFill/>
            <a:ln w="19050">
              <a:solidFill>
                <a:srgbClr val="CCFFFF"/>
              </a:solidFill>
              <a:round/>
              <a:headEnd/>
              <a:tailEnd/>
            </a:ln>
            <a:effectLst/>
          </p:spPr>
          <p:txBody>
            <a:bodyPr wrap="none"/>
            <a:lstStyle/>
            <a:p>
              <a:endParaRPr lang="nl-NL"/>
            </a:p>
          </p:txBody>
        </p:sp>
      </p:grpSp>
      <p:grpSp>
        <p:nvGrpSpPr>
          <p:cNvPr id="4" name="Group 17"/>
          <p:cNvGrpSpPr>
            <a:grpSpLocks/>
          </p:cNvGrpSpPr>
          <p:nvPr/>
        </p:nvGrpSpPr>
        <p:grpSpPr bwMode="auto">
          <a:xfrm>
            <a:off x="3030538" y="4625975"/>
            <a:ext cx="2762250" cy="1277938"/>
            <a:chOff x="2245" y="3399"/>
            <a:chExt cx="1740" cy="805"/>
          </a:xfrm>
        </p:grpSpPr>
        <p:sp>
          <p:nvSpPr>
            <p:cNvPr id="541714" name="Oval 18"/>
            <p:cNvSpPr>
              <a:spLocks noChangeArrowheads="1"/>
            </p:cNvSpPr>
            <p:nvPr/>
          </p:nvSpPr>
          <p:spPr bwMode="auto">
            <a:xfrm flipH="1">
              <a:off x="3744" y="3595"/>
              <a:ext cx="241" cy="249"/>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15" name="Oval 19"/>
            <p:cNvSpPr>
              <a:spLocks noChangeArrowheads="1"/>
            </p:cNvSpPr>
            <p:nvPr/>
          </p:nvSpPr>
          <p:spPr bwMode="auto">
            <a:xfrm flipH="1">
              <a:off x="2245" y="3403"/>
              <a:ext cx="811" cy="801"/>
            </a:xfrm>
            <a:prstGeom prst="ellipse">
              <a:avLst/>
            </a:prstGeom>
            <a:noFill/>
            <a:ln w="19050">
              <a:solidFill>
                <a:srgbClr val="CCFFFF"/>
              </a:solidFill>
              <a:round/>
              <a:headEnd/>
              <a:tailEnd/>
            </a:ln>
            <a:effectLst/>
          </p:spPr>
          <p:txBody>
            <a:bodyPr wrap="none" anchor="ctr"/>
            <a:lstStyle/>
            <a:p>
              <a:endParaRPr lang="nl-NL"/>
            </a:p>
          </p:txBody>
        </p:sp>
        <p:sp>
          <p:nvSpPr>
            <p:cNvPr id="541716" name="Line 20"/>
            <p:cNvSpPr>
              <a:spLocks noChangeShapeType="1"/>
            </p:cNvSpPr>
            <p:nvPr/>
          </p:nvSpPr>
          <p:spPr bwMode="auto">
            <a:xfrm flipH="1">
              <a:off x="2726" y="3838"/>
              <a:ext cx="1183" cy="360"/>
            </a:xfrm>
            <a:prstGeom prst="line">
              <a:avLst/>
            </a:prstGeom>
            <a:noFill/>
            <a:ln w="19050">
              <a:solidFill>
                <a:srgbClr val="CCFFFF"/>
              </a:solidFill>
              <a:round/>
              <a:headEnd/>
              <a:tailEnd/>
            </a:ln>
            <a:effectLst/>
          </p:spPr>
          <p:txBody>
            <a:bodyPr wrap="none"/>
            <a:lstStyle/>
            <a:p>
              <a:endParaRPr lang="nl-NL"/>
            </a:p>
          </p:txBody>
        </p:sp>
        <p:sp>
          <p:nvSpPr>
            <p:cNvPr id="541717" name="Line 21"/>
            <p:cNvSpPr>
              <a:spLocks noChangeShapeType="1"/>
            </p:cNvSpPr>
            <p:nvPr/>
          </p:nvSpPr>
          <p:spPr bwMode="auto">
            <a:xfrm flipH="1" flipV="1">
              <a:off x="2690" y="3399"/>
              <a:ext cx="1184" cy="195"/>
            </a:xfrm>
            <a:prstGeom prst="line">
              <a:avLst/>
            </a:prstGeom>
            <a:noFill/>
            <a:ln w="19050">
              <a:solidFill>
                <a:srgbClr val="CCFFFF"/>
              </a:solidFill>
              <a:round/>
              <a:headEnd/>
              <a:tailEnd/>
            </a:ln>
            <a:effectLst/>
          </p:spPr>
          <p:txBody>
            <a:bodyPr wrap="none"/>
            <a:lstStyle/>
            <a:p>
              <a:endParaRPr lang="nl-NL"/>
            </a:p>
          </p:txBody>
        </p:sp>
      </p:grpSp>
      <p:grpSp>
        <p:nvGrpSpPr>
          <p:cNvPr id="5" name="Group 22"/>
          <p:cNvGrpSpPr>
            <a:grpSpLocks/>
          </p:cNvGrpSpPr>
          <p:nvPr/>
        </p:nvGrpSpPr>
        <p:grpSpPr bwMode="auto">
          <a:xfrm>
            <a:off x="2832100" y="3240088"/>
            <a:ext cx="3149600" cy="1501775"/>
            <a:chOff x="2120" y="2526"/>
            <a:chExt cx="1984" cy="946"/>
          </a:xfrm>
        </p:grpSpPr>
        <p:sp>
          <p:nvSpPr>
            <p:cNvPr id="541719" name="Oval 23"/>
            <p:cNvSpPr>
              <a:spLocks noChangeArrowheads="1"/>
            </p:cNvSpPr>
            <p:nvPr/>
          </p:nvSpPr>
          <p:spPr bwMode="auto">
            <a:xfrm rot="678015" flipH="1">
              <a:off x="2120" y="2526"/>
              <a:ext cx="811" cy="801"/>
            </a:xfrm>
            <a:prstGeom prst="ellipse">
              <a:avLst/>
            </a:prstGeom>
            <a:noFill/>
            <a:ln w="19050">
              <a:solidFill>
                <a:srgbClr val="CCFFFF"/>
              </a:solidFill>
              <a:round/>
              <a:headEnd/>
              <a:tailEnd/>
            </a:ln>
            <a:effectLst/>
          </p:spPr>
          <p:txBody>
            <a:bodyPr wrap="none" anchor="ctr"/>
            <a:lstStyle/>
            <a:p>
              <a:endParaRPr lang="nl-NL"/>
            </a:p>
          </p:txBody>
        </p:sp>
        <p:sp>
          <p:nvSpPr>
            <p:cNvPr id="541720" name="Oval 24"/>
            <p:cNvSpPr>
              <a:spLocks noChangeArrowheads="1"/>
            </p:cNvSpPr>
            <p:nvPr/>
          </p:nvSpPr>
          <p:spPr bwMode="auto">
            <a:xfrm rot="678015" flipH="1">
              <a:off x="3869" y="3106"/>
              <a:ext cx="235" cy="243"/>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21" name="Line 25"/>
            <p:cNvSpPr>
              <a:spLocks noChangeShapeType="1"/>
            </p:cNvSpPr>
            <p:nvPr/>
          </p:nvSpPr>
          <p:spPr bwMode="auto">
            <a:xfrm rot="678015" flipH="1">
              <a:off x="2533" y="3203"/>
              <a:ext cx="1440" cy="269"/>
            </a:xfrm>
            <a:prstGeom prst="line">
              <a:avLst/>
            </a:prstGeom>
            <a:noFill/>
            <a:ln w="19050">
              <a:solidFill>
                <a:srgbClr val="CCFFFF"/>
              </a:solidFill>
              <a:round/>
              <a:headEnd/>
              <a:tailEnd/>
            </a:ln>
            <a:effectLst/>
          </p:spPr>
          <p:txBody>
            <a:bodyPr wrap="none"/>
            <a:lstStyle/>
            <a:p>
              <a:endParaRPr lang="nl-NL"/>
            </a:p>
          </p:txBody>
        </p:sp>
        <p:sp>
          <p:nvSpPr>
            <p:cNvPr id="541722" name="Line 26"/>
            <p:cNvSpPr>
              <a:spLocks noChangeShapeType="1"/>
            </p:cNvSpPr>
            <p:nvPr/>
          </p:nvSpPr>
          <p:spPr bwMode="auto">
            <a:xfrm rot="678015" flipH="1" flipV="1">
              <a:off x="2637" y="2696"/>
              <a:ext cx="1448" cy="281"/>
            </a:xfrm>
            <a:prstGeom prst="line">
              <a:avLst/>
            </a:prstGeom>
            <a:noFill/>
            <a:ln w="19050">
              <a:solidFill>
                <a:srgbClr val="CCFFFF"/>
              </a:solidFill>
              <a:round/>
              <a:headEnd/>
              <a:tailEnd/>
            </a:ln>
            <a:effectLst/>
          </p:spPr>
          <p:txBody>
            <a:bodyPr wrap="none"/>
            <a:lstStyle/>
            <a:p>
              <a:endParaRPr lang="nl-NL"/>
            </a:p>
          </p:txBody>
        </p:sp>
      </p:grpSp>
      <p:grpSp>
        <p:nvGrpSpPr>
          <p:cNvPr id="6" name="Group 27"/>
          <p:cNvGrpSpPr>
            <a:grpSpLocks/>
          </p:cNvGrpSpPr>
          <p:nvPr/>
        </p:nvGrpSpPr>
        <p:grpSpPr bwMode="auto">
          <a:xfrm>
            <a:off x="7137400" y="4176713"/>
            <a:ext cx="1206500" cy="1774825"/>
            <a:chOff x="4832" y="3116"/>
            <a:chExt cx="760" cy="1118"/>
          </a:xfrm>
        </p:grpSpPr>
        <p:sp>
          <p:nvSpPr>
            <p:cNvPr id="541724" name="Oval 28"/>
            <p:cNvSpPr>
              <a:spLocks noChangeArrowheads="1"/>
            </p:cNvSpPr>
            <p:nvPr/>
          </p:nvSpPr>
          <p:spPr bwMode="auto">
            <a:xfrm rot="15040437" flipH="1">
              <a:off x="5118" y="3125"/>
              <a:ext cx="76" cy="76"/>
            </a:xfrm>
            <a:prstGeom prst="ellipse">
              <a:avLst/>
            </a:prstGeom>
            <a:noFill/>
            <a:ln w="19050">
              <a:solidFill>
                <a:srgbClr val="CCFFFF"/>
              </a:solidFill>
              <a:round/>
              <a:headEnd/>
              <a:tailEnd/>
            </a:ln>
            <a:effectLst/>
          </p:spPr>
          <p:txBody>
            <a:bodyPr vert="eaVert" wrap="none" anchor="ctr"/>
            <a:lstStyle/>
            <a:p>
              <a:pPr algn="ctr"/>
              <a:endParaRPr lang="nl-NL" sz="2400">
                <a:solidFill>
                  <a:schemeClr val="tx1"/>
                </a:solidFill>
                <a:latin typeface="Times New Roman" pitchFamily="18" charset="0"/>
              </a:endParaRPr>
            </a:p>
          </p:txBody>
        </p:sp>
        <p:sp>
          <p:nvSpPr>
            <p:cNvPr id="541725" name="Oval 29"/>
            <p:cNvSpPr>
              <a:spLocks noChangeArrowheads="1"/>
            </p:cNvSpPr>
            <p:nvPr/>
          </p:nvSpPr>
          <p:spPr bwMode="auto">
            <a:xfrm rot="15040437" flipH="1">
              <a:off x="4937" y="3579"/>
              <a:ext cx="659" cy="651"/>
            </a:xfrm>
            <a:prstGeom prst="ellipse">
              <a:avLst/>
            </a:prstGeom>
            <a:noFill/>
            <a:ln w="19050">
              <a:solidFill>
                <a:srgbClr val="CCFFFF"/>
              </a:solidFill>
              <a:round/>
              <a:headEnd/>
              <a:tailEnd/>
            </a:ln>
            <a:effectLst/>
          </p:spPr>
          <p:txBody>
            <a:bodyPr wrap="none" anchor="ctr"/>
            <a:lstStyle/>
            <a:p>
              <a:endParaRPr lang="nl-NL"/>
            </a:p>
          </p:txBody>
        </p:sp>
        <p:sp>
          <p:nvSpPr>
            <p:cNvPr id="541726" name="Line 30"/>
            <p:cNvSpPr>
              <a:spLocks noChangeShapeType="1"/>
            </p:cNvSpPr>
            <p:nvPr/>
          </p:nvSpPr>
          <p:spPr bwMode="auto">
            <a:xfrm rot="15040437" flipH="1">
              <a:off x="5043" y="3361"/>
              <a:ext cx="617" cy="127"/>
            </a:xfrm>
            <a:prstGeom prst="line">
              <a:avLst/>
            </a:prstGeom>
            <a:noFill/>
            <a:ln w="19050">
              <a:solidFill>
                <a:srgbClr val="CCFFFF"/>
              </a:solidFill>
              <a:round/>
              <a:headEnd/>
              <a:tailEnd/>
            </a:ln>
            <a:effectLst/>
          </p:spPr>
          <p:txBody>
            <a:bodyPr wrap="none"/>
            <a:lstStyle/>
            <a:p>
              <a:endParaRPr lang="nl-NL"/>
            </a:p>
          </p:txBody>
        </p:sp>
        <p:sp>
          <p:nvSpPr>
            <p:cNvPr id="541727" name="Line 31"/>
            <p:cNvSpPr>
              <a:spLocks noChangeShapeType="1"/>
            </p:cNvSpPr>
            <p:nvPr/>
          </p:nvSpPr>
          <p:spPr bwMode="auto">
            <a:xfrm rot="-6559563" flipH="1" flipV="1">
              <a:off x="4729" y="3307"/>
              <a:ext cx="608" cy="401"/>
            </a:xfrm>
            <a:prstGeom prst="line">
              <a:avLst/>
            </a:prstGeom>
            <a:noFill/>
            <a:ln w="19050">
              <a:solidFill>
                <a:srgbClr val="CCFFFF"/>
              </a:solidFill>
              <a:round/>
              <a:headEnd/>
              <a:tailEnd/>
            </a:ln>
            <a:effectLst/>
          </p:spPr>
          <p:txBody>
            <a:bodyPr wrap="none"/>
            <a:lstStyle/>
            <a:p>
              <a:endParaRPr lang="nl-NL"/>
            </a:p>
          </p:txBody>
        </p:sp>
      </p:grpSp>
      <p:pic>
        <p:nvPicPr>
          <p:cNvPr id="541728" name="Picture 32" descr="bolletje_3D_bruin_e"/>
          <p:cNvPicPr>
            <a:picLocks noChangeAspect="1" noChangeArrowheads="1"/>
          </p:cNvPicPr>
          <p:nvPr/>
        </p:nvPicPr>
        <p:blipFill>
          <a:blip r:embed="rId6" cstate="print"/>
          <a:srcRect/>
          <a:stretch>
            <a:fillRect/>
          </a:stretch>
        </p:blipFill>
        <p:spPr bwMode="auto">
          <a:xfrm>
            <a:off x="7475538" y="5151438"/>
            <a:ext cx="715962" cy="715962"/>
          </a:xfrm>
          <a:prstGeom prst="rect">
            <a:avLst/>
          </a:prstGeom>
          <a:noFill/>
        </p:spPr>
      </p:pic>
      <p:pic>
        <p:nvPicPr>
          <p:cNvPr id="541729" name="Picture 33" descr="bolletje_3D_groen_d"/>
          <p:cNvPicPr>
            <a:picLocks noChangeAspect="1" noChangeArrowheads="1"/>
          </p:cNvPicPr>
          <p:nvPr/>
        </p:nvPicPr>
        <p:blipFill>
          <a:blip r:embed="rId7" cstate="print"/>
          <a:srcRect/>
          <a:stretch>
            <a:fillRect/>
          </a:stretch>
        </p:blipFill>
        <p:spPr bwMode="auto">
          <a:xfrm>
            <a:off x="966788" y="3490913"/>
            <a:ext cx="819150" cy="819150"/>
          </a:xfrm>
          <a:prstGeom prst="rect">
            <a:avLst/>
          </a:prstGeom>
          <a:noFill/>
        </p:spPr>
      </p:pic>
      <p:pic>
        <p:nvPicPr>
          <p:cNvPr id="541730" name="Picture 34" descr="bolletje_3D_geel_u"/>
          <p:cNvPicPr>
            <a:picLocks noChangeAspect="1" noChangeArrowheads="1"/>
          </p:cNvPicPr>
          <p:nvPr/>
        </p:nvPicPr>
        <p:blipFill>
          <a:blip r:embed="rId8" cstate="print"/>
          <a:srcRect/>
          <a:stretch>
            <a:fillRect/>
          </a:stretch>
        </p:blipFill>
        <p:spPr bwMode="auto">
          <a:xfrm>
            <a:off x="1176338" y="4872038"/>
            <a:ext cx="842962" cy="842962"/>
          </a:xfrm>
          <a:prstGeom prst="rect">
            <a:avLst/>
          </a:prstGeom>
          <a:noFill/>
        </p:spPr>
      </p:pic>
      <p:grpSp>
        <p:nvGrpSpPr>
          <p:cNvPr id="7" name="Group 35"/>
          <p:cNvGrpSpPr>
            <a:grpSpLocks/>
          </p:cNvGrpSpPr>
          <p:nvPr/>
        </p:nvGrpSpPr>
        <p:grpSpPr bwMode="auto">
          <a:xfrm>
            <a:off x="2971800" y="3476625"/>
            <a:ext cx="1019175" cy="1019175"/>
            <a:chOff x="2217" y="2601"/>
            <a:chExt cx="642" cy="642"/>
          </a:xfrm>
        </p:grpSpPr>
        <p:pic>
          <p:nvPicPr>
            <p:cNvPr id="541732" name="Picture 36" descr="bolletje_3D_rood"/>
            <p:cNvPicPr>
              <a:picLocks noChangeAspect="1" noChangeArrowheads="1"/>
            </p:cNvPicPr>
            <p:nvPr/>
          </p:nvPicPr>
          <p:blipFill>
            <a:blip r:embed="rId9" cstate="print"/>
            <a:srcRect/>
            <a:stretch>
              <a:fillRect/>
            </a:stretch>
          </p:blipFill>
          <p:spPr bwMode="auto">
            <a:xfrm>
              <a:off x="2217" y="2601"/>
              <a:ext cx="642" cy="642"/>
            </a:xfrm>
            <a:prstGeom prst="rect">
              <a:avLst/>
            </a:prstGeom>
            <a:noFill/>
          </p:spPr>
        </p:pic>
        <p:pic>
          <p:nvPicPr>
            <p:cNvPr id="541733" name="Picture 37" descr="bolletje_3D_geel"/>
            <p:cNvPicPr>
              <a:picLocks noChangeAspect="1" noChangeArrowheads="1"/>
            </p:cNvPicPr>
            <p:nvPr/>
          </p:nvPicPr>
          <p:blipFill>
            <a:blip r:embed="rId10" cstate="print"/>
            <a:srcRect/>
            <a:stretch>
              <a:fillRect/>
            </a:stretch>
          </p:blipFill>
          <p:spPr bwMode="auto">
            <a:xfrm>
              <a:off x="2457" y="2979"/>
              <a:ext cx="192" cy="192"/>
            </a:xfrm>
            <a:prstGeom prst="rect">
              <a:avLst/>
            </a:prstGeom>
            <a:noFill/>
          </p:spPr>
        </p:pic>
        <p:pic>
          <p:nvPicPr>
            <p:cNvPr id="541734" name="Picture 38" descr="bolletje_3D_groen"/>
            <p:cNvPicPr>
              <a:picLocks noChangeAspect="1" noChangeArrowheads="1"/>
            </p:cNvPicPr>
            <p:nvPr/>
          </p:nvPicPr>
          <p:blipFill>
            <a:blip r:embed="rId11" cstate="print"/>
            <a:srcRect/>
            <a:stretch>
              <a:fillRect/>
            </a:stretch>
          </p:blipFill>
          <p:spPr bwMode="auto">
            <a:xfrm>
              <a:off x="2313" y="2715"/>
              <a:ext cx="192" cy="192"/>
            </a:xfrm>
            <a:prstGeom prst="rect">
              <a:avLst/>
            </a:prstGeom>
            <a:noFill/>
          </p:spPr>
        </p:pic>
        <p:pic>
          <p:nvPicPr>
            <p:cNvPr id="541735" name="Picture 39" descr="bolletje_3D_groen"/>
            <p:cNvPicPr>
              <a:picLocks noChangeAspect="1" noChangeArrowheads="1"/>
            </p:cNvPicPr>
            <p:nvPr/>
          </p:nvPicPr>
          <p:blipFill>
            <a:blip r:embed="rId11" cstate="print"/>
            <a:srcRect/>
            <a:stretch>
              <a:fillRect/>
            </a:stretch>
          </p:blipFill>
          <p:spPr bwMode="auto">
            <a:xfrm>
              <a:off x="2595" y="2751"/>
              <a:ext cx="192" cy="192"/>
            </a:xfrm>
            <a:prstGeom prst="rect">
              <a:avLst/>
            </a:prstGeom>
            <a:noFill/>
          </p:spPr>
        </p:pic>
      </p:grpSp>
      <p:grpSp>
        <p:nvGrpSpPr>
          <p:cNvPr id="8" name="Group 40"/>
          <p:cNvGrpSpPr>
            <a:grpSpLocks/>
          </p:cNvGrpSpPr>
          <p:nvPr/>
        </p:nvGrpSpPr>
        <p:grpSpPr bwMode="auto">
          <a:xfrm>
            <a:off x="3209925" y="4810125"/>
            <a:ext cx="981075" cy="981075"/>
            <a:chOff x="2343" y="3495"/>
            <a:chExt cx="618" cy="618"/>
          </a:xfrm>
        </p:grpSpPr>
        <p:pic>
          <p:nvPicPr>
            <p:cNvPr id="541737" name="Picture 41" descr="bolletje_3D_blauw"/>
            <p:cNvPicPr>
              <a:picLocks noChangeAspect="1" noChangeArrowheads="1"/>
            </p:cNvPicPr>
            <p:nvPr/>
          </p:nvPicPr>
          <p:blipFill>
            <a:blip r:embed="rId12" cstate="print"/>
            <a:srcRect/>
            <a:stretch>
              <a:fillRect/>
            </a:stretch>
          </p:blipFill>
          <p:spPr bwMode="auto">
            <a:xfrm>
              <a:off x="2343" y="3495"/>
              <a:ext cx="618" cy="618"/>
            </a:xfrm>
            <a:prstGeom prst="rect">
              <a:avLst/>
            </a:prstGeom>
            <a:noFill/>
          </p:spPr>
        </p:pic>
        <p:pic>
          <p:nvPicPr>
            <p:cNvPr id="541738" name="Picture 42" descr="bolletje_3D_geel"/>
            <p:cNvPicPr>
              <a:picLocks noChangeAspect="1" noChangeArrowheads="1"/>
            </p:cNvPicPr>
            <p:nvPr/>
          </p:nvPicPr>
          <p:blipFill>
            <a:blip r:embed="rId10" cstate="print"/>
            <a:srcRect/>
            <a:stretch>
              <a:fillRect/>
            </a:stretch>
          </p:blipFill>
          <p:spPr bwMode="auto">
            <a:xfrm>
              <a:off x="2691" y="3645"/>
              <a:ext cx="192" cy="192"/>
            </a:xfrm>
            <a:prstGeom prst="rect">
              <a:avLst/>
            </a:prstGeom>
            <a:noFill/>
          </p:spPr>
        </p:pic>
        <p:pic>
          <p:nvPicPr>
            <p:cNvPr id="541739" name="Picture 43" descr="bolletje_3D_geel"/>
            <p:cNvPicPr>
              <a:picLocks noChangeAspect="1" noChangeArrowheads="1"/>
            </p:cNvPicPr>
            <p:nvPr/>
          </p:nvPicPr>
          <p:blipFill>
            <a:blip r:embed="rId10" cstate="print"/>
            <a:srcRect/>
            <a:stretch>
              <a:fillRect/>
            </a:stretch>
          </p:blipFill>
          <p:spPr bwMode="auto">
            <a:xfrm>
              <a:off x="2451" y="3585"/>
              <a:ext cx="192" cy="192"/>
            </a:xfrm>
            <a:prstGeom prst="rect">
              <a:avLst/>
            </a:prstGeom>
            <a:noFill/>
          </p:spPr>
        </p:pic>
        <p:pic>
          <p:nvPicPr>
            <p:cNvPr id="541740" name="Picture 44" descr="bolletje_3D_groen"/>
            <p:cNvPicPr>
              <a:picLocks noChangeAspect="1" noChangeArrowheads="1"/>
            </p:cNvPicPr>
            <p:nvPr/>
          </p:nvPicPr>
          <p:blipFill>
            <a:blip r:embed="rId11" cstate="print"/>
            <a:srcRect/>
            <a:stretch>
              <a:fillRect/>
            </a:stretch>
          </p:blipFill>
          <p:spPr bwMode="auto">
            <a:xfrm>
              <a:off x="2541" y="3837"/>
              <a:ext cx="192" cy="192"/>
            </a:xfrm>
            <a:prstGeom prst="rect">
              <a:avLst/>
            </a:prstGeom>
            <a:noFill/>
          </p:spPr>
        </p:pic>
      </p:grpSp>
      <p:grpSp>
        <p:nvGrpSpPr>
          <p:cNvPr id="9" name="Group 45"/>
          <p:cNvGrpSpPr>
            <a:grpSpLocks/>
          </p:cNvGrpSpPr>
          <p:nvPr/>
        </p:nvGrpSpPr>
        <p:grpSpPr bwMode="auto">
          <a:xfrm>
            <a:off x="977900" y="4576763"/>
            <a:ext cx="2678113" cy="1231900"/>
            <a:chOff x="952" y="3368"/>
            <a:chExt cx="1687" cy="776"/>
          </a:xfrm>
        </p:grpSpPr>
        <p:sp>
          <p:nvSpPr>
            <p:cNvPr id="541742" name="Oval 46"/>
            <p:cNvSpPr>
              <a:spLocks noChangeArrowheads="1"/>
            </p:cNvSpPr>
            <p:nvPr/>
          </p:nvSpPr>
          <p:spPr bwMode="auto">
            <a:xfrm flipH="1">
              <a:off x="2449" y="3580"/>
              <a:ext cx="190" cy="197"/>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43" name="Oval 47"/>
            <p:cNvSpPr>
              <a:spLocks noChangeArrowheads="1"/>
            </p:cNvSpPr>
            <p:nvPr/>
          </p:nvSpPr>
          <p:spPr bwMode="auto">
            <a:xfrm flipH="1">
              <a:off x="952" y="3369"/>
              <a:ext cx="785" cy="775"/>
            </a:xfrm>
            <a:prstGeom prst="ellipse">
              <a:avLst/>
            </a:prstGeom>
            <a:noFill/>
            <a:ln w="19050">
              <a:solidFill>
                <a:srgbClr val="CCFFFF"/>
              </a:solidFill>
              <a:round/>
              <a:headEnd/>
              <a:tailEnd/>
            </a:ln>
            <a:effectLst/>
          </p:spPr>
          <p:txBody>
            <a:bodyPr wrap="none" anchor="ctr"/>
            <a:lstStyle/>
            <a:p>
              <a:endParaRPr lang="nl-NL"/>
            </a:p>
          </p:txBody>
        </p:sp>
        <p:sp>
          <p:nvSpPr>
            <p:cNvPr id="541744" name="Line 48"/>
            <p:cNvSpPr>
              <a:spLocks noChangeShapeType="1"/>
            </p:cNvSpPr>
            <p:nvPr/>
          </p:nvSpPr>
          <p:spPr bwMode="auto">
            <a:xfrm flipH="1">
              <a:off x="1453" y="3778"/>
              <a:ext cx="1122" cy="351"/>
            </a:xfrm>
            <a:prstGeom prst="line">
              <a:avLst/>
            </a:prstGeom>
            <a:noFill/>
            <a:ln w="19050">
              <a:solidFill>
                <a:srgbClr val="CCFFFF"/>
              </a:solidFill>
              <a:round/>
              <a:headEnd/>
              <a:tailEnd/>
            </a:ln>
            <a:effectLst/>
          </p:spPr>
          <p:txBody>
            <a:bodyPr wrap="none"/>
            <a:lstStyle/>
            <a:p>
              <a:endParaRPr lang="nl-NL"/>
            </a:p>
          </p:txBody>
        </p:sp>
        <p:sp>
          <p:nvSpPr>
            <p:cNvPr id="541745" name="Line 49"/>
            <p:cNvSpPr>
              <a:spLocks noChangeShapeType="1"/>
            </p:cNvSpPr>
            <p:nvPr/>
          </p:nvSpPr>
          <p:spPr bwMode="auto">
            <a:xfrm flipH="1" flipV="1">
              <a:off x="1389" y="3368"/>
              <a:ext cx="1172" cy="214"/>
            </a:xfrm>
            <a:prstGeom prst="line">
              <a:avLst/>
            </a:prstGeom>
            <a:noFill/>
            <a:ln w="19050">
              <a:solidFill>
                <a:srgbClr val="CCFFFF"/>
              </a:solidFill>
              <a:round/>
              <a:headEnd/>
              <a:tailEnd/>
            </a:ln>
            <a:effectLst/>
          </p:spPr>
          <p:txBody>
            <a:bodyPr wrap="none"/>
            <a:lstStyle/>
            <a:p>
              <a:endParaRPr lang="nl-NL"/>
            </a:p>
          </p:txBody>
        </p:sp>
      </p:grpSp>
      <p:grpSp>
        <p:nvGrpSpPr>
          <p:cNvPr id="10" name="Group 50"/>
          <p:cNvGrpSpPr>
            <a:grpSpLocks/>
          </p:cNvGrpSpPr>
          <p:nvPr/>
        </p:nvGrpSpPr>
        <p:grpSpPr bwMode="auto">
          <a:xfrm>
            <a:off x="758825" y="3284538"/>
            <a:ext cx="2678113" cy="1231900"/>
            <a:chOff x="952" y="3368"/>
            <a:chExt cx="1687" cy="776"/>
          </a:xfrm>
        </p:grpSpPr>
        <p:sp>
          <p:nvSpPr>
            <p:cNvPr id="541747" name="Oval 51"/>
            <p:cNvSpPr>
              <a:spLocks noChangeArrowheads="1"/>
            </p:cNvSpPr>
            <p:nvPr/>
          </p:nvSpPr>
          <p:spPr bwMode="auto">
            <a:xfrm flipH="1">
              <a:off x="2449" y="3580"/>
              <a:ext cx="190" cy="197"/>
            </a:xfrm>
            <a:prstGeom prst="ellipse">
              <a:avLst/>
            </a:prstGeom>
            <a:noFill/>
            <a:ln w="19050">
              <a:solidFill>
                <a:srgbClr val="CCFFFF"/>
              </a:solidFill>
              <a:round/>
              <a:headEnd/>
              <a:tailEnd/>
            </a:ln>
            <a:effectLst/>
          </p:spPr>
          <p:txBody>
            <a:bodyPr wrap="none" anchor="ctr"/>
            <a:lstStyle/>
            <a:p>
              <a:pPr algn="ctr"/>
              <a:endParaRPr lang="nl-NL" sz="1800">
                <a:solidFill>
                  <a:schemeClr val="tx1"/>
                </a:solidFill>
                <a:latin typeface="Arial" charset="0"/>
              </a:endParaRPr>
            </a:p>
          </p:txBody>
        </p:sp>
        <p:sp>
          <p:nvSpPr>
            <p:cNvPr id="541748" name="Oval 52"/>
            <p:cNvSpPr>
              <a:spLocks noChangeArrowheads="1"/>
            </p:cNvSpPr>
            <p:nvPr/>
          </p:nvSpPr>
          <p:spPr bwMode="auto">
            <a:xfrm flipH="1">
              <a:off x="952" y="3369"/>
              <a:ext cx="785" cy="775"/>
            </a:xfrm>
            <a:prstGeom prst="ellipse">
              <a:avLst/>
            </a:prstGeom>
            <a:noFill/>
            <a:ln w="19050">
              <a:solidFill>
                <a:srgbClr val="CCFFFF"/>
              </a:solidFill>
              <a:round/>
              <a:headEnd/>
              <a:tailEnd/>
            </a:ln>
            <a:effectLst/>
          </p:spPr>
          <p:txBody>
            <a:bodyPr wrap="none" anchor="ctr"/>
            <a:lstStyle/>
            <a:p>
              <a:endParaRPr lang="nl-NL"/>
            </a:p>
          </p:txBody>
        </p:sp>
        <p:sp>
          <p:nvSpPr>
            <p:cNvPr id="541749" name="Line 53"/>
            <p:cNvSpPr>
              <a:spLocks noChangeShapeType="1"/>
            </p:cNvSpPr>
            <p:nvPr/>
          </p:nvSpPr>
          <p:spPr bwMode="auto">
            <a:xfrm flipH="1">
              <a:off x="1453" y="3778"/>
              <a:ext cx="1122" cy="351"/>
            </a:xfrm>
            <a:prstGeom prst="line">
              <a:avLst/>
            </a:prstGeom>
            <a:noFill/>
            <a:ln w="19050">
              <a:solidFill>
                <a:srgbClr val="CCFFFF"/>
              </a:solidFill>
              <a:round/>
              <a:headEnd/>
              <a:tailEnd/>
            </a:ln>
            <a:effectLst/>
          </p:spPr>
          <p:txBody>
            <a:bodyPr wrap="none"/>
            <a:lstStyle/>
            <a:p>
              <a:endParaRPr lang="nl-NL"/>
            </a:p>
          </p:txBody>
        </p:sp>
        <p:sp>
          <p:nvSpPr>
            <p:cNvPr id="541750" name="Line 54"/>
            <p:cNvSpPr>
              <a:spLocks noChangeShapeType="1"/>
            </p:cNvSpPr>
            <p:nvPr/>
          </p:nvSpPr>
          <p:spPr bwMode="auto">
            <a:xfrm flipH="1" flipV="1">
              <a:off x="1389" y="3368"/>
              <a:ext cx="1172" cy="214"/>
            </a:xfrm>
            <a:prstGeom prst="line">
              <a:avLst/>
            </a:prstGeom>
            <a:noFill/>
            <a:ln w="19050">
              <a:solidFill>
                <a:srgbClr val="CCFFFF"/>
              </a:solidFill>
              <a:round/>
              <a:headEnd/>
              <a:tailEnd/>
            </a:ln>
            <a:effectLst/>
          </p:spPr>
          <p:txBody>
            <a:bodyPr wrap="none"/>
            <a:lstStyle/>
            <a:p>
              <a:endParaRPr lang="nl-NL"/>
            </a:p>
          </p:txBody>
        </p:sp>
      </p:grpSp>
      <p:sp>
        <p:nvSpPr>
          <p:cNvPr id="541751" name="Text Box 55"/>
          <p:cNvSpPr txBox="1">
            <a:spLocks noChangeArrowheads="1"/>
          </p:cNvSpPr>
          <p:nvPr/>
        </p:nvSpPr>
        <p:spPr bwMode="auto">
          <a:xfrm rot="-5400000">
            <a:off x="-596377" y="4176966"/>
            <a:ext cx="1970190" cy="646331"/>
          </a:xfrm>
          <a:prstGeom prst="rect">
            <a:avLst/>
          </a:prstGeom>
          <a:solidFill>
            <a:srgbClr val="E3FFFF"/>
          </a:solidFill>
          <a:ln w="9525">
            <a:solidFill>
              <a:srgbClr val="5800B0"/>
            </a:solidFill>
            <a:miter lim="800000"/>
            <a:headEnd/>
            <a:tailEnd/>
          </a:ln>
          <a:effectLst/>
        </p:spPr>
        <p:txBody>
          <a:bodyPr wrap="square">
            <a:spAutoFit/>
          </a:bodyPr>
          <a:lstStyle/>
          <a:p>
            <a:pPr algn="ctr"/>
            <a:r>
              <a:rPr lang="en-US" sz="3600" i="1" dirty="0">
                <a:solidFill>
                  <a:srgbClr val="008000"/>
                </a:solidFill>
                <a:latin typeface="+mn-lt"/>
              </a:rPr>
              <a:t>quarks</a:t>
            </a:r>
          </a:p>
        </p:txBody>
      </p:sp>
      <p:sp>
        <p:nvSpPr>
          <p:cNvPr id="541752" name="Text Box 56"/>
          <p:cNvSpPr txBox="1">
            <a:spLocks noChangeArrowheads="1"/>
          </p:cNvSpPr>
          <p:nvPr/>
        </p:nvSpPr>
        <p:spPr bwMode="auto">
          <a:xfrm rot="5400000">
            <a:off x="7660124" y="5168510"/>
            <a:ext cx="2150702" cy="646331"/>
          </a:xfrm>
          <a:prstGeom prst="rect">
            <a:avLst/>
          </a:prstGeom>
          <a:solidFill>
            <a:srgbClr val="E3FFFF"/>
          </a:solidFill>
          <a:ln w="9525">
            <a:solidFill>
              <a:srgbClr val="5800B0"/>
            </a:solidFill>
            <a:miter lim="800000"/>
            <a:headEnd/>
            <a:tailEnd/>
          </a:ln>
          <a:effectLst/>
        </p:spPr>
        <p:txBody>
          <a:bodyPr wrap="square">
            <a:spAutoFit/>
          </a:bodyPr>
          <a:lstStyle/>
          <a:p>
            <a:pPr algn="ctr"/>
            <a:r>
              <a:rPr lang="en-US" sz="3600" dirty="0" err="1" smtClean="0">
                <a:solidFill>
                  <a:srgbClr val="008000"/>
                </a:solidFill>
                <a:latin typeface="+mn-lt"/>
              </a:rPr>
              <a:t>elektron</a:t>
            </a:r>
            <a:endParaRPr lang="en-US" sz="3600" dirty="0">
              <a:solidFill>
                <a:srgbClr val="008000"/>
              </a:solidFill>
              <a:latin typeface="+mn-lt"/>
            </a:endParaRPr>
          </a:p>
        </p:txBody>
      </p:sp>
      <p:sp>
        <p:nvSpPr>
          <p:cNvPr id="541753" name="Text Box 57"/>
          <p:cNvSpPr txBox="1">
            <a:spLocks noChangeArrowheads="1"/>
          </p:cNvSpPr>
          <p:nvPr/>
        </p:nvSpPr>
        <p:spPr bwMode="auto">
          <a:xfrm>
            <a:off x="5013608" y="5799598"/>
            <a:ext cx="1421783" cy="523220"/>
          </a:xfrm>
          <a:prstGeom prst="rect">
            <a:avLst/>
          </a:prstGeom>
          <a:solidFill>
            <a:srgbClr val="E3FFFF"/>
          </a:solidFill>
          <a:ln w="9525">
            <a:solidFill>
              <a:srgbClr val="5800B0"/>
            </a:solidFill>
            <a:miter lim="800000"/>
            <a:headEnd/>
            <a:tailEnd/>
          </a:ln>
          <a:effectLst/>
        </p:spPr>
        <p:txBody>
          <a:bodyPr wrap="none">
            <a:spAutoFit/>
          </a:bodyPr>
          <a:lstStyle/>
          <a:p>
            <a:pPr algn="ctr"/>
            <a:r>
              <a:rPr lang="en-US">
                <a:solidFill>
                  <a:srgbClr val="FF0066"/>
                </a:solidFill>
                <a:latin typeface="+mn-lt"/>
              </a:rPr>
              <a:t>Nucleus</a:t>
            </a:r>
          </a:p>
        </p:txBody>
      </p:sp>
      <p:sp>
        <p:nvSpPr>
          <p:cNvPr id="541754" name="Text Box 58"/>
          <p:cNvSpPr txBox="1">
            <a:spLocks noChangeArrowheads="1"/>
          </p:cNvSpPr>
          <p:nvPr/>
        </p:nvSpPr>
        <p:spPr bwMode="auto">
          <a:xfrm>
            <a:off x="2946400" y="5883275"/>
            <a:ext cx="1625600" cy="646331"/>
          </a:xfrm>
          <a:prstGeom prst="rect">
            <a:avLst/>
          </a:prstGeom>
          <a:solidFill>
            <a:srgbClr val="E3FFFF"/>
          </a:solidFill>
          <a:ln w="9525">
            <a:solidFill>
              <a:srgbClr val="5800B0"/>
            </a:solidFill>
            <a:miter lim="800000"/>
            <a:headEnd/>
            <a:tailEnd/>
          </a:ln>
          <a:effectLst/>
        </p:spPr>
        <p:txBody>
          <a:bodyPr>
            <a:spAutoFit/>
          </a:bodyPr>
          <a:lstStyle/>
          <a:p>
            <a:pPr algn="ctr"/>
            <a:r>
              <a:rPr lang="en-US" dirty="0">
                <a:solidFill>
                  <a:srgbClr val="FF0066"/>
                </a:solidFill>
                <a:latin typeface="+mn-lt"/>
              </a:rPr>
              <a:t>neutron</a:t>
            </a:r>
          </a:p>
          <a:p>
            <a:pPr algn="ctr"/>
            <a:r>
              <a:rPr lang="en-US" dirty="0" smtClean="0">
                <a:solidFill>
                  <a:srgbClr val="FF0066"/>
                </a:solidFill>
                <a:latin typeface="+mn-lt"/>
              </a:rPr>
              <a:t>proton</a:t>
            </a:r>
            <a:endParaRPr lang="en-US" dirty="0">
              <a:solidFill>
                <a:srgbClr val="FF0066"/>
              </a:solidFill>
              <a:latin typeface="+mn-lt"/>
            </a:endParaRPr>
          </a:p>
        </p:txBody>
      </p:sp>
      <p:grpSp>
        <p:nvGrpSpPr>
          <p:cNvPr id="11" name="Group 59"/>
          <p:cNvGrpSpPr>
            <a:grpSpLocks/>
          </p:cNvGrpSpPr>
          <p:nvPr/>
        </p:nvGrpSpPr>
        <p:grpSpPr bwMode="auto">
          <a:xfrm>
            <a:off x="5397500" y="1963738"/>
            <a:ext cx="3092450" cy="2543175"/>
            <a:chOff x="3736" y="1722"/>
            <a:chExt cx="1948" cy="1602"/>
          </a:xfrm>
        </p:grpSpPr>
        <p:sp>
          <p:nvSpPr>
            <p:cNvPr id="541756" name="Oval 60"/>
            <p:cNvSpPr>
              <a:spLocks noChangeArrowheads="1"/>
            </p:cNvSpPr>
            <p:nvPr/>
          </p:nvSpPr>
          <p:spPr bwMode="auto">
            <a:xfrm rot="-19248556">
              <a:off x="4447" y="2102"/>
              <a:ext cx="1237" cy="1222"/>
            </a:xfrm>
            <a:prstGeom prst="ellipse">
              <a:avLst/>
            </a:prstGeom>
            <a:noFill/>
            <a:ln w="19050">
              <a:solidFill>
                <a:srgbClr val="CCFFFF"/>
              </a:solidFill>
              <a:round/>
              <a:headEnd/>
              <a:tailEnd/>
            </a:ln>
            <a:effectLst/>
          </p:spPr>
          <p:txBody>
            <a:bodyPr wrap="none" anchor="ctr"/>
            <a:lstStyle/>
            <a:p>
              <a:endParaRPr lang="nl-NL"/>
            </a:p>
          </p:txBody>
        </p:sp>
        <p:sp>
          <p:nvSpPr>
            <p:cNvPr id="541757" name="Oval 61"/>
            <p:cNvSpPr>
              <a:spLocks noChangeArrowheads="1"/>
            </p:cNvSpPr>
            <p:nvPr/>
          </p:nvSpPr>
          <p:spPr bwMode="auto">
            <a:xfrm rot="-19248556">
              <a:off x="3956" y="1935"/>
              <a:ext cx="120" cy="120"/>
            </a:xfrm>
            <a:prstGeom prst="ellipse">
              <a:avLst/>
            </a:prstGeom>
            <a:noFill/>
            <a:ln w="19050">
              <a:solidFill>
                <a:srgbClr val="CCFFFF"/>
              </a:solidFill>
              <a:round/>
              <a:headEnd/>
              <a:tailEnd/>
            </a:ln>
            <a:effectLst/>
          </p:spPr>
          <p:txBody>
            <a:bodyPr wrap="none" anchor="ctr"/>
            <a:lstStyle/>
            <a:p>
              <a:pPr algn="ctr"/>
              <a:endParaRPr lang="nl-NL" sz="2400">
                <a:solidFill>
                  <a:schemeClr val="tx1"/>
                </a:solidFill>
                <a:latin typeface="Times New Roman" pitchFamily="18" charset="0"/>
              </a:endParaRPr>
            </a:p>
          </p:txBody>
        </p:sp>
        <p:sp>
          <p:nvSpPr>
            <p:cNvPr id="541758" name="Line 62"/>
            <p:cNvSpPr>
              <a:spLocks noChangeShapeType="1"/>
            </p:cNvSpPr>
            <p:nvPr/>
          </p:nvSpPr>
          <p:spPr bwMode="auto">
            <a:xfrm rot="-19248556">
              <a:off x="3736" y="2300"/>
              <a:ext cx="993" cy="378"/>
            </a:xfrm>
            <a:prstGeom prst="line">
              <a:avLst/>
            </a:prstGeom>
            <a:noFill/>
            <a:ln w="19050">
              <a:solidFill>
                <a:srgbClr val="CCFFFF"/>
              </a:solidFill>
              <a:round/>
              <a:headEnd/>
              <a:tailEnd/>
            </a:ln>
            <a:effectLst/>
          </p:spPr>
          <p:txBody>
            <a:bodyPr wrap="none"/>
            <a:lstStyle/>
            <a:p>
              <a:endParaRPr lang="nl-NL"/>
            </a:p>
          </p:txBody>
        </p:sp>
        <p:sp>
          <p:nvSpPr>
            <p:cNvPr id="541759" name="Line 63"/>
            <p:cNvSpPr>
              <a:spLocks noChangeShapeType="1"/>
            </p:cNvSpPr>
            <p:nvPr/>
          </p:nvSpPr>
          <p:spPr bwMode="auto">
            <a:xfrm rot="2351444" flipV="1">
              <a:off x="4107" y="1722"/>
              <a:ext cx="1035" cy="607"/>
            </a:xfrm>
            <a:prstGeom prst="line">
              <a:avLst/>
            </a:prstGeom>
            <a:noFill/>
            <a:ln w="19050">
              <a:solidFill>
                <a:srgbClr val="CCFFFF"/>
              </a:solidFill>
              <a:round/>
              <a:headEnd/>
              <a:tailEnd/>
            </a:ln>
            <a:effectLst/>
          </p:spPr>
          <p:txBody>
            <a:bodyPr wrap="none"/>
            <a:lstStyle/>
            <a:p>
              <a:endParaRPr lang="nl-NL"/>
            </a:p>
          </p:txBody>
        </p:sp>
      </p:grpSp>
      <p:grpSp>
        <p:nvGrpSpPr>
          <p:cNvPr id="12" name="Group 64"/>
          <p:cNvGrpSpPr>
            <a:grpSpLocks/>
          </p:cNvGrpSpPr>
          <p:nvPr/>
        </p:nvGrpSpPr>
        <p:grpSpPr bwMode="auto">
          <a:xfrm>
            <a:off x="6786563" y="2185988"/>
            <a:ext cx="1506537" cy="2217737"/>
            <a:chOff x="4275" y="1336"/>
            <a:chExt cx="949" cy="1397"/>
          </a:xfrm>
        </p:grpSpPr>
        <p:pic>
          <p:nvPicPr>
            <p:cNvPr id="541761" name="Picture 65" descr="atoom_3D"/>
            <p:cNvPicPr>
              <a:picLocks noChangeAspect="1" noChangeArrowheads="1"/>
            </p:cNvPicPr>
            <p:nvPr/>
          </p:nvPicPr>
          <p:blipFill>
            <a:blip r:embed="rId13" cstate="print"/>
            <a:srcRect/>
            <a:stretch>
              <a:fillRect/>
            </a:stretch>
          </p:blipFill>
          <p:spPr bwMode="auto">
            <a:xfrm>
              <a:off x="4275" y="1743"/>
              <a:ext cx="949" cy="990"/>
            </a:xfrm>
            <a:prstGeom prst="rect">
              <a:avLst/>
            </a:prstGeom>
            <a:noFill/>
            <a:ln w="9525">
              <a:solidFill>
                <a:schemeClr val="tx1"/>
              </a:solidFill>
              <a:miter lim="800000"/>
              <a:headEnd/>
              <a:tailEnd/>
            </a:ln>
          </p:spPr>
        </p:pic>
        <p:sp>
          <p:nvSpPr>
            <p:cNvPr id="541762" name="Text Box 66"/>
            <p:cNvSpPr txBox="1">
              <a:spLocks noChangeArrowheads="1"/>
            </p:cNvSpPr>
            <p:nvPr/>
          </p:nvSpPr>
          <p:spPr bwMode="auto">
            <a:xfrm>
              <a:off x="4470" y="1336"/>
              <a:ext cx="522" cy="237"/>
            </a:xfrm>
            <a:prstGeom prst="rect">
              <a:avLst/>
            </a:prstGeom>
            <a:solidFill>
              <a:srgbClr val="E3FFFF"/>
            </a:solidFill>
            <a:ln w="9525">
              <a:solidFill>
                <a:schemeClr val="tx1"/>
              </a:solidFill>
              <a:miter lim="800000"/>
              <a:headEnd/>
              <a:tailEnd/>
            </a:ln>
            <a:effectLst/>
          </p:spPr>
          <p:txBody>
            <a:bodyPr wrap="none">
              <a:spAutoFit/>
            </a:bodyPr>
            <a:lstStyle/>
            <a:p>
              <a:pPr algn="ctr"/>
              <a:r>
                <a:rPr lang="en-US" sz="1800">
                  <a:solidFill>
                    <a:schemeClr val="tx1"/>
                  </a:solidFill>
                  <a:latin typeface="Arial" charset="0"/>
                </a:rPr>
                <a:t>atoom</a:t>
              </a:r>
            </a:p>
          </p:txBody>
        </p:sp>
      </p:grpSp>
      <p:grpSp>
        <p:nvGrpSpPr>
          <p:cNvPr id="13" name="Group 67"/>
          <p:cNvGrpSpPr>
            <a:grpSpLocks/>
          </p:cNvGrpSpPr>
          <p:nvPr/>
        </p:nvGrpSpPr>
        <p:grpSpPr bwMode="auto">
          <a:xfrm>
            <a:off x="1395413" y="1219200"/>
            <a:ext cx="3006725" cy="1939925"/>
            <a:chOff x="879" y="768"/>
            <a:chExt cx="1894" cy="1222"/>
          </a:xfrm>
        </p:grpSpPr>
        <p:sp>
          <p:nvSpPr>
            <p:cNvPr id="541764" name="Oval 68"/>
            <p:cNvSpPr>
              <a:spLocks noChangeArrowheads="1"/>
            </p:cNvSpPr>
            <p:nvPr/>
          </p:nvSpPr>
          <p:spPr bwMode="auto">
            <a:xfrm>
              <a:off x="1536" y="768"/>
              <a:ext cx="1237" cy="1222"/>
            </a:xfrm>
            <a:prstGeom prst="ellipse">
              <a:avLst/>
            </a:prstGeom>
            <a:noFill/>
            <a:ln w="19050">
              <a:solidFill>
                <a:srgbClr val="CCFFFF"/>
              </a:solidFill>
              <a:round/>
              <a:headEnd/>
              <a:tailEnd/>
            </a:ln>
            <a:effectLst/>
          </p:spPr>
          <p:txBody>
            <a:bodyPr wrap="none" anchor="ctr"/>
            <a:lstStyle/>
            <a:p>
              <a:endParaRPr lang="nl-NL"/>
            </a:p>
          </p:txBody>
        </p:sp>
        <p:sp>
          <p:nvSpPr>
            <p:cNvPr id="541765" name="Line 69"/>
            <p:cNvSpPr>
              <a:spLocks noChangeShapeType="1"/>
            </p:cNvSpPr>
            <p:nvPr/>
          </p:nvSpPr>
          <p:spPr bwMode="auto">
            <a:xfrm flipV="1">
              <a:off x="882" y="816"/>
              <a:ext cx="1015" cy="545"/>
            </a:xfrm>
            <a:prstGeom prst="line">
              <a:avLst/>
            </a:prstGeom>
            <a:noFill/>
            <a:ln w="19050">
              <a:solidFill>
                <a:srgbClr val="CCFFFF"/>
              </a:solidFill>
              <a:round/>
              <a:headEnd/>
              <a:tailEnd/>
            </a:ln>
            <a:effectLst/>
          </p:spPr>
          <p:txBody>
            <a:bodyPr wrap="none"/>
            <a:lstStyle/>
            <a:p>
              <a:endParaRPr lang="nl-NL"/>
            </a:p>
          </p:txBody>
        </p:sp>
        <p:sp>
          <p:nvSpPr>
            <p:cNvPr id="541766" name="Line 70"/>
            <p:cNvSpPr>
              <a:spLocks noChangeShapeType="1"/>
            </p:cNvSpPr>
            <p:nvPr/>
          </p:nvSpPr>
          <p:spPr bwMode="auto">
            <a:xfrm>
              <a:off x="879" y="1365"/>
              <a:ext cx="986" cy="507"/>
            </a:xfrm>
            <a:prstGeom prst="line">
              <a:avLst/>
            </a:prstGeom>
            <a:noFill/>
            <a:ln w="19050">
              <a:solidFill>
                <a:srgbClr val="CCFFFF"/>
              </a:solidFill>
              <a:round/>
              <a:headEnd/>
              <a:tailEnd/>
            </a:ln>
            <a:effectLst/>
          </p:spPr>
          <p:txBody>
            <a:bodyPr wrap="none"/>
            <a:lstStyle/>
            <a:p>
              <a:endParaRPr lang="nl-NL"/>
            </a:p>
          </p:txBody>
        </p:sp>
      </p:grpSp>
      <p:pic>
        <p:nvPicPr>
          <p:cNvPr id="541767" name="Picture 71" descr="plantcel"/>
          <p:cNvPicPr>
            <a:picLocks noGrp="1" noChangeAspect="1" noChangeArrowheads="1"/>
          </p:cNvPicPr>
          <p:nvPr>
            <p:ph idx="1"/>
          </p:nvPr>
        </p:nvPicPr>
        <p:blipFill>
          <a:blip r:embed="rId14" cstate="print"/>
          <a:srcRect/>
          <a:stretch>
            <a:fillRect/>
          </a:stretch>
        </p:blipFill>
        <p:spPr>
          <a:xfrm>
            <a:off x="2819400" y="1143000"/>
            <a:ext cx="1277938" cy="1974850"/>
          </a:xfrm>
          <a:noFill/>
          <a:ln/>
        </p:spPr>
      </p:pic>
      <p:sp>
        <p:nvSpPr>
          <p:cNvPr id="541768" name="Oval 72"/>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a:endParaRPr lang="nl-NL" sz="2400">
              <a:solidFill>
                <a:schemeClr val="tx1"/>
              </a:solidFill>
              <a:latin typeface="Times New Roman" pitchFamily="18" charset="0"/>
            </a:endParaRPr>
          </a:p>
        </p:txBody>
      </p:sp>
    </p:spTree>
    <p:extLst>
      <p:ext uri="{BB962C8B-B14F-4D97-AF65-F5344CB8AC3E}">
        <p14:creationId xmlns:p14="http://schemas.microsoft.com/office/powerpoint/2010/main" val="6107449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41767"/>
                                        </p:tgtEl>
                                        <p:attrNameLst>
                                          <p:attrName>style.visibility</p:attrName>
                                        </p:attrNameLst>
                                      </p:cBhvr>
                                      <p:to>
                                        <p:strVal val="visible"/>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54170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41769"/>
                                        </p:tgtEl>
                                        <p:attrNameLst>
                                          <p:attrName>style.visibility</p:attrName>
                                        </p:attrNameLst>
                                      </p:cBhvr>
                                      <p:to>
                                        <p:strVal val="visible"/>
                                      </p:to>
                                    </p:set>
                                  </p:childTnLst>
                                </p:cTn>
                              </p:par>
                            </p:childTnLst>
                          </p:cTn>
                        </p:par>
                        <p:par>
                          <p:cTn id="21" fill="hold">
                            <p:stCondLst>
                              <p:cond delay="1000"/>
                            </p:stCondLst>
                            <p:childTnLst>
                              <p:par>
                                <p:cTn id="22" presetID="3" presetClass="entr" presetSubtype="1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541771"/>
                                        </p:tgtEl>
                                        <p:attrNameLst>
                                          <p:attrName>style.visibility</p:attrName>
                                        </p:attrNameLst>
                                      </p:cBhvr>
                                      <p:to>
                                        <p:strVal val="visible"/>
                                      </p:to>
                                    </p:se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5417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41752"/>
                                        </p:tgtEl>
                                        <p:attrNameLst>
                                          <p:attrName>style.visibility</p:attrName>
                                        </p:attrNameLst>
                                      </p:cBhvr>
                                      <p:to>
                                        <p:strVal val="visible"/>
                                      </p:to>
                                    </p:set>
                                  </p:childTnLst>
                                </p:cTn>
                              </p:par>
                            </p:childTnLst>
                          </p:cTn>
                        </p:par>
                        <p:par>
                          <p:cTn id="40" fill="hold">
                            <p:stCondLst>
                              <p:cond delay="2000"/>
                            </p:stCondLst>
                            <p:childTnLst>
                              <p:par>
                                <p:cTn id="41" presetID="3" presetClass="entr" presetSubtype="1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par>
                          <p:cTn id="44" fill="hold">
                            <p:stCondLst>
                              <p:cond delay="2500"/>
                            </p:stCondLst>
                            <p:childTnLst>
                              <p:par>
                                <p:cTn id="45" presetID="1" presetClass="entr" presetSubtype="0" fill="hold" nodeType="afterEffect">
                                  <p:stCondLst>
                                    <p:cond delay="0"/>
                                  </p:stCondLst>
                                  <p:childTnLst>
                                    <p:set>
                                      <p:cBhvr>
                                        <p:cTn id="46" dur="1" fill="hold">
                                          <p:stCondLst>
                                            <p:cond delay="0"/>
                                          </p:stCondLst>
                                        </p:cTn>
                                        <p:tgtEl>
                                          <p:spTgt spid="5416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1753"/>
                                        </p:tgtEl>
                                        <p:attrNameLst>
                                          <p:attrName>style.visibility</p:attrName>
                                        </p:attrNameLst>
                                      </p:cBhvr>
                                      <p:to>
                                        <p:strVal val="visible"/>
                                      </p:to>
                                    </p:set>
                                  </p:childTnLst>
                                </p:cTn>
                              </p:par>
                            </p:childTnLst>
                          </p:cTn>
                        </p:par>
                        <p:par>
                          <p:cTn id="49" fill="hold">
                            <p:stCondLst>
                              <p:cond delay="2500"/>
                            </p:stCondLst>
                            <p:childTnLst>
                              <p:par>
                                <p:cTn id="50" presetID="3" presetClass="entr" presetSubtype="1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par>
                                <p:cTn id="53" presetID="3" presetClass="entr" presetSubtype="1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linds(horizontal)">
                                      <p:cBhvr>
                                        <p:cTn id="55" dur="500"/>
                                        <p:tgtEl>
                                          <p:spTgt spid="5"/>
                                        </p:tgtEl>
                                      </p:cBhvr>
                                    </p:animEffect>
                                  </p:childTnLst>
                                </p:cTn>
                              </p:par>
                            </p:childTnLst>
                          </p:cTn>
                        </p:par>
                        <p:par>
                          <p:cTn id="56" fill="hold">
                            <p:stCondLst>
                              <p:cond delay="3000"/>
                            </p:stCondLst>
                            <p:childTnLst>
                              <p:par>
                                <p:cTn id="57" presetID="23" presetClass="entr" presetSubtype="16"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childTnLst>
                                </p:cTn>
                              </p:par>
                              <p:par>
                                <p:cTn id="65" presetID="1" presetClass="entr" presetSubtype="0" fill="hold" grpId="0" nodeType="withEffect">
                                  <p:stCondLst>
                                    <p:cond delay="0"/>
                                  </p:stCondLst>
                                  <p:childTnLst>
                                    <p:set>
                                      <p:cBhvr>
                                        <p:cTn id="66" dur="1" fill="hold">
                                          <p:stCondLst>
                                            <p:cond delay="0"/>
                                          </p:stCondLst>
                                        </p:cTn>
                                        <p:tgtEl>
                                          <p:spTgt spid="541754"/>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par>
                          <p:cTn id="72" fill="hold">
                            <p:stCondLst>
                              <p:cond delay="3500"/>
                            </p:stCondLst>
                            <p:childTnLst>
                              <p:par>
                                <p:cTn id="73" presetID="23" presetClass="entr" presetSubtype="16" fill="hold" nodeType="afterEffect">
                                  <p:stCondLst>
                                    <p:cond delay="0"/>
                                  </p:stCondLst>
                                  <p:childTnLst>
                                    <p:set>
                                      <p:cBhvr>
                                        <p:cTn id="74" dur="1" fill="hold">
                                          <p:stCondLst>
                                            <p:cond delay="0"/>
                                          </p:stCondLst>
                                        </p:cTn>
                                        <p:tgtEl>
                                          <p:spTgt spid="541730"/>
                                        </p:tgtEl>
                                        <p:attrNameLst>
                                          <p:attrName>style.visibility</p:attrName>
                                        </p:attrNameLst>
                                      </p:cBhvr>
                                      <p:to>
                                        <p:strVal val="visible"/>
                                      </p:to>
                                    </p:set>
                                    <p:anim calcmode="lin" valueType="num">
                                      <p:cBhvr>
                                        <p:cTn id="75" dur="500" fill="hold"/>
                                        <p:tgtEl>
                                          <p:spTgt spid="541730"/>
                                        </p:tgtEl>
                                        <p:attrNameLst>
                                          <p:attrName>ppt_w</p:attrName>
                                        </p:attrNameLst>
                                      </p:cBhvr>
                                      <p:tavLst>
                                        <p:tav tm="0">
                                          <p:val>
                                            <p:fltVal val="0"/>
                                          </p:val>
                                        </p:tav>
                                        <p:tav tm="100000">
                                          <p:val>
                                            <p:strVal val="#ppt_w"/>
                                          </p:val>
                                        </p:tav>
                                      </p:tavLst>
                                    </p:anim>
                                    <p:anim calcmode="lin" valueType="num">
                                      <p:cBhvr>
                                        <p:cTn id="76" dur="500" fill="hold"/>
                                        <p:tgtEl>
                                          <p:spTgt spid="541730"/>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541729"/>
                                        </p:tgtEl>
                                        <p:attrNameLst>
                                          <p:attrName>style.visibility</p:attrName>
                                        </p:attrNameLst>
                                      </p:cBhvr>
                                      <p:to>
                                        <p:strVal val="visible"/>
                                      </p:to>
                                    </p:set>
                                    <p:anim calcmode="lin" valueType="num">
                                      <p:cBhvr>
                                        <p:cTn id="79" dur="500" fill="hold"/>
                                        <p:tgtEl>
                                          <p:spTgt spid="541729"/>
                                        </p:tgtEl>
                                        <p:attrNameLst>
                                          <p:attrName>ppt_w</p:attrName>
                                        </p:attrNameLst>
                                      </p:cBhvr>
                                      <p:tavLst>
                                        <p:tav tm="0">
                                          <p:val>
                                            <p:fltVal val="0"/>
                                          </p:val>
                                        </p:tav>
                                        <p:tav tm="100000">
                                          <p:val>
                                            <p:strVal val="#ppt_w"/>
                                          </p:val>
                                        </p:tav>
                                      </p:tavLst>
                                    </p:anim>
                                    <p:anim calcmode="lin" valueType="num">
                                      <p:cBhvr>
                                        <p:cTn id="80" dur="500" fill="hold"/>
                                        <p:tgtEl>
                                          <p:spTgt spid="541729"/>
                                        </p:tgtEl>
                                        <p:attrNameLst>
                                          <p:attrName>ppt_h</p:attrName>
                                        </p:attrNameLst>
                                      </p:cBhvr>
                                      <p:tavLst>
                                        <p:tav tm="0">
                                          <p:val>
                                            <p:fltVal val="0"/>
                                          </p:val>
                                        </p:tav>
                                        <p:tav tm="100000">
                                          <p:val>
                                            <p:strVal val="#ppt_h"/>
                                          </p:val>
                                        </p:tav>
                                      </p:tavLst>
                                    </p:anim>
                                  </p:childTnLst>
                                </p:cTn>
                              </p:par>
                              <p:par>
                                <p:cTn id="81" presetID="1" presetClass="entr" presetSubtype="0" fill="hold" grpId="0" nodeType="withEffect">
                                  <p:stCondLst>
                                    <p:cond delay="0"/>
                                  </p:stCondLst>
                                  <p:childTnLst>
                                    <p:set>
                                      <p:cBhvr>
                                        <p:cTn id="82" dur="1" fill="hold">
                                          <p:stCondLst>
                                            <p:cond delay="0"/>
                                          </p:stCondLst>
                                        </p:cTn>
                                        <p:tgtEl>
                                          <p:spTgt spid="54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71" grpId="0" animBg="1"/>
      <p:bldP spid="541769" grpId="0" animBg="1"/>
      <p:bldP spid="541751" grpId="0" animBg="1"/>
      <p:bldP spid="541752" grpId="0" animBg="1"/>
      <p:bldP spid="541753" grpId="0" animBg="1"/>
      <p:bldP spid="5417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a:spLocks noGrp="1" noChangeArrowheads="1"/>
          </p:cNvSpPr>
          <p:nvPr>
            <p:ph type="title"/>
          </p:nvPr>
        </p:nvSpPr>
        <p:spPr>
          <a:xfrm>
            <a:off x="-1" y="286396"/>
            <a:ext cx="9144001" cy="686898"/>
          </a:xfrm>
        </p:spPr>
        <p:txBody>
          <a:bodyPr>
            <a:normAutofit fontScale="90000"/>
          </a:bodyPr>
          <a:lstStyle/>
          <a:p>
            <a:r>
              <a:rPr lang="en-US" dirty="0" smtClean="0"/>
              <a:t>7: </a:t>
            </a:r>
            <a:r>
              <a:rPr lang="en-US" dirty="0" err="1" smtClean="0"/>
              <a:t>Elementaire</a:t>
            </a:r>
            <a:r>
              <a:rPr lang="en-US" dirty="0" smtClean="0"/>
              <a:t> </a:t>
            </a:r>
            <a:r>
              <a:rPr lang="en-US" dirty="0" err="1" smtClean="0"/>
              <a:t>deeltjes</a:t>
            </a:r>
            <a:r>
              <a:rPr lang="en-US" dirty="0" smtClean="0"/>
              <a:t> </a:t>
            </a:r>
            <a:r>
              <a:rPr lang="en-US" dirty="0" err="1" smtClean="0"/>
              <a:t>zijn</a:t>
            </a:r>
            <a:r>
              <a:rPr lang="en-US" dirty="0" smtClean="0"/>
              <a:t> het</a:t>
            </a:r>
            <a:r>
              <a:rPr lang="en-US" dirty="0"/>
              <a:t> </a:t>
            </a:r>
            <a:r>
              <a:rPr lang="en-US" dirty="0" err="1" smtClean="0"/>
              <a:t>eerst</a:t>
            </a:r>
            <a:r>
              <a:rPr lang="en-US" dirty="0" smtClean="0"/>
              <a:t> </a:t>
            </a:r>
            <a:r>
              <a:rPr lang="en-US" dirty="0" err="1" smtClean="0"/>
              <a:t>gemaakt</a:t>
            </a:r>
            <a:r>
              <a:rPr lang="en-US" dirty="0" smtClean="0"/>
              <a:t/>
            </a:r>
            <a:br>
              <a:rPr lang="en-US" dirty="0" smtClean="0"/>
            </a:br>
            <a:r>
              <a:rPr lang="en-US" dirty="0" smtClean="0"/>
              <a:t> </a:t>
            </a:r>
            <a:r>
              <a:rPr lang="en-US" dirty="0" err="1" smtClean="0"/>
              <a:t>na</a:t>
            </a:r>
            <a:r>
              <a:rPr lang="en-US" dirty="0" smtClean="0"/>
              <a:t> de Big Bang ”</a:t>
            </a:r>
            <a:endParaRPr lang="en-US" dirty="0"/>
          </a:p>
        </p:txBody>
      </p:sp>
    </p:spTree>
    <p:extLst>
      <p:ext uri="{BB962C8B-B14F-4D97-AF65-F5344CB8AC3E}">
        <p14:creationId xmlns:p14="http://schemas.microsoft.com/office/powerpoint/2010/main" val="15447367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ern-lhc-aerial.jpg"/>
          <p:cNvPicPr>
            <a:picLocks noChangeAspect="1"/>
          </p:cNvPicPr>
          <p:nvPr/>
        </p:nvPicPr>
        <p:blipFill>
          <a:blip r:embed="rId2"/>
          <a:stretch>
            <a:fillRect/>
          </a:stretch>
        </p:blipFill>
        <p:spPr>
          <a:xfrm>
            <a:off x="-229400" y="0"/>
            <a:ext cx="9602800" cy="6858000"/>
          </a:xfrm>
          <a:prstGeom prst="rect">
            <a:avLst/>
          </a:prstGeom>
        </p:spPr>
      </p:pic>
      <p:sp>
        <p:nvSpPr>
          <p:cNvPr id="2" name="TextBox 1"/>
          <p:cNvSpPr txBox="1"/>
          <p:nvPr/>
        </p:nvSpPr>
        <p:spPr>
          <a:xfrm>
            <a:off x="3748202" y="-16"/>
            <a:ext cx="1218227" cy="646331"/>
          </a:xfrm>
          <a:prstGeom prst="rect">
            <a:avLst/>
          </a:prstGeom>
          <a:noFill/>
        </p:spPr>
        <p:txBody>
          <a:bodyPr wrap="none" rtlCol="0">
            <a:spAutoFit/>
          </a:bodyPr>
          <a:lstStyle/>
          <a:p>
            <a:r>
              <a:rPr lang="en-US" sz="3600" b="1" dirty="0" smtClean="0">
                <a:solidFill>
                  <a:srgbClr val="FF6600"/>
                </a:solidFill>
              </a:rPr>
              <a:t>CERN</a:t>
            </a:r>
            <a:endParaRPr lang="en-US" sz="3600" b="1" dirty="0">
              <a:solidFill>
                <a:srgbClr val="FF6600"/>
              </a:solidFill>
            </a:endParaRPr>
          </a:p>
        </p:txBody>
      </p:sp>
      <p:pic>
        <p:nvPicPr>
          <p:cNvPr id="4" name="Picture 2"/>
          <p:cNvPicPr>
            <a:picLocks noChangeAspect="1" noChangeArrowheads="1"/>
          </p:cNvPicPr>
          <p:nvPr/>
        </p:nvPicPr>
        <p:blipFill>
          <a:blip r:embed="rId3" cstate="print"/>
          <a:srcRect/>
          <a:stretch>
            <a:fillRect/>
          </a:stretch>
        </p:blipFill>
        <p:spPr bwMode="auto">
          <a:xfrm>
            <a:off x="1005891" y="1231900"/>
            <a:ext cx="6944309" cy="4470399"/>
          </a:xfrm>
          <a:prstGeom prst="rect">
            <a:avLst/>
          </a:prstGeom>
          <a:noFill/>
          <a:ln w="9525">
            <a:noFill/>
            <a:miter lim="800000"/>
            <a:headEnd/>
            <a:tailEnd/>
          </a:ln>
          <a:effectLst/>
        </p:spPr>
      </p:pic>
    </p:spTree>
    <p:extLst>
      <p:ext uri="{BB962C8B-B14F-4D97-AF65-F5344CB8AC3E}">
        <p14:creationId xmlns:p14="http://schemas.microsoft.com/office/powerpoint/2010/main" val="4009246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ate Placeholder 3"/>
          <p:cNvSpPr>
            <a:spLocks noGrp="1"/>
          </p:cNvSpPr>
          <p:nvPr>
            <p:ph type="dt" sz="half" idx="10"/>
          </p:nvPr>
        </p:nvSpPr>
        <p:spPr/>
        <p:txBody>
          <a:bodyPr/>
          <a:lstStyle/>
          <a:p>
            <a:endParaRPr lang="en-US" dirty="0"/>
          </a:p>
        </p:txBody>
      </p:sp>
      <p:sp>
        <p:nvSpPr>
          <p:cNvPr id="69" name="Footer Placeholder 4"/>
          <p:cNvSpPr>
            <a:spLocks noGrp="1"/>
          </p:cNvSpPr>
          <p:nvPr>
            <p:ph type="ftr" sz="quarter" idx="11"/>
          </p:nvPr>
        </p:nvSpPr>
        <p:spPr/>
        <p:txBody>
          <a:bodyPr/>
          <a:lstStyle/>
          <a:p>
            <a:endParaRPr lang="en-US" dirty="0"/>
          </a:p>
        </p:txBody>
      </p:sp>
      <p:sp>
        <p:nvSpPr>
          <p:cNvPr id="644098" name="Rectangle 2"/>
          <p:cNvSpPr>
            <a:spLocks noGrp="1" noChangeArrowheads="1"/>
          </p:cNvSpPr>
          <p:nvPr>
            <p:ph type="title"/>
          </p:nvPr>
        </p:nvSpPr>
        <p:spPr>
          <a:xfrm>
            <a:off x="1636713" y="0"/>
            <a:ext cx="5252558" cy="686898"/>
          </a:xfrm>
          <a:solidFill>
            <a:schemeClr val="tx1"/>
          </a:solidFill>
        </p:spPr>
        <p:txBody>
          <a:bodyPr>
            <a:normAutofit/>
          </a:bodyPr>
          <a:lstStyle/>
          <a:p>
            <a:r>
              <a:rPr lang="en-US" dirty="0"/>
              <a:t> 8</a:t>
            </a:r>
            <a:r>
              <a:rPr lang="en-US" dirty="0" smtClean="0"/>
              <a:t>: De </a:t>
            </a:r>
            <a:r>
              <a:rPr lang="en-US" dirty="0" err="1"/>
              <a:t>E</a:t>
            </a:r>
            <a:r>
              <a:rPr lang="en-US" dirty="0" err="1" smtClean="0"/>
              <a:t>lementaire</a:t>
            </a:r>
            <a:r>
              <a:rPr lang="en-US" dirty="0" smtClean="0"/>
              <a:t> </a:t>
            </a:r>
            <a:r>
              <a:rPr lang="en-US" u="sng" dirty="0" err="1"/>
              <a:t>D</a:t>
            </a:r>
            <a:r>
              <a:rPr lang="en-US" u="sng" dirty="0" err="1" smtClean="0"/>
              <a:t>eeltjes</a:t>
            </a:r>
            <a:endParaRPr lang="en-US" u="sng" dirty="0"/>
          </a:p>
        </p:txBody>
      </p:sp>
      <p:grpSp>
        <p:nvGrpSpPr>
          <p:cNvPr id="2" name="Group 68"/>
          <p:cNvGrpSpPr>
            <a:grpSpLocks/>
          </p:cNvGrpSpPr>
          <p:nvPr/>
        </p:nvGrpSpPr>
        <p:grpSpPr bwMode="auto">
          <a:xfrm>
            <a:off x="3138489" y="814388"/>
            <a:ext cx="1036638" cy="4462462"/>
            <a:chOff x="1977" y="513"/>
            <a:chExt cx="653" cy="2811"/>
          </a:xfrm>
        </p:grpSpPr>
        <p:sp>
          <p:nvSpPr>
            <p:cNvPr id="644099" name="Text Box 3"/>
            <p:cNvSpPr txBox="1">
              <a:spLocks noChangeArrowheads="1"/>
            </p:cNvSpPr>
            <p:nvPr/>
          </p:nvSpPr>
          <p:spPr bwMode="auto">
            <a:xfrm>
              <a:off x="2000" y="513"/>
              <a:ext cx="630" cy="291"/>
            </a:xfrm>
            <a:prstGeom prst="rect">
              <a:avLst/>
            </a:prstGeom>
            <a:noFill/>
            <a:ln w="28575" algn="ctr">
              <a:noFill/>
              <a:miter lim="800000"/>
              <a:headEnd/>
              <a:tailEnd/>
            </a:ln>
            <a:effectLst/>
          </p:spPr>
          <p:txBody>
            <a:bodyPr wrap="none">
              <a:spAutoFit/>
            </a:bodyPr>
            <a:lstStyle/>
            <a:p>
              <a:r>
                <a:rPr lang="en-US" sz="2400" u="sng" dirty="0">
                  <a:solidFill>
                    <a:schemeClr val="bg1"/>
                  </a:solidFill>
                </a:rPr>
                <a:t>Lading</a:t>
              </a:r>
            </a:p>
          </p:txBody>
        </p:sp>
        <p:sp>
          <p:nvSpPr>
            <p:cNvPr id="644100" name="Text Box 4"/>
            <p:cNvSpPr txBox="1">
              <a:spLocks noChangeArrowheads="1"/>
            </p:cNvSpPr>
            <p:nvPr/>
          </p:nvSpPr>
          <p:spPr bwMode="auto">
            <a:xfrm>
              <a:off x="1977" y="935"/>
              <a:ext cx="565" cy="291"/>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2/3</a:t>
              </a:r>
              <a:r>
                <a:rPr lang="en-US">
                  <a:solidFill>
                    <a:schemeClr val="bg1"/>
                  </a:solidFill>
                </a:rPr>
                <a:t> e</a:t>
              </a:r>
            </a:p>
          </p:txBody>
        </p:sp>
        <p:sp>
          <p:nvSpPr>
            <p:cNvPr id="644101" name="Text Box 5"/>
            <p:cNvSpPr txBox="1">
              <a:spLocks noChangeArrowheads="1"/>
            </p:cNvSpPr>
            <p:nvPr/>
          </p:nvSpPr>
          <p:spPr bwMode="auto">
            <a:xfrm>
              <a:off x="2018" y="1498"/>
              <a:ext cx="537" cy="291"/>
            </a:xfrm>
            <a:prstGeom prst="rect">
              <a:avLst/>
            </a:prstGeom>
            <a:noFill/>
            <a:ln w="28575" algn="ctr">
              <a:noFill/>
              <a:miter lim="800000"/>
              <a:headEnd/>
              <a:tailEnd/>
            </a:ln>
            <a:effectLst/>
          </p:spPr>
          <p:txBody>
            <a:bodyPr wrap="none">
              <a:spAutoFit/>
            </a:bodyPr>
            <a:lstStyle/>
            <a:p>
              <a:r>
                <a:rPr lang="en-US" dirty="0">
                  <a:solidFill>
                    <a:schemeClr val="bg1"/>
                  </a:solidFill>
                </a:rPr>
                <a:t>-</a:t>
              </a:r>
              <a:r>
                <a:rPr lang="en-US" sz="2400" dirty="0">
                  <a:solidFill>
                    <a:schemeClr val="bg1"/>
                  </a:solidFill>
                </a:rPr>
                <a:t>1/3</a:t>
              </a:r>
              <a:r>
                <a:rPr lang="en-US" dirty="0">
                  <a:solidFill>
                    <a:schemeClr val="bg1"/>
                  </a:solidFill>
                </a:rPr>
                <a:t> e</a:t>
              </a:r>
            </a:p>
          </p:txBody>
        </p:sp>
        <p:sp>
          <p:nvSpPr>
            <p:cNvPr id="644102" name="Text Box 6"/>
            <p:cNvSpPr txBox="1">
              <a:spLocks noChangeArrowheads="1"/>
            </p:cNvSpPr>
            <p:nvPr/>
          </p:nvSpPr>
          <p:spPr bwMode="auto">
            <a:xfrm>
              <a:off x="2042" y="2503"/>
              <a:ext cx="364" cy="291"/>
            </a:xfrm>
            <a:prstGeom prst="rect">
              <a:avLst/>
            </a:prstGeom>
            <a:noFill/>
            <a:ln w="28575" algn="ctr">
              <a:noFill/>
              <a:miter lim="800000"/>
              <a:headEnd/>
              <a:tailEnd/>
            </a:ln>
            <a:effectLst/>
          </p:spPr>
          <p:txBody>
            <a:bodyPr wrap="none">
              <a:spAutoFit/>
            </a:bodyPr>
            <a:lstStyle/>
            <a:p>
              <a:r>
                <a:rPr lang="en-US" dirty="0">
                  <a:solidFill>
                    <a:schemeClr val="bg1"/>
                  </a:solidFill>
                </a:rPr>
                <a:t>-</a:t>
              </a:r>
              <a:r>
                <a:rPr lang="en-US" sz="2400" dirty="0">
                  <a:solidFill>
                    <a:schemeClr val="bg1"/>
                  </a:solidFill>
                </a:rPr>
                <a:t>1</a:t>
              </a:r>
              <a:r>
                <a:rPr lang="en-US" dirty="0">
                  <a:solidFill>
                    <a:schemeClr val="bg1"/>
                  </a:solidFill>
                </a:rPr>
                <a:t> e</a:t>
              </a:r>
            </a:p>
          </p:txBody>
        </p:sp>
        <p:sp>
          <p:nvSpPr>
            <p:cNvPr id="644103" name="Text Box 7"/>
            <p:cNvSpPr txBox="1">
              <a:spLocks noChangeArrowheads="1"/>
            </p:cNvSpPr>
            <p:nvPr/>
          </p:nvSpPr>
          <p:spPr bwMode="auto">
            <a:xfrm>
              <a:off x="2106" y="3033"/>
              <a:ext cx="320" cy="291"/>
            </a:xfrm>
            <a:prstGeom prst="rect">
              <a:avLst/>
            </a:prstGeom>
            <a:noFill/>
            <a:ln w="28575" algn="ctr">
              <a:noFill/>
              <a:miter lim="800000"/>
              <a:headEnd/>
              <a:tailEnd/>
            </a:ln>
            <a:effectLst/>
          </p:spPr>
          <p:txBody>
            <a:bodyPr wrap="none">
              <a:spAutoFit/>
            </a:bodyPr>
            <a:lstStyle/>
            <a:p>
              <a:r>
                <a:rPr lang="en-US" sz="2400" dirty="0">
                  <a:solidFill>
                    <a:schemeClr val="bg1"/>
                  </a:solidFill>
                </a:rPr>
                <a:t>0</a:t>
              </a:r>
              <a:r>
                <a:rPr lang="en-US" dirty="0">
                  <a:solidFill>
                    <a:schemeClr val="bg1"/>
                  </a:solidFill>
                </a:rPr>
                <a:t> e </a:t>
              </a:r>
            </a:p>
          </p:txBody>
        </p:sp>
      </p:grpSp>
      <p:sp>
        <p:nvSpPr>
          <p:cNvPr id="644143" name="Text Box 47"/>
          <p:cNvSpPr txBox="1">
            <a:spLocks noChangeArrowheads="1"/>
          </p:cNvSpPr>
          <p:nvPr/>
        </p:nvSpPr>
        <p:spPr bwMode="auto">
          <a:xfrm rot="16200000">
            <a:off x="-147184" y="2036246"/>
            <a:ext cx="813481" cy="369332"/>
          </a:xfrm>
          <a:prstGeom prst="rect">
            <a:avLst/>
          </a:prstGeom>
          <a:noFill/>
          <a:ln w="28575" algn="ctr">
            <a:noFill/>
            <a:miter lim="800000"/>
            <a:headEnd/>
            <a:tailEnd/>
          </a:ln>
          <a:effectLst/>
        </p:spPr>
        <p:txBody>
          <a:bodyPr wrap="none">
            <a:spAutoFit/>
          </a:bodyPr>
          <a:lstStyle/>
          <a:p>
            <a:r>
              <a:rPr lang="en-US">
                <a:solidFill>
                  <a:schemeClr val="bg1"/>
                </a:solidFill>
              </a:rPr>
              <a:t>quarks</a:t>
            </a:r>
          </a:p>
        </p:txBody>
      </p:sp>
      <p:sp>
        <p:nvSpPr>
          <p:cNvPr id="644144" name="Text Box 48"/>
          <p:cNvSpPr txBox="1">
            <a:spLocks noChangeArrowheads="1"/>
          </p:cNvSpPr>
          <p:nvPr/>
        </p:nvSpPr>
        <p:spPr bwMode="auto">
          <a:xfrm>
            <a:off x="0" y="390525"/>
            <a:ext cx="1587500" cy="457200"/>
          </a:xfrm>
          <a:prstGeom prst="rect">
            <a:avLst/>
          </a:prstGeom>
          <a:noFill/>
          <a:ln w="28575" algn="ctr">
            <a:noFill/>
            <a:miter lim="800000"/>
            <a:headEnd/>
            <a:tailEnd/>
          </a:ln>
          <a:effectLst/>
        </p:spPr>
        <p:txBody>
          <a:bodyPr wrap="none">
            <a:spAutoFit/>
          </a:bodyPr>
          <a:lstStyle/>
          <a:p>
            <a:r>
              <a:rPr lang="en-US" sz="2400" i="1" u="sng">
                <a:solidFill>
                  <a:schemeClr val="bg1"/>
                </a:solidFill>
              </a:rPr>
              <a:t>Generatie:</a:t>
            </a:r>
          </a:p>
        </p:txBody>
      </p:sp>
      <p:sp>
        <p:nvSpPr>
          <p:cNvPr id="644145" name="Text Box 49"/>
          <p:cNvSpPr txBox="1">
            <a:spLocks noChangeArrowheads="1"/>
          </p:cNvSpPr>
          <p:nvPr/>
        </p:nvSpPr>
        <p:spPr bwMode="auto">
          <a:xfrm rot="16200000">
            <a:off x="-182262" y="4534177"/>
            <a:ext cx="889987" cy="369332"/>
          </a:xfrm>
          <a:prstGeom prst="rect">
            <a:avLst/>
          </a:prstGeom>
          <a:noFill/>
          <a:ln w="28575" algn="ctr">
            <a:noFill/>
            <a:miter lim="800000"/>
            <a:headEnd/>
            <a:tailEnd/>
          </a:ln>
          <a:effectLst/>
        </p:spPr>
        <p:txBody>
          <a:bodyPr wrap="none">
            <a:spAutoFit/>
          </a:bodyPr>
          <a:lstStyle/>
          <a:p>
            <a:r>
              <a:rPr lang="en-US">
                <a:solidFill>
                  <a:schemeClr val="bg1"/>
                </a:solidFill>
              </a:rPr>
              <a:t>leptons</a:t>
            </a:r>
          </a:p>
        </p:txBody>
      </p:sp>
      <p:sp>
        <p:nvSpPr>
          <p:cNvPr id="644146" name="Text Box 50"/>
          <p:cNvSpPr txBox="1">
            <a:spLocks noChangeArrowheads="1"/>
          </p:cNvSpPr>
          <p:nvPr/>
        </p:nvSpPr>
        <p:spPr bwMode="auto">
          <a:xfrm>
            <a:off x="1279525" y="5834063"/>
            <a:ext cx="1515158" cy="584776"/>
          </a:xfrm>
          <a:prstGeom prst="rect">
            <a:avLst/>
          </a:prstGeom>
          <a:noFill/>
          <a:ln w="38100" algn="ctr">
            <a:solidFill>
              <a:schemeClr val="bg1"/>
            </a:solidFill>
            <a:miter lim="800000"/>
            <a:headEnd/>
            <a:tailEnd/>
          </a:ln>
          <a:effectLst/>
        </p:spPr>
        <p:txBody>
          <a:bodyPr wrap="none">
            <a:spAutoFit/>
          </a:bodyPr>
          <a:lstStyle/>
          <a:p>
            <a:r>
              <a:rPr lang="en-US" sz="3200" dirty="0" err="1">
                <a:solidFill>
                  <a:schemeClr val="bg1"/>
                </a:solidFill>
              </a:rPr>
              <a:t>Materie</a:t>
            </a:r>
            <a:endParaRPr lang="en-US" sz="3200" dirty="0">
              <a:solidFill>
                <a:schemeClr val="bg1"/>
              </a:solidFill>
            </a:endParaRPr>
          </a:p>
        </p:txBody>
      </p:sp>
      <p:grpSp>
        <p:nvGrpSpPr>
          <p:cNvPr id="3" name="Group 65"/>
          <p:cNvGrpSpPr>
            <a:grpSpLocks/>
          </p:cNvGrpSpPr>
          <p:nvPr/>
        </p:nvGrpSpPr>
        <p:grpSpPr bwMode="auto">
          <a:xfrm>
            <a:off x="558800" y="793750"/>
            <a:ext cx="808038" cy="4868863"/>
            <a:chOff x="352" y="500"/>
            <a:chExt cx="509" cy="3067"/>
          </a:xfrm>
        </p:grpSpPr>
        <p:sp>
          <p:nvSpPr>
            <p:cNvPr id="644147" name="Text Box 51"/>
            <p:cNvSpPr txBox="1">
              <a:spLocks noChangeArrowheads="1"/>
            </p:cNvSpPr>
            <p:nvPr/>
          </p:nvSpPr>
          <p:spPr bwMode="auto">
            <a:xfrm>
              <a:off x="352" y="3355"/>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(1956)</a:t>
              </a:r>
            </a:p>
          </p:txBody>
        </p:sp>
        <p:grpSp>
          <p:nvGrpSpPr>
            <p:cNvPr id="4" name="Group 8"/>
            <p:cNvGrpSpPr>
              <a:grpSpLocks/>
            </p:cNvGrpSpPr>
            <p:nvPr/>
          </p:nvGrpSpPr>
          <p:grpSpPr bwMode="auto">
            <a:xfrm>
              <a:off x="450" y="943"/>
              <a:ext cx="344" cy="366"/>
              <a:chOff x="306" y="871"/>
              <a:chExt cx="344" cy="366"/>
            </a:xfrm>
          </p:grpSpPr>
          <p:sp>
            <p:nvSpPr>
              <p:cNvPr id="644105" name="Oval 9"/>
              <p:cNvSpPr>
                <a:spLocks noChangeArrowheads="1"/>
              </p:cNvSpPr>
              <p:nvPr/>
            </p:nvSpPr>
            <p:spPr bwMode="auto">
              <a:xfrm>
                <a:off x="306" y="9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06" name="Rectangle 10"/>
              <p:cNvSpPr>
                <a:spLocks noChangeArrowheads="1"/>
              </p:cNvSpPr>
              <p:nvPr/>
            </p:nvSpPr>
            <p:spPr bwMode="auto">
              <a:xfrm>
                <a:off x="327" y="871"/>
                <a:ext cx="280" cy="365"/>
              </a:xfrm>
              <a:prstGeom prst="rect">
                <a:avLst/>
              </a:prstGeom>
              <a:noFill/>
              <a:ln w="28575" algn="ctr">
                <a:noFill/>
                <a:miter lim="800000"/>
                <a:headEnd/>
                <a:tailEnd/>
              </a:ln>
              <a:effectLst/>
            </p:spPr>
            <p:txBody>
              <a:bodyPr wrap="none" anchor="ctr">
                <a:spAutoFit/>
              </a:bodyPr>
              <a:lstStyle/>
              <a:p>
                <a:pPr algn="ctr"/>
                <a:r>
                  <a:rPr lang="en-US" sz="3200" b="1" dirty="0">
                    <a:solidFill>
                      <a:srgbClr val="990033"/>
                    </a:solidFill>
                  </a:rPr>
                  <a:t>u</a:t>
                </a:r>
              </a:p>
            </p:txBody>
          </p:sp>
        </p:grpSp>
        <p:grpSp>
          <p:nvGrpSpPr>
            <p:cNvPr id="5" name="Group 11"/>
            <p:cNvGrpSpPr>
              <a:grpSpLocks/>
            </p:cNvGrpSpPr>
            <p:nvPr/>
          </p:nvGrpSpPr>
          <p:grpSpPr bwMode="auto">
            <a:xfrm>
              <a:off x="445" y="1500"/>
              <a:ext cx="344" cy="373"/>
              <a:chOff x="301" y="1473"/>
              <a:chExt cx="344" cy="373"/>
            </a:xfrm>
          </p:grpSpPr>
          <p:sp>
            <p:nvSpPr>
              <p:cNvPr id="644108" name="Oval 12"/>
              <p:cNvSpPr>
                <a:spLocks noChangeArrowheads="1"/>
              </p:cNvSpPr>
              <p:nvPr/>
            </p:nvSpPr>
            <p:spPr bwMode="auto">
              <a:xfrm>
                <a:off x="301" y="1511"/>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09" name="Text Box 13"/>
              <p:cNvSpPr txBox="1">
                <a:spLocks noChangeArrowheads="1"/>
              </p:cNvSpPr>
              <p:nvPr/>
            </p:nvSpPr>
            <p:spPr bwMode="auto">
              <a:xfrm>
                <a:off x="332" y="1473"/>
                <a:ext cx="277" cy="365"/>
              </a:xfrm>
              <a:prstGeom prst="rect">
                <a:avLst/>
              </a:prstGeom>
              <a:noFill/>
              <a:ln w="28575" algn="ctr">
                <a:noFill/>
                <a:miter lim="800000"/>
                <a:headEnd/>
                <a:tailEnd/>
              </a:ln>
              <a:effectLst/>
            </p:spPr>
            <p:txBody>
              <a:bodyPr wrap="none">
                <a:spAutoFit/>
              </a:bodyPr>
              <a:lstStyle/>
              <a:p>
                <a:r>
                  <a:rPr lang="en-US" sz="3200" b="1">
                    <a:solidFill>
                      <a:srgbClr val="990033"/>
                    </a:solidFill>
                  </a:rPr>
                  <a:t>d</a:t>
                </a:r>
              </a:p>
            </p:txBody>
          </p:sp>
        </p:grpSp>
        <p:sp>
          <p:nvSpPr>
            <p:cNvPr id="644122" name="Text Box 26"/>
            <p:cNvSpPr txBox="1">
              <a:spLocks noChangeArrowheads="1"/>
            </p:cNvSpPr>
            <p:nvPr/>
          </p:nvSpPr>
          <p:spPr bwMode="auto">
            <a:xfrm>
              <a:off x="523" y="500"/>
              <a:ext cx="153" cy="233"/>
            </a:xfrm>
            <a:prstGeom prst="rect">
              <a:avLst/>
            </a:prstGeom>
            <a:noFill/>
            <a:ln w="28575" algn="ctr">
              <a:noFill/>
              <a:miter lim="800000"/>
              <a:headEnd/>
              <a:tailEnd/>
            </a:ln>
            <a:effectLst/>
          </p:spPr>
          <p:txBody>
            <a:bodyPr wrap="none">
              <a:spAutoFit/>
            </a:bodyPr>
            <a:lstStyle/>
            <a:p>
              <a:r>
                <a:rPr lang="en-US">
                  <a:solidFill>
                    <a:schemeClr val="bg1"/>
                  </a:solidFill>
                </a:rPr>
                <a:t>I</a:t>
              </a:r>
            </a:p>
          </p:txBody>
        </p:sp>
        <p:grpSp>
          <p:nvGrpSpPr>
            <p:cNvPr id="6" name="Group 29"/>
            <p:cNvGrpSpPr>
              <a:grpSpLocks/>
            </p:cNvGrpSpPr>
            <p:nvPr/>
          </p:nvGrpSpPr>
          <p:grpSpPr bwMode="auto">
            <a:xfrm>
              <a:off x="452" y="2494"/>
              <a:ext cx="344" cy="366"/>
              <a:chOff x="317" y="2431"/>
              <a:chExt cx="344" cy="366"/>
            </a:xfrm>
          </p:grpSpPr>
          <p:sp>
            <p:nvSpPr>
              <p:cNvPr id="644126" name="Oval 30"/>
              <p:cNvSpPr>
                <a:spLocks noChangeArrowheads="1"/>
              </p:cNvSpPr>
              <p:nvPr/>
            </p:nvSpPr>
            <p:spPr bwMode="auto">
              <a:xfrm>
                <a:off x="317" y="2462"/>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27" name="Text Box 31"/>
              <p:cNvSpPr txBox="1">
                <a:spLocks noChangeArrowheads="1"/>
              </p:cNvSpPr>
              <p:nvPr/>
            </p:nvSpPr>
            <p:spPr bwMode="auto">
              <a:xfrm>
                <a:off x="341" y="2431"/>
                <a:ext cx="268" cy="365"/>
              </a:xfrm>
              <a:prstGeom prst="rect">
                <a:avLst/>
              </a:prstGeom>
              <a:noFill/>
              <a:ln w="28575" algn="ctr">
                <a:noFill/>
                <a:miter lim="800000"/>
                <a:headEnd/>
                <a:tailEnd/>
              </a:ln>
              <a:effectLst/>
            </p:spPr>
            <p:txBody>
              <a:bodyPr wrap="none">
                <a:spAutoFit/>
              </a:bodyPr>
              <a:lstStyle/>
              <a:p>
                <a:r>
                  <a:rPr lang="en-US" sz="3200" b="1">
                    <a:solidFill>
                      <a:srgbClr val="990033"/>
                    </a:solidFill>
                  </a:rPr>
                  <a:t>e</a:t>
                </a:r>
              </a:p>
            </p:txBody>
          </p:sp>
        </p:grpSp>
        <p:grpSp>
          <p:nvGrpSpPr>
            <p:cNvPr id="7" name="Group 38"/>
            <p:cNvGrpSpPr>
              <a:grpSpLocks/>
            </p:cNvGrpSpPr>
            <p:nvPr/>
          </p:nvGrpSpPr>
          <p:grpSpPr bwMode="auto">
            <a:xfrm>
              <a:off x="428" y="2965"/>
              <a:ext cx="370" cy="419"/>
              <a:chOff x="311" y="2983"/>
              <a:chExt cx="370" cy="419"/>
            </a:xfrm>
          </p:grpSpPr>
          <p:sp>
            <p:nvSpPr>
              <p:cNvPr id="644135" name="Oval 39"/>
              <p:cNvSpPr>
                <a:spLocks noChangeArrowheads="1"/>
              </p:cNvSpPr>
              <p:nvPr/>
            </p:nvSpPr>
            <p:spPr bwMode="auto">
              <a:xfrm>
                <a:off x="337" y="3067"/>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36" name="Text Box 40"/>
              <p:cNvSpPr txBox="1">
                <a:spLocks noChangeArrowheads="1"/>
              </p:cNvSpPr>
              <p:nvPr/>
            </p:nvSpPr>
            <p:spPr bwMode="auto">
              <a:xfrm>
                <a:off x="311" y="2983"/>
                <a:ext cx="36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rPr>
                  <a:t>e</a:t>
                </a:r>
                <a:endParaRPr lang="en-US" sz="3200" b="1">
                  <a:solidFill>
                    <a:srgbClr val="990033"/>
                  </a:solidFill>
                </a:endParaRPr>
              </a:p>
            </p:txBody>
          </p:sp>
        </p:grpSp>
        <p:sp>
          <p:nvSpPr>
            <p:cNvPr id="644152" name="Text Box 56"/>
            <p:cNvSpPr txBox="1">
              <a:spLocks noChangeArrowheads="1"/>
            </p:cNvSpPr>
            <p:nvPr/>
          </p:nvSpPr>
          <p:spPr bwMode="auto">
            <a:xfrm>
              <a:off x="367" y="2804"/>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(1895)</a:t>
              </a:r>
            </a:p>
          </p:txBody>
        </p:sp>
      </p:grpSp>
      <p:grpSp>
        <p:nvGrpSpPr>
          <p:cNvPr id="8" name="Group 67"/>
          <p:cNvGrpSpPr>
            <a:grpSpLocks/>
          </p:cNvGrpSpPr>
          <p:nvPr/>
        </p:nvGrpSpPr>
        <p:grpSpPr bwMode="auto">
          <a:xfrm>
            <a:off x="2220913" y="793750"/>
            <a:ext cx="814387" cy="4862513"/>
            <a:chOff x="1399" y="500"/>
            <a:chExt cx="513" cy="3063"/>
          </a:xfrm>
        </p:grpSpPr>
        <p:grpSp>
          <p:nvGrpSpPr>
            <p:cNvPr id="9" name="Group 64"/>
            <p:cNvGrpSpPr>
              <a:grpSpLocks/>
            </p:cNvGrpSpPr>
            <p:nvPr/>
          </p:nvGrpSpPr>
          <p:grpSpPr bwMode="auto">
            <a:xfrm>
              <a:off x="1428" y="500"/>
              <a:ext cx="424" cy="2896"/>
              <a:chOff x="1428" y="500"/>
              <a:chExt cx="424" cy="2896"/>
            </a:xfrm>
          </p:grpSpPr>
          <p:grpSp>
            <p:nvGrpSpPr>
              <p:cNvPr id="10" name="Group 20"/>
              <p:cNvGrpSpPr>
                <a:grpSpLocks/>
              </p:cNvGrpSpPr>
              <p:nvPr/>
            </p:nvGrpSpPr>
            <p:grpSpPr bwMode="auto">
              <a:xfrm>
                <a:off x="1474" y="969"/>
                <a:ext cx="344" cy="365"/>
                <a:chOff x="1438" y="897"/>
                <a:chExt cx="344" cy="365"/>
              </a:xfrm>
            </p:grpSpPr>
            <p:sp>
              <p:nvSpPr>
                <p:cNvPr id="644117" name="Oval 21"/>
                <p:cNvSpPr>
                  <a:spLocks noChangeArrowheads="1"/>
                </p:cNvSpPr>
                <p:nvPr/>
              </p:nvSpPr>
              <p:spPr bwMode="auto">
                <a:xfrm>
                  <a:off x="1438" y="908"/>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18" name="Text Box 22"/>
                <p:cNvSpPr txBox="1">
                  <a:spLocks noChangeArrowheads="1"/>
                </p:cNvSpPr>
                <p:nvPr/>
              </p:nvSpPr>
              <p:spPr bwMode="auto">
                <a:xfrm>
                  <a:off x="1494" y="897"/>
                  <a:ext cx="222" cy="365"/>
                </a:xfrm>
                <a:prstGeom prst="rect">
                  <a:avLst/>
                </a:prstGeom>
                <a:noFill/>
                <a:ln w="28575" algn="ctr">
                  <a:noFill/>
                  <a:miter lim="800000"/>
                  <a:headEnd/>
                  <a:tailEnd/>
                </a:ln>
                <a:effectLst/>
              </p:spPr>
              <p:txBody>
                <a:bodyPr wrap="none">
                  <a:spAutoFit/>
                </a:bodyPr>
                <a:lstStyle/>
                <a:p>
                  <a:r>
                    <a:rPr lang="en-US" sz="3200" b="1">
                      <a:solidFill>
                        <a:srgbClr val="990033"/>
                      </a:solidFill>
                    </a:rPr>
                    <a:t>t</a:t>
                  </a:r>
                </a:p>
              </p:txBody>
            </p:sp>
          </p:grpSp>
          <p:grpSp>
            <p:nvGrpSpPr>
              <p:cNvPr id="11" name="Group 23"/>
              <p:cNvGrpSpPr>
                <a:grpSpLocks/>
              </p:cNvGrpSpPr>
              <p:nvPr/>
            </p:nvGrpSpPr>
            <p:grpSpPr bwMode="auto">
              <a:xfrm>
                <a:off x="1469" y="1526"/>
                <a:ext cx="344" cy="365"/>
                <a:chOff x="1442" y="1472"/>
                <a:chExt cx="344" cy="365"/>
              </a:xfrm>
            </p:grpSpPr>
            <p:sp>
              <p:nvSpPr>
                <p:cNvPr id="644120" name="Oval 24"/>
                <p:cNvSpPr>
                  <a:spLocks noChangeArrowheads="1"/>
                </p:cNvSpPr>
                <p:nvPr/>
              </p:nvSpPr>
              <p:spPr bwMode="auto">
                <a:xfrm>
                  <a:off x="1442" y="148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21" name="Text Box 25"/>
                <p:cNvSpPr txBox="1">
                  <a:spLocks noChangeArrowheads="1"/>
                </p:cNvSpPr>
                <p:nvPr/>
              </p:nvSpPr>
              <p:spPr bwMode="auto">
                <a:xfrm>
                  <a:off x="1475" y="1472"/>
                  <a:ext cx="278" cy="365"/>
                </a:xfrm>
                <a:prstGeom prst="rect">
                  <a:avLst/>
                </a:prstGeom>
                <a:noFill/>
                <a:ln w="28575" algn="ctr">
                  <a:noFill/>
                  <a:miter lim="800000"/>
                  <a:headEnd/>
                  <a:tailEnd/>
                </a:ln>
                <a:effectLst/>
              </p:spPr>
              <p:txBody>
                <a:bodyPr wrap="none">
                  <a:spAutoFit/>
                </a:bodyPr>
                <a:lstStyle/>
                <a:p>
                  <a:r>
                    <a:rPr lang="en-US" sz="3200" b="1">
                      <a:solidFill>
                        <a:srgbClr val="990033"/>
                      </a:solidFill>
                    </a:rPr>
                    <a:t>b</a:t>
                  </a:r>
                </a:p>
              </p:txBody>
            </p:sp>
          </p:grpSp>
          <p:sp>
            <p:nvSpPr>
              <p:cNvPr id="644124" name="Text Box 28"/>
              <p:cNvSpPr txBox="1">
                <a:spLocks noChangeArrowheads="1"/>
              </p:cNvSpPr>
              <p:nvPr/>
            </p:nvSpPr>
            <p:spPr bwMode="auto">
              <a:xfrm>
                <a:off x="1428" y="500"/>
                <a:ext cx="226" cy="233"/>
              </a:xfrm>
              <a:prstGeom prst="rect">
                <a:avLst/>
              </a:prstGeom>
              <a:noFill/>
              <a:ln w="28575" algn="ctr">
                <a:noFill/>
                <a:miter lim="800000"/>
                <a:headEnd/>
                <a:tailEnd/>
              </a:ln>
              <a:effectLst/>
            </p:spPr>
            <p:txBody>
              <a:bodyPr wrap="none">
                <a:spAutoFit/>
              </a:bodyPr>
              <a:lstStyle/>
              <a:p>
                <a:r>
                  <a:rPr lang="en-US">
                    <a:solidFill>
                      <a:schemeClr val="bg1"/>
                    </a:solidFill>
                  </a:rPr>
                  <a:t>III</a:t>
                </a:r>
              </a:p>
            </p:txBody>
          </p:sp>
          <p:grpSp>
            <p:nvGrpSpPr>
              <p:cNvPr id="12" name="Group 32"/>
              <p:cNvGrpSpPr>
                <a:grpSpLocks/>
              </p:cNvGrpSpPr>
              <p:nvPr/>
            </p:nvGrpSpPr>
            <p:grpSpPr bwMode="auto">
              <a:xfrm>
                <a:off x="1501" y="2490"/>
                <a:ext cx="344" cy="365"/>
                <a:chOff x="1447" y="2436"/>
                <a:chExt cx="344" cy="365"/>
              </a:xfrm>
            </p:grpSpPr>
            <p:sp>
              <p:nvSpPr>
                <p:cNvPr id="644129" name="Oval 33"/>
                <p:cNvSpPr>
                  <a:spLocks noChangeArrowheads="1"/>
                </p:cNvSpPr>
                <p:nvPr/>
              </p:nvSpPr>
              <p:spPr bwMode="auto">
                <a:xfrm>
                  <a:off x="1447" y="2456"/>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30" name="Text Box 34"/>
                <p:cNvSpPr txBox="1">
                  <a:spLocks noChangeArrowheads="1"/>
                </p:cNvSpPr>
                <p:nvPr/>
              </p:nvSpPr>
              <p:spPr bwMode="auto">
                <a:xfrm>
                  <a:off x="1505" y="2436"/>
                  <a:ext cx="229"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t</a:t>
                  </a:r>
                  <a:endParaRPr lang="en-US" sz="3200" b="1">
                    <a:solidFill>
                      <a:srgbClr val="990033"/>
                    </a:solidFill>
                  </a:endParaRPr>
                </a:p>
              </p:txBody>
            </p:sp>
          </p:grpSp>
          <p:grpSp>
            <p:nvGrpSpPr>
              <p:cNvPr id="13" name="Group 44"/>
              <p:cNvGrpSpPr>
                <a:grpSpLocks/>
              </p:cNvGrpSpPr>
              <p:nvPr/>
            </p:nvGrpSpPr>
            <p:grpSpPr bwMode="auto">
              <a:xfrm>
                <a:off x="1504" y="2969"/>
                <a:ext cx="348" cy="427"/>
                <a:chOff x="1450" y="2969"/>
                <a:chExt cx="348" cy="427"/>
              </a:xfrm>
            </p:grpSpPr>
            <p:sp>
              <p:nvSpPr>
                <p:cNvPr id="644141" name="Oval 45"/>
                <p:cNvSpPr>
                  <a:spLocks noChangeArrowheads="1"/>
                </p:cNvSpPr>
                <p:nvPr/>
              </p:nvSpPr>
              <p:spPr bwMode="auto">
                <a:xfrm>
                  <a:off x="1454" y="3061"/>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42" name="Text Box 46"/>
                <p:cNvSpPr txBox="1">
                  <a:spLocks noChangeArrowheads="1"/>
                </p:cNvSpPr>
                <p:nvPr/>
              </p:nvSpPr>
              <p:spPr bwMode="auto">
                <a:xfrm>
                  <a:off x="1450" y="2969"/>
                  <a:ext cx="33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t</a:t>
                  </a:r>
                  <a:endParaRPr lang="en-US" sz="3200" b="1">
                    <a:solidFill>
                      <a:srgbClr val="990033"/>
                    </a:solidFill>
                  </a:endParaRPr>
                </a:p>
              </p:txBody>
            </p:sp>
          </p:grpSp>
        </p:grpSp>
        <p:sp>
          <p:nvSpPr>
            <p:cNvPr id="644148" name="Text Box 52"/>
            <p:cNvSpPr txBox="1">
              <a:spLocks noChangeArrowheads="1"/>
            </p:cNvSpPr>
            <p:nvPr/>
          </p:nvSpPr>
          <p:spPr bwMode="auto">
            <a:xfrm>
              <a:off x="1415" y="2801"/>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(1973)</a:t>
              </a:r>
            </a:p>
          </p:txBody>
        </p:sp>
        <p:sp>
          <p:nvSpPr>
            <p:cNvPr id="644151" name="Text Box 55"/>
            <p:cNvSpPr txBox="1">
              <a:spLocks noChangeArrowheads="1"/>
            </p:cNvSpPr>
            <p:nvPr/>
          </p:nvSpPr>
          <p:spPr bwMode="auto">
            <a:xfrm>
              <a:off x="1418" y="3351"/>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(2000)</a:t>
              </a:r>
            </a:p>
          </p:txBody>
        </p:sp>
        <p:sp>
          <p:nvSpPr>
            <p:cNvPr id="644154" name="Text Box 58"/>
            <p:cNvSpPr txBox="1">
              <a:spLocks noChangeArrowheads="1"/>
            </p:cNvSpPr>
            <p:nvPr/>
          </p:nvSpPr>
          <p:spPr bwMode="auto">
            <a:xfrm>
              <a:off x="1414" y="1872"/>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(1978)</a:t>
              </a:r>
            </a:p>
          </p:txBody>
        </p:sp>
        <p:sp>
          <p:nvSpPr>
            <p:cNvPr id="644155" name="Text Box 59"/>
            <p:cNvSpPr txBox="1">
              <a:spLocks noChangeArrowheads="1"/>
            </p:cNvSpPr>
            <p:nvPr/>
          </p:nvSpPr>
          <p:spPr bwMode="auto">
            <a:xfrm>
              <a:off x="1399" y="1290"/>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(1995)</a:t>
              </a:r>
            </a:p>
          </p:txBody>
        </p:sp>
      </p:grpSp>
      <p:grpSp>
        <p:nvGrpSpPr>
          <p:cNvPr id="14" name="Group 66"/>
          <p:cNvGrpSpPr>
            <a:grpSpLocks/>
          </p:cNvGrpSpPr>
          <p:nvPr/>
        </p:nvGrpSpPr>
        <p:grpSpPr bwMode="auto">
          <a:xfrm>
            <a:off x="1384300" y="793750"/>
            <a:ext cx="823913" cy="4867275"/>
            <a:chOff x="872" y="500"/>
            <a:chExt cx="519" cy="3066"/>
          </a:xfrm>
        </p:grpSpPr>
        <p:grpSp>
          <p:nvGrpSpPr>
            <p:cNvPr id="15" name="Group 63"/>
            <p:cNvGrpSpPr>
              <a:grpSpLocks/>
            </p:cNvGrpSpPr>
            <p:nvPr/>
          </p:nvGrpSpPr>
          <p:grpSpPr bwMode="auto">
            <a:xfrm>
              <a:off x="951" y="500"/>
              <a:ext cx="374" cy="2890"/>
              <a:chOff x="951" y="500"/>
              <a:chExt cx="374" cy="2890"/>
            </a:xfrm>
          </p:grpSpPr>
          <p:grpSp>
            <p:nvGrpSpPr>
              <p:cNvPr id="16" name="Group 14"/>
              <p:cNvGrpSpPr>
                <a:grpSpLocks/>
              </p:cNvGrpSpPr>
              <p:nvPr/>
            </p:nvGrpSpPr>
            <p:grpSpPr bwMode="auto">
              <a:xfrm>
                <a:off x="959" y="949"/>
                <a:ext cx="344" cy="366"/>
                <a:chOff x="860" y="868"/>
                <a:chExt cx="344" cy="366"/>
              </a:xfrm>
            </p:grpSpPr>
            <p:sp>
              <p:nvSpPr>
                <p:cNvPr id="644111" name="Oval 15"/>
                <p:cNvSpPr>
                  <a:spLocks noChangeArrowheads="1"/>
                </p:cNvSpPr>
                <p:nvPr/>
              </p:nvSpPr>
              <p:spPr bwMode="auto">
                <a:xfrm>
                  <a:off x="860" y="89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12" name="Text Box 16"/>
                <p:cNvSpPr txBox="1">
                  <a:spLocks noChangeArrowheads="1"/>
                </p:cNvSpPr>
                <p:nvPr/>
              </p:nvSpPr>
              <p:spPr bwMode="auto">
                <a:xfrm>
                  <a:off x="909" y="868"/>
                  <a:ext cx="251" cy="365"/>
                </a:xfrm>
                <a:prstGeom prst="rect">
                  <a:avLst/>
                </a:prstGeom>
                <a:noFill/>
                <a:ln w="28575" algn="ctr">
                  <a:noFill/>
                  <a:miter lim="800000"/>
                  <a:headEnd/>
                  <a:tailEnd/>
                </a:ln>
                <a:effectLst/>
              </p:spPr>
              <p:txBody>
                <a:bodyPr wrap="none">
                  <a:spAutoFit/>
                </a:bodyPr>
                <a:lstStyle/>
                <a:p>
                  <a:r>
                    <a:rPr lang="en-US" sz="3200" b="1">
                      <a:solidFill>
                        <a:srgbClr val="990033"/>
                      </a:solidFill>
                    </a:rPr>
                    <a:t>c</a:t>
                  </a:r>
                </a:p>
              </p:txBody>
            </p:sp>
          </p:grpSp>
          <p:grpSp>
            <p:nvGrpSpPr>
              <p:cNvPr id="17" name="Group 17"/>
              <p:cNvGrpSpPr>
                <a:grpSpLocks/>
              </p:cNvGrpSpPr>
              <p:nvPr/>
            </p:nvGrpSpPr>
            <p:grpSpPr bwMode="auto">
              <a:xfrm>
                <a:off x="958" y="1510"/>
                <a:ext cx="344" cy="365"/>
                <a:chOff x="877" y="1474"/>
                <a:chExt cx="344" cy="365"/>
              </a:xfrm>
            </p:grpSpPr>
            <p:sp>
              <p:nvSpPr>
                <p:cNvPr id="644114" name="Oval 18"/>
                <p:cNvSpPr>
                  <a:spLocks noChangeArrowheads="1"/>
                </p:cNvSpPr>
                <p:nvPr/>
              </p:nvSpPr>
              <p:spPr bwMode="auto">
                <a:xfrm>
                  <a:off x="877" y="15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44115" name="Text Box 19"/>
                <p:cNvSpPr txBox="1">
                  <a:spLocks noChangeArrowheads="1"/>
                </p:cNvSpPr>
                <p:nvPr/>
              </p:nvSpPr>
              <p:spPr bwMode="auto">
                <a:xfrm>
                  <a:off x="927" y="1474"/>
                  <a:ext cx="248" cy="365"/>
                </a:xfrm>
                <a:prstGeom prst="rect">
                  <a:avLst/>
                </a:prstGeom>
                <a:noFill/>
                <a:ln w="28575" algn="ctr">
                  <a:noFill/>
                  <a:miter lim="800000"/>
                  <a:headEnd/>
                  <a:tailEnd/>
                </a:ln>
                <a:effectLst/>
              </p:spPr>
              <p:txBody>
                <a:bodyPr wrap="none">
                  <a:spAutoFit/>
                </a:bodyPr>
                <a:lstStyle/>
                <a:p>
                  <a:r>
                    <a:rPr lang="en-US" sz="3200" b="1">
                      <a:solidFill>
                        <a:srgbClr val="990033"/>
                      </a:solidFill>
                    </a:rPr>
                    <a:t>s</a:t>
                  </a:r>
                </a:p>
              </p:txBody>
            </p:sp>
          </p:grpSp>
          <p:sp>
            <p:nvSpPr>
              <p:cNvPr id="644123" name="Text Box 27"/>
              <p:cNvSpPr txBox="1">
                <a:spLocks noChangeArrowheads="1"/>
              </p:cNvSpPr>
              <p:nvPr/>
            </p:nvSpPr>
            <p:spPr bwMode="auto">
              <a:xfrm>
                <a:off x="951" y="500"/>
                <a:ext cx="190" cy="233"/>
              </a:xfrm>
              <a:prstGeom prst="rect">
                <a:avLst/>
              </a:prstGeom>
              <a:noFill/>
              <a:ln w="28575" algn="ctr">
                <a:noFill/>
                <a:miter lim="800000"/>
                <a:headEnd/>
                <a:tailEnd/>
              </a:ln>
              <a:effectLst/>
            </p:spPr>
            <p:txBody>
              <a:bodyPr wrap="none">
                <a:spAutoFit/>
              </a:bodyPr>
              <a:lstStyle/>
              <a:p>
                <a:r>
                  <a:rPr lang="en-US">
                    <a:solidFill>
                      <a:schemeClr val="bg1"/>
                    </a:solidFill>
                  </a:rPr>
                  <a:t>II</a:t>
                </a:r>
              </a:p>
            </p:txBody>
          </p:sp>
          <p:grpSp>
            <p:nvGrpSpPr>
              <p:cNvPr id="18" name="Group 35"/>
              <p:cNvGrpSpPr>
                <a:grpSpLocks/>
              </p:cNvGrpSpPr>
              <p:nvPr/>
            </p:nvGrpSpPr>
            <p:grpSpPr bwMode="auto">
              <a:xfrm>
                <a:off x="981" y="2493"/>
                <a:ext cx="344" cy="368"/>
                <a:chOff x="873" y="2421"/>
                <a:chExt cx="344" cy="368"/>
              </a:xfrm>
            </p:grpSpPr>
            <p:sp>
              <p:nvSpPr>
                <p:cNvPr id="644132" name="Oval 36"/>
                <p:cNvSpPr>
                  <a:spLocks noChangeArrowheads="1"/>
                </p:cNvSpPr>
                <p:nvPr/>
              </p:nvSpPr>
              <p:spPr bwMode="auto">
                <a:xfrm>
                  <a:off x="873" y="2454"/>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33" name="Text Box 37"/>
                <p:cNvSpPr txBox="1">
                  <a:spLocks noChangeArrowheads="1"/>
                </p:cNvSpPr>
                <p:nvPr/>
              </p:nvSpPr>
              <p:spPr bwMode="auto">
                <a:xfrm>
                  <a:off x="923" y="2421"/>
                  <a:ext cx="264"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m</a:t>
                  </a:r>
                  <a:endParaRPr lang="en-US" sz="3200" b="1">
                    <a:solidFill>
                      <a:srgbClr val="990033"/>
                    </a:solidFill>
                  </a:endParaRPr>
                </a:p>
              </p:txBody>
            </p:sp>
          </p:grpSp>
          <p:grpSp>
            <p:nvGrpSpPr>
              <p:cNvPr id="19" name="Group 41"/>
              <p:cNvGrpSpPr>
                <a:grpSpLocks/>
              </p:cNvGrpSpPr>
              <p:nvPr/>
            </p:nvGrpSpPr>
            <p:grpSpPr bwMode="auto">
              <a:xfrm>
                <a:off x="961" y="2969"/>
                <a:ext cx="363" cy="421"/>
                <a:chOff x="880" y="2969"/>
                <a:chExt cx="363" cy="421"/>
              </a:xfrm>
            </p:grpSpPr>
            <p:sp>
              <p:nvSpPr>
                <p:cNvPr id="644138" name="Oval 42"/>
                <p:cNvSpPr>
                  <a:spLocks noChangeArrowheads="1"/>
                </p:cNvSpPr>
                <p:nvPr/>
              </p:nvSpPr>
              <p:spPr bwMode="auto">
                <a:xfrm>
                  <a:off x="899" y="3055"/>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44139" name="Text Box 43"/>
                <p:cNvSpPr txBox="1">
                  <a:spLocks noChangeArrowheads="1"/>
                </p:cNvSpPr>
                <p:nvPr/>
              </p:nvSpPr>
              <p:spPr bwMode="auto">
                <a:xfrm>
                  <a:off x="880" y="2969"/>
                  <a:ext cx="361"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m</a:t>
                  </a:r>
                  <a:endParaRPr lang="en-US" sz="3200" b="1">
                    <a:solidFill>
                      <a:srgbClr val="990033"/>
                    </a:solidFill>
                    <a:latin typeface="Symbol" pitchFamily="18" charset="2"/>
                  </a:endParaRPr>
                </a:p>
              </p:txBody>
            </p:sp>
          </p:grpSp>
        </p:grpSp>
        <p:sp>
          <p:nvSpPr>
            <p:cNvPr id="644149" name="Text Box 53"/>
            <p:cNvSpPr txBox="1">
              <a:spLocks noChangeArrowheads="1"/>
            </p:cNvSpPr>
            <p:nvPr/>
          </p:nvSpPr>
          <p:spPr bwMode="auto">
            <a:xfrm>
              <a:off x="897" y="2813"/>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(1936)</a:t>
              </a:r>
            </a:p>
          </p:txBody>
        </p:sp>
        <p:sp>
          <p:nvSpPr>
            <p:cNvPr id="644150" name="Text Box 54"/>
            <p:cNvSpPr txBox="1">
              <a:spLocks noChangeArrowheads="1"/>
            </p:cNvSpPr>
            <p:nvPr/>
          </p:nvSpPr>
          <p:spPr bwMode="auto">
            <a:xfrm>
              <a:off x="872" y="3354"/>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(1963)</a:t>
              </a:r>
            </a:p>
          </p:txBody>
        </p:sp>
        <p:sp>
          <p:nvSpPr>
            <p:cNvPr id="644153" name="Text Box 57"/>
            <p:cNvSpPr txBox="1">
              <a:spLocks noChangeArrowheads="1"/>
            </p:cNvSpPr>
            <p:nvPr/>
          </p:nvSpPr>
          <p:spPr bwMode="auto">
            <a:xfrm>
              <a:off x="891" y="1850"/>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(1947)</a:t>
              </a:r>
            </a:p>
          </p:txBody>
        </p:sp>
        <p:sp>
          <p:nvSpPr>
            <p:cNvPr id="644156" name="Text Box 60"/>
            <p:cNvSpPr txBox="1">
              <a:spLocks noChangeArrowheads="1"/>
            </p:cNvSpPr>
            <p:nvPr/>
          </p:nvSpPr>
          <p:spPr bwMode="auto">
            <a:xfrm>
              <a:off x="872" y="1274"/>
              <a:ext cx="494" cy="212"/>
            </a:xfrm>
            <a:prstGeom prst="rect">
              <a:avLst/>
            </a:prstGeom>
            <a:noFill/>
            <a:ln w="28575" algn="ctr">
              <a:noFill/>
              <a:miter lim="800000"/>
              <a:headEnd/>
              <a:tailEnd/>
            </a:ln>
            <a:effectLst/>
          </p:spPr>
          <p:txBody>
            <a:bodyPr wrap="none">
              <a:spAutoFit/>
            </a:bodyPr>
            <a:lstStyle/>
            <a:p>
              <a:r>
                <a:rPr lang="en-US" sz="1600" i="1">
                  <a:solidFill>
                    <a:srgbClr val="FFFFFF"/>
                  </a:solidFill>
                </a:rPr>
                <a:t>(1976)</a:t>
              </a:r>
            </a:p>
          </p:txBody>
        </p:sp>
      </p:grpSp>
      <p:pic>
        <p:nvPicPr>
          <p:cNvPr id="644157" name="Picture 61"/>
          <p:cNvPicPr>
            <a:picLocks noChangeAspect="1" noChangeArrowheads="1"/>
          </p:cNvPicPr>
          <p:nvPr/>
        </p:nvPicPr>
        <p:blipFill>
          <a:blip r:embed="rId3" cstate="print"/>
          <a:srcRect/>
          <a:stretch>
            <a:fillRect/>
          </a:stretch>
        </p:blipFill>
        <p:spPr bwMode="auto">
          <a:xfrm rot="-1105627">
            <a:off x="4425950" y="696913"/>
            <a:ext cx="4459288" cy="6165850"/>
          </a:xfrm>
          <a:prstGeom prst="rect">
            <a:avLst/>
          </a:prstGeom>
          <a:noFill/>
          <a:ln w="76200">
            <a:noFill/>
            <a:miter lim="800000"/>
            <a:headEnd/>
            <a:tailEnd/>
          </a:ln>
          <a:effectLst/>
        </p:spPr>
      </p:pic>
    </p:spTree>
    <p:extLst>
      <p:ext uri="{BB962C8B-B14F-4D97-AF65-F5344CB8AC3E}">
        <p14:creationId xmlns:p14="http://schemas.microsoft.com/office/powerpoint/2010/main" val="3758106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57697" name="Rectangle 1"/>
          <p:cNvSpPr>
            <a:spLocks noGrp="1" noChangeArrowheads="1"/>
          </p:cNvSpPr>
          <p:nvPr>
            <p:ph type="title"/>
          </p:nvPr>
        </p:nvSpPr>
        <p:spPr>
          <a:solidFill>
            <a:schemeClr val="tx1"/>
          </a:solidFill>
          <a:ln/>
        </p:spPr>
        <p:txBody>
          <a:bodyPr/>
          <a:lstStyle/>
          <a:p>
            <a:r>
              <a:rPr lang="en-US" dirty="0"/>
              <a:t>9</a:t>
            </a:r>
            <a:r>
              <a:rPr lang="en-US" dirty="0" smtClean="0"/>
              <a:t>: </a:t>
            </a:r>
            <a:r>
              <a:rPr lang="en-US" u="sng" dirty="0" err="1" smtClean="0"/>
              <a:t>Kracht</a:t>
            </a:r>
            <a:r>
              <a:rPr lang="en-US" dirty="0" smtClean="0"/>
              <a:t> </a:t>
            </a:r>
            <a:r>
              <a:rPr lang="en-US" dirty="0"/>
              <a:t>= </a:t>
            </a:r>
            <a:r>
              <a:rPr lang="en-US" dirty="0" err="1"/>
              <a:t>deeltjes</a:t>
            </a:r>
            <a:r>
              <a:rPr lang="en-US" dirty="0"/>
              <a:t> </a:t>
            </a:r>
            <a:r>
              <a:rPr lang="en-US" dirty="0" err="1"/>
              <a:t>uitwisseling</a:t>
            </a:r>
            <a:r>
              <a:rPr lang="en-US" dirty="0"/>
              <a:t>!!</a:t>
            </a:r>
          </a:p>
        </p:txBody>
      </p:sp>
      <p:sp>
        <p:nvSpPr>
          <p:cNvPr id="4" name="TextBox 3"/>
          <p:cNvSpPr txBox="1"/>
          <p:nvPr/>
        </p:nvSpPr>
        <p:spPr>
          <a:xfrm>
            <a:off x="433687" y="5055750"/>
            <a:ext cx="7353295" cy="769441"/>
          </a:xfrm>
          <a:prstGeom prst="rect">
            <a:avLst/>
          </a:prstGeom>
          <a:noFill/>
        </p:spPr>
        <p:txBody>
          <a:bodyPr wrap="none" rtlCol="0">
            <a:spAutoFit/>
          </a:bodyPr>
          <a:lstStyle/>
          <a:p>
            <a:pPr marL="457200" indent="-457200"/>
            <a:r>
              <a:rPr lang="en-US" sz="2000" dirty="0" smtClean="0">
                <a:solidFill>
                  <a:prstClr val="black"/>
                </a:solidFill>
                <a:latin typeface="Calibri"/>
              </a:rPr>
              <a:t>1)  </a:t>
            </a:r>
            <a:r>
              <a:rPr lang="en-US" sz="2000" dirty="0" err="1" smtClean="0">
                <a:solidFill>
                  <a:prstClr val="black"/>
                </a:solidFill>
                <a:latin typeface="Calibri"/>
              </a:rPr>
              <a:t>Electromagnetisme</a:t>
            </a:r>
            <a:r>
              <a:rPr lang="en-US" sz="2000" dirty="0" smtClean="0">
                <a:solidFill>
                  <a:prstClr val="black"/>
                </a:solidFill>
                <a:latin typeface="Calibri"/>
              </a:rPr>
              <a:t>: </a:t>
            </a:r>
            <a:r>
              <a:rPr lang="en-US" sz="2000" dirty="0" err="1" smtClean="0">
                <a:solidFill>
                  <a:srgbClr val="FFFF00"/>
                </a:solidFill>
                <a:latin typeface="Calibri"/>
              </a:rPr>
              <a:t>Foton</a:t>
            </a:r>
            <a:r>
              <a:rPr lang="en-US" sz="2000" dirty="0" smtClean="0">
                <a:solidFill>
                  <a:srgbClr val="FFFF00"/>
                </a:solidFill>
                <a:latin typeface="Calibri"/>
              </a:rPr>
              <a:t> </a:t>
            </a:r>
            <a:r>
              <a:rPr lang="en-US" sz="2400" b="1" dirty="0" err="1" smtClean="0">
                <a:solidFill>
                  <a:srgbClr val="FFFF00"/>
                </a:solidFill>
                <a:latin typeface="Symbol"/>
                <a:ea typeface="Lucida Grande"/>
                <a:cs typeface="Lucida Grande"/>
              </a:rPr>
              <a:t>γ</a:t>
            </a:r>
            <a:r>
              <a:rPr lang="en-US" b="1" dirty="0" smtClean="0">
                <a:solidFill>
                  <a:srgbClr val="FFFF00"/>
                </a:solidFill>
                <a:latin typeface="Calibri"/>
                <a:ea typeface="Lucida Grande"/>
                <a:cs typeface="Lucida Grande"/>
              </a:rPr>
              <a:t> </a:t>
            </a:r>
            <a:r>
              <a:rPr lang="en-US" dirty="0" smtClean="0">
                <a:solidFill>
                  <a:srgbClr val="FFFF00"/>
                </a:solidFill>
                <a:latin typeface="Calibri"/>
                <a:ea typeface="Lucida Grande"/>
                <a:cs typeface="Lucida Grande"/>
              </a:rPr>
              <a:t>               </a:t>
            </a:r>
            <a:r>
              <a:rPr lang="en-US" sz="2000" dirty="0" smtClean="0">
                <a:solidFill>
                  <a:prstClr val="black"/>
                </a:solidFill>
                <a:latin typeface="Calibri"/>
                <a:ea typeface="Lucida Grande"/>
                <a:cs typeface="Lucida Grande"/>
              </a:rPr>
              <a:t>2) </a:t>
            </a:r>
            <a:r>
              <a:rPr lang="en-US" sz="2000" dirty="0" err="1" smtClean="0">
                <a:solidFill>
                  <a:prstClr val="black"/>
                </a:solidFill>
                <a:latin typeface="Calibri"/>
                <a:ea typeface="Lucida Grande"/>
                <a:cs typeface="Lucida Grande"/>
              </a:rPr>
              <a:t>Sterke</a:t>
            </a:r>
            <a:r>
              <a:rPr lang="en-US" sz="2000" dirty="0" smtClean="0">
                <a:solidFill>
                  <a:prstClr val="black"/>
                </a:solidFill>
                <a:latin typeface="Calibri"/>
                <a:ea typeface="Lucida Grande"/>
                <a:cs typeface="Lucida Grande"/>
              </a:rPr>
              <a:t> </a:t>
            </a:r>
            <a:r>
              <a:rPr lang="en-US" sz="2000" dirty="0" err="1" smtClean="0">
                <a:solidFill>
                  <a:prstClr val="black"/>
                </a:solidFill>
                <a:latin typeface="Calibri"/>
                <a:ea typeface="Lucida Grande"/>
                <a:cs typeface="Lucida Grande"/>
              </a:rPr>
              <a:t>kernkracht</a:t>
            </a:r>
            <a:r>
              <a:rPr lang="en-US" sz="2000" dirty="0" smtClean="0">
                <a:solidFill>
                  <a:prstClr val="black"/>
                </a:solidFill>
                <a:latin typeface="Calibri"/>
                <a:ea typeface="Lucida Grande"/>
                <a:cs typeface="Lucida Grande"/>
              </a:rPr>
              <a:t>: </a:t>
            </a:r>
            <a:r>
              <a:rPr lang="en-US" sz="2000" dirty="0" smtClean="0">
                <a:solidFill>
                  <a:srgbClr val="FFFF00"/>
                </a:solidFill>
                <a:latin typeface="Calibri"/>
                <a:ea typeface="Lucida Grande"/>
                <a:cs typeface="Lucida Grande"/>
              </a:rPr>
              <a:t>gluon</a:t>
            </a:r>
            <a:endParaRPr lang="en-US" sz="2000" b="1" dirty="0" smtClean="0">
              <a:solidFill>
                <a:srgbClr val="FFFF00"/>
              </a:solidFill>
              <a:latin typeface="Calibri"/>
              <a:ea typeface="Lucida Grande"/>
              <a:cs typeface="Lucida Grande"/>
            </a:endParaRPr>
          </a:p>
          <a:p>
            <a:pPr marL="457200" indent="-457200"/>
            <a:r>
              <a:rPr lang="en-US" sz="2000" dirty="0" smtClean="0">
                <a:solidFill>
                  <a:prstClr val="black"/>
                </a:solidFill>
                <a:latin typeface="Calibri"/>
                <a:ea typeface="Lucida Grande"/>
                <a:cs typeface="Lucida Grande"/>
              </a:rPr>
              <a:t>3)  </a:t>
            </a:r>
            <a:r>
              <a:rPr lang="en-US" sz="2000" dirty="0" err="1" smtClean="0">
                <a:solidFill>
                  <a:prstClr val="black"/>
                </a:solidFill>
                <a:latin typeface="Calibri"/>
                <a:ea typeface="Lucida Grande"/>
                <a:cs typeface="Lucida Grande"/>
              </a:rPr>
              <a:t>Zwakke</a:t>
            </a:r>
            <a:r>
              <a:rPr lang="en-US" sz="2000" dirty="0" smtClean="0">
                <a:solidFill>
                  <a:prstClr val="black"/>
                </a:solidFill>
                <a:latin typeface="Calibri"/>
                <a:ea typeface="Lucida Grande"/>
                <a:cs typeface="Lucida Grande"/>
              </a:rPr>
              <a:t> </a:t>
            </a:r>
            <a:r>
              <a:rPr lang="en-US" sz="2000" dirty="0" err="1" smtClean="0">
                <a:solidFill>
                  <a:prstClr val="black"/>
                </a:solidFill>
                <a:latin typeface="Calibri"/>
                <a:ea typeface="Lucida Grande"/>
                <a:cs typeface="Lucida Grande"/>
              </a:rPr>
              <a:t>kernkracht</a:t>
            </a:r>
            <a:r>
              <a:rPr lang="en-US" sz="2000" dirty="0" smtClean="0">
                <a:solidFill>
                  <a:prstClr val="black"/>
                </a:solidFill>
                <a:latin typeface="Calibri"/>
                <a:ea typeface="Lucida Grande"/>
                <a:cs typeface="Lucida Grande"/>
              </a:rPr>
              <a:t>: </a:t>
            </a:r>
            <a:r>
              <a:rPr lang="en-US" sz="2000" dirty="0" smtClean="0">
                <a:solidFill>
                  <a:srgbClr val="FFFF00"/>
                </a:solidFill>
                <a:latin typeface="Calibri"/>
                <a:ea typeface="Lucida Grande"/>
                <a:cs typeface="Lucida Grande"/>
              </a:rPr>
              <a:t>W</a:t>
            </a:r>
            <a:r>
              <a:rPr lang="en-US" sz="2000" baseline="30000" dirty="0" smtClean="0">
                <a:solidFill>
                  <a:srgbClr val="FFFF00"/>
                </a:solidFill>
                <a:latin typeface="Calibri"/>
                <a:ea typeface="Lucida Grande"/>
                <a:cs typeface="Lucida Grande"/>
              </a:rPr>
              <a:t>+</a:t>
            </a:r>
            <a:r>
              <a:rPr lang="en-US" sz="2000" dirty="0" smtClean="0">
                <a:solidFill>
                  <a:srgbClr val="FFFF00"/>
                </a:solidFill>
                <a:latin typeface="Calibri"/>
                <a:ea typeface="Lucida Grande"/>
                <a:cs typeface="Lucida Grande"/>
              </a:rPr>
              <a:t>, W</a:t>
            </a:r>
            <a:r>
              <a:rPr lang="en-US" sz="2000" baseline="30000" dirty="0" smtClean="0">
                <a:solidFill>
                  <a:srgbClr val="FFFF00"/>
                </a:solidFill>
                <a:latin typeface="Calibri"/>
                <a:ea typeface="Lucida Grande"/>
                <a:cs typeface="Lucida Grande"/>
              </a:rPr>
              <a:t>-</a:t>
            </a:r>
            <a:r>
              <a:rPr lang="en-US" sz="2000" dirty="0" smtClean="0">
                <a:solidFill>
                  <a:srgbClr val="FFFF00"/>
                </a:solidFill>
                <a:latin typeface="Calibri"/>
                <a:ea typeface="Lucida Grande"/>
                <a:cs typeface="Lucida Grande"/>
              </a:rPr>
              <a:t>, Z</a:t>
            </a:r>
            <a:r>
              <a:rPr lang="en-US" sz="2000" baseline="30000" dirty="0" smtClean="0">
                <a:solidFill>
                  <a:srgbClr val="FFFF00"/>
                </a:solidFill>
                <a:latin typeface="Calibri"/>
                <a:ea typeface="Lucida Grande"/>
                <a:cs typeface="Lucida Grande"/>
              </a:rPr>
              <a:t>0</a:t>
            </a:r>
            <a:r>
              <a:rPr lang="en-US" sz="2000" dirty="0" smtClean="0">
                <a:solidFill>
                  <a:srgbClr val="FFFF00"/>
                </a:solidFill>
                <a:latin typeface="Calibri"/>
                <a:ea typeface="Lucida Grande"/>
                <a:cs typeface="Lucida Grande"/>
              </a:rPr>
              <a:t>           </a:t>
            </a:r>
            <a:r>
              <a:rPr lang="en-US" sz="2000" dirty="0" smtClean="0">
                <a:solidFill>
                  <a:prstClr val="black"/>
                </a:solidFill>
                <a:latin typeface="Calibri"/>
                <a:ea typeface="Lucida Grande"/>
                <a:cs typeface="Lucida Grande"/>
              </a:rPr>
              <a:t>4) </a:t>
            </a:r>
            <a:r>
              <a:rPr lang="en-US" sz="2000" dirty="0" err="1" smtClean="0">
                <a:solidFill>
                  <a:prstClr val="black"/>
                </a:solidFill>
                <a:latin typeface="Calibri"/>
                <a:ea typeface="Lucida Grande"/>
                <a:cs typeface="Lucida Grande"/>
              </a:rPr>
              <a:t>Zwaartekracht</a:t>
            </a:r>
            <a:r>
              <a:rPr lang="en-US" sz="2000" dirty="0" smtClean="0">
                <a:solidFill>
                  <a:prstClr val="black"/>
                </a:solidFill>
                <a:latin typeface="Calibri"/>
                <a:ea typeface="Lucida Grande"/>
                <a:cs typeface="Lucida Grande"/>
              </a:rPr>
              <a:t>: </a:t>
            </a:r>
            <a:r>
              <a:rPr lang="en-US" sz="2000" dirty="0" smtClean="0">
                <a:solidFill>
                  <a:srgbClr val="FFFF00"/>
                </a:solidFill>
                <a:latin typeface="Calibri"/>
                <a:ea typeface="Lucida Grande"/>
                <a:cs typeface="Lucida Grande"/>
              </a:rPr>
              <a:t>graviton</a:t>
            </a:r>
            <a:r>
              <a:rPr lang="en-US" sz="2000" dirty="0" smtClean="0">
                <a:solidFill>
                  <a:prstClr val="black"/>
                </a:solidFill>
                <a:latin typeface="Calibri"/>
                <a:ea typeface="Lucida Grande"/>
                <a:cs typeface="Lucida Grande"/>
              </a:rPr>
              <a:t> ??</a:t>
            </a:r>
            <a:endParaRPr lang="en-US" sz="2000" dirty="0" smtClean="0">
              <a:solidFill>
                <a:prstClr val="black"/>
              </a:solidFill>
              <a:latin typeface="Symbol"/>
              <a:ea typeface="Lucida Grande"/>
              <a:cs typeface="Lucida Grande"/>
            </a:endParaRPr>
          </a:p>
        </p:txBody>
      </p:sp>
      <p:pic>
        <p:nvPicPr>
          <p:cNvPr id="2" name="Picture 1" descr="BoatsParticleExchan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3" y="850700"/>
            <a:ext cx="8913324" cy="3231080"/>
          </a:xfrm>
          <a:prstGeom prst="rect">
            <a:avLst/>
          </a:prstGeom>
        </p:spPr>
      </p:pic>
      <p:sp>
        <p:nvSpPr>
          <p:cNvPr id="3" name="TextBox 2"/>
          <p:cNvSpPr txBox="1"/>
          <p:nvPr/>
        </p:nvSpPr>
        <p:spPr>
          <a:xfrm>
            <a:off x="184934" y="4450765"/>
            <a:ext cx="8474320" cy="400110"/>
          </a:xfrm>
          <a:prstGeom prst="rect">
            <a:avLst/>
          </a:prstGeom>
          <a:noFill/>
        </p:spPr>
        <p:txBody>
          <a:bodyPr wrap="none" rtlCol="0">
            <a:spAutoFit/>
          </a:bodyPr>
          <a:lstStyle/>
          <a:p>
            <a:r>
              <a:rPr lang="en-US" sz="2000" dirty="0" err="1" smtClean="0">
                <a:solidFill>
                  <a:prstClr val="black"/>
                </a:solidFill>
                <a:latin typeface="Calibri"/>
              </a:rPr>
              <a:t>Wat</a:t>
            </a:r>
            <a:r>
              <a:rPr lang="en-US" sz="2000" dirty="0" smtClean="0">
                <a:solidFill>
                  <a:prstClr val="black"/>
                </a:solidFill>
                <a:latin typeface="Calibri"/>
              </a:rPr>
              <a:t> </a:t>
            </a:r>
            <a:r>
              <a:rPr lang="en-US" sz="2000" dirty="0" err="1" smtClean="0">
                <a:solidFill>
                  <a:prstClr val="black"/>
                </a:solidFill>
                <a:latin typeface="Calibri"/>
              </a:rPr>
              <a:t>er</a:t>
            </a:r>
            <a:r>
              <a:rPr lang="en-US" sz="2000" dirty="0" smtClean="0">
                <a:solidFill>
                  <a:prstClr val="black"/>
                </a:solidFill>
                <a:latin typeface="Calibri"/>
              </a:rPr>
              <a:t> </a:t>
            </a:r>
            <a:r>
              <a:rPr lang="en-US" sz="2000" dirty="0" err="1" smtClean="0">
                <a:solidFill>
                  <a:prstClr val="black"/>
                </a:solidFill>
                <a:latin typeface="Calibri"/>
              </a:rPr>
              <a:t>wordt</a:t>
            </a:r>
            <a:r>
              <a:rPr lang="en-US" sz="2000" dirty="0" smtClean="0">
                <a:solidFill>
                  <a:prstClr val="black"/>
                </a:solidFill>
                <a:latin typeface="Calibri"/>
              </a:rPr>
              <a:t> </a:t>
            </a:r>
            <a:r>
              <a:rPr lang="en-US" sz="2000" dirty="0" err="1" smtClean="0">
                <a:solidFill>
                  <a:prstClr val="black"/>
                </a:solidFill>
                <a:latin typeface="Calibri"/>
              </a:rPr>
              <a:t>uitgewisseld</a:t>
            </a:r>
            <a:r>
              <a:rPr lang="en-US" sz="2000" dirty="0" smtClean="0">
                <a:solidFill>
                  <a:prstClr val="black"/>
                </a:solidFill>
                <a:latin typeface="Calibri"/>
              </a:rPr>
              <a:t> </a:t>
            </a:r>
            <a:r>
              <a:rPr lang="en-US" sz="2000" dirty="0" err="1" smtClean="0">
                <a:solidFill>
                  <a:prstClr val="black"/>
                </a:solidFill>
                <a:latin typeface="Calibri"/>
              </a:rPr>
              <a:t>noemen</a:t>
            </a:r>
            <a:r>
              <a:rPr lang="en-US" sz="2000" dirty="0" smtClean="0">
                <a:solidFill>
                  <a:prstClr val="black"/>
                </a:solidFill>
                <a:latin typeface="Calibri"/>
              </a:rPr>
              <a:t> we </a:t>
            </a:r>
            <a:r>
              <a:rPr lang="en-US" sz="2000" dirty="0" err="1" smtClean="0">
                <a:solidFill>
                  <a:prstClr val="black"/>
                </a:solidFill>
                <a:latin typeface="Calibri"/>
              </a:rPr>
              <a:t>een</a:t>
            </a:r>
            <a:r>
              <a:rPr lang="en-US" sz="2000" dirty="0" smtClean="0">
                <a:solidFill>
                  <a:prstClr val="black"/>
                </a:solidFill>
                <a:latin typeface="Calibri"/>
              </a:rPr>
              <a:t> “quantum” </a:t>
            </a:r>
            <a:r>
              <a:rPr lang="en-US" sz="2000" dirty="0" smtClean="0">
                <a:solidFill>
                  <a:prstClr val="black"/>
                </a:solidFill>
                <a:latin typeface="Calibri"/>
                <a:sym typeface="Wingdings"/>
              </a:rPr>
              <a:t> Quantum </a:t>
            </a:r>
            <a:r>
              <a:rPr lang="en-US" sz="2000" dirty="0" err="1" smtClean="0">
                <a:solidFill>
                  <a:prstClr val="black"/>
                </a:solidFill>
                <a:latin typeface="Calibri"/>
                <a:sym typeface="Wingdings"/>
              </a:rPr>
              <a:t>Mechanica</a:t>
            </a:r>
            <a:endParaRPr lang="en-US" sz="2000" dirty="0" smtClean="0">
              <a:solidFill>
                <a:prstClr val="black"/>
              </a:solidFill>
              <a:latin typeface="Calibri"/>
            </a:endParaRPr>
          </a:p>
        </p:txBody>
      </p:sp>
      <p:sp>
        <p:nvSpPr>
          <p:cNvPr id="6" name="TextBox 5"/>
          <p:cNvSpPr txBox="1"/>
          <p:nvPr/>
        </p:nvSpPr>
        <p:spPr>
          <a:xfrm>
            <a:off x="1299063" y="6052791"/>
            <a:ext cx="5751970" cy="400110"/>
          </a:xfrm>
          <a:prstGeom prst="rect">
            <a:avLst/>
          </a:prstGeom>
          <a:noFill/>
        </p:spPr>
        <p:txBody>
          <a:bodyPr wrap="none" rtlCol="0">
            <a:spAutoFit/>
          </a:bodyPr>
          <a:lstStyle/>
          <a:p>
            <a:r>
              <a:rPr lang="en-US" sz="2000" dirty="0" smtClean="0">
                <a:solidFill>
                  <a:prstClr val="black"/>
                </a:solidFill>
                <a:latin typeface="Calibri"/>
              </a:rPr>
              <a:t>Het quantum van </a:t>
            </a:r>
            <a:r>
              <a:rPr lang="en-US" sz="2000" dirty="0" err="1" smtClean="0">
                <a:solidFill>
                  <a:prstClr val="black"/>
                </a:solidFill>
                <a:latin typeface="Calibri"/>
              </a:rPr>
              <a:t>zwaartekracht</a:t>
            </a:r>
            <a:r>
              <a:rPr lang="en-US" sz="2000" dirty="0" smtClean="0">
                <a:solidFill>
                  <a:prstClr val="black"/>
                </a:solidFill>
                <a:latin typeface="Calibri"/>
              </a:rPr>
              <a:t> is </a:t>
            </a:r>
            <a:r>
              <a:rPr lang="en-US" sz="2000" dirty="0" err="1" smtClean="0">
                <a:solidFill>
                  <a:prstClr val="black"/>
                </a:solidFill>
                <a:latin typeface="Calibri"/>
              </a:rPr>
              <a:t>nooit</a:t>
            </a:r>
            <a:r>
              <a:rPr lang="en-US" sz="2000" dirty="0" smtClean="0">
                <a:solidFill>
                  <a:prstClr val="black"/>
                </a:solidFill>
                <a:latin typeface="Calibri"/>
              </a:rPr>
              <a:t> </a:t>
            </a:r>
            <a:r>
              <a:rPr lang="en-US" sz="2000" dirty="0" err="1" smtClean="0">
                <a:solidFill>
                  <a:prstClr val="black"/>
                </a:solidFill>
                <a:latin typeface="Calibri"/>
              </a:rPr>
              <a:t>aangetoond</a:t>
            </a:r>
            <a:r>
              <a:rPr lang="en-US" sz="2000" dirty="0" smtClean="0">
                <a:solidFill>
                  <a:prstClr val="black"/>
                </a:solidFill>
                <a:latin typeface="Calibri"/>
              </a:rPr>
              <a:t>. </a:t>
            </a:r>
          </a:p>
        </p:txBody>
      </p:sp>
    </p:spTree>
    <p:extLst>
      <p:ext uri="{BB962C8B-B14F-4D97-AF65-F5344CB8AC3E}">
        <p14:creationId xmlns:p14="http://schemas.microsoft.com/office/powerpoint/2010/main" val="4276923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47412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372600" cy="790575"/>
          </a:xfrm>
          <a:prstGeom prst="rect">
            <a:avLst/>
          </a:prstGeom>
          <a:solidFill>
            <a:schemeClr val="tx1"/>
          </a:solidFill>
          <a:ln w="9525">
            <a:noFill/>
            <a:miter lim="800000"/>
            <a:headEnd/>
            <a:tailEnd/>
          </a:ln>
          <a:effectLst/>
        </p:spPr>
        <p:txBody>
          <a:bodyPr anchor="ctr">
            <a:prstTxWarp prst="textNoShape">
              <a:avLst/>
            </a:prstTxWarp>
          </a:bodyPr>
          <a:lstStyle/>
          <a:p>
            <a:pPr algn="ctr" eaLnBrk="0" hangingPunct="0"/>
            <a:r>
              <a:rPr lang="en-US" sz="2800" dirty="0" smtClean="0">
                <a:solidFill>
                  <a:srgbClr val="FF6600"/>
                </a:solidFill>
                <a:latin typeface="Tahoma" pitchFamily="-104" charset="0"/>
                <a:sym typeface="Symbol" pitchFamily="-104" charset="2"/>
              </a:rPr>
              <a:t>10: </a:t>
            </a:r>
            <a:r>
              <a:rPr lang="en-US" sz="2800" dirty="0" err="1" smtClean="0">
                <a:solidFill>
                  <a:srgbClr val="FF6600"/>
                </a:solidFill>
                <a:latin typeface="Tahoma" pitchFamily="-104" charset="0"/>
                <a:sym typeface="Symbol" pitchFamily="-104" charset="2"/>
              </a:rPr>
              <a:t>Standaard</a:t>
            </a:r>
            <a:r>
              <a:rPr lang="en-US" sz="2800" dirty="0" smtClean="0">
                <a:solidFill>
                  <a:srgbClr val="FF6600"/>
                </a:solidFill>
                <a:latin typeface="Tahoma" pitchFamily="-104" charset="0"/>
                <a:sym typeface="Symbol" pitchFamily="-104" charset="2"/>
              </a:rPr>
              <a:t> Model van </a:t>
            </a:r>
            <a:r>
              <a:rPr lang="en-US" sz="2800" dirty="0" err="1" smtClean="0">
                <a:solidFill>
                  <a:srgbClr val="FF6600"/>
                </a:solidFill>
                <a:latin typeface="Tahoma" pitchFamily="-104" charset="0"/>
                <a:sym typeface="Symbol" pitchFamily="-104" charset="2"/>
              </a:rPr>
              <a:t>Materie</a:t>
            </a:r>
            <a:r>
              <a:rPr lang="en-US" sz="2800" dirty="0" smtClean="0">
                <a:solidFill>
                  <a:srgbClr val="FF6600"/>
                </a:solidFill>
                <a:latin typeface="Tahoma" pitchFamily="-104" charset="0"/>
                <a:sym typeface="Symbol" pitchFamily="-104" charset="2"/>
              </a:rPr>
              <a:t> en </a:t>
            </a:r>
            <a:r>
              <a:rPr lang="en-US" sz="2800" dirty="0" err="1" smtClean="0">
                <a:solidFill>
                  <a:srgbClr val="FF6600"/>
                </a:solidFill>
                <a:latin typeface="Tahoma" pitchFamily="-104" charset="0"/>
                <a:sym typeface="Symbol" pitchFamily="-104" charset="2"/>
              </a:rPr>
              <a:t>Krachten</a:t>
            </a:r>
            <a:endParaRPr lang="en-US" sz="2800" dirty="0">
              <a:solidFill>
                <a:srgbClr val="FF6600"/>
              </a:solidFill>
              <a:latin typeface="Tahoma" pitchFamily="-104" charset="0"/>
              <a:sym typeface="Symbol" pitchFamily="-104" charset="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2" y="723900"/>
            <a:ext cx="8263467" cy="6197600"/>
          </a:xfrm>
          <a:prstGeom prst="rect">
            <a:avLst/>
          </a:prstGeom>
        </p:spPr>
      </p:pic>
    </p:spTree>
    <p:extLst>
      <p:ext uri="{BB962C8B-B14F-4D97-AF65-F5344CB8AC3E}">
        <p14:creationId xmlns:p14="http://schemas.microsoft.com/office/powerpoint/2010/main" val="3280867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bble Ultra Deep Field"/>
          <p:cNvPicPr>
            <a:picLocks noChangeAspect="1" noChangeArrowheads="1"/>
          </p:cNvPicPr>
          <p:nvPr/>
        </p:nvPicPr>
        <p:blipFill>
          <a:blip r:embed="rId3" cstate="print"/>
          <a:srcRect/>
          <a:stretch>
            <a:fillRect/>
          </a:stretch>
        </p:blipFill>
        <p:spPr bwMode="auto">
          <a:xfrm>
            <a:off x="65552" y="-1128456"/>
            <a:ext cx="9144000" cy="9131300"/>
          </a:xfrm>
          <a:prstGeom prst="rect">
            <a:avLst/>
          </a:prstGeom>
          <a:noFill/>
        </p:spPr>
      </p:pic>
      <p:pic>
        <p:nvPicPr>
          <p:cNvPr id="143362" name="Picture 2" descr="title"/>
          <p:cNvPicPr>
            <a:picLocks noChangeAspect="1" noChangeArrowheads="1"/>
          </p:cNvPicPr>
          <p:nvPr/>
        </p:nvPicPr>
        <p:blipFill>
          <a:blip r:embed="rId4" cstate="print"/>
          <a:srcRect l="30872" t="13333" r="7857" b="19385"/>
          <a:stretch>
            <a:fillRect/>
          </a:stretch>
        </p:blipFill>
        <p:spPr bwMode="auto">
          <a:xfrm>
            <a:off x="0" y="0"/>
            <a:ext cx="6477000" cy="6858000"/>
          </a:xfrm>
          <a:prstGeom prst="rect">
            <a:avLst/>
          </a:prstGeom>
          <a:noFill/>
          <a:ln w="9525">
            <a:noFill/>
            <a:miter lim="800000"/>
            <a:headEnd/>
            <a:tailEnd/>
          </a:ln>
        </p:spPr>
      </p:pic>
      <p:sp>
        <p:nvSpPr>
          <p:cNvPr id="143363" name="Rectangle 3"/>
          <p:cNvSpPr>
            <a:spLocks noGrp="1" noChangeArrowheads="1"/>
          </p:cNvSpPr>
          <p:nvPr>
            <p:ph type="ctrTitle"/>
          </p:nvPr>
        </p:nvSpPr>
        <p:spPr>
          <a:xfrm>
            <a:off x="1295400" y="2220245"/>
            <a:ext cx="7772400" cy="1470025"/>
          </a:xfrm>
        </p:spPr>
        <p:txBody>
          <a:bodyPr>
            <a:normAutofit/>
          </a:bodyPr>
          <a:lstStyle/>
          <a:p>
            <a:pPr algn="r" eaLnBrk="1" hangingPunct="1"/>
            <a:r>
              <a:rPr lang="en-US" sz="4000" dirty="0" smtClean="0"/>
              <a:t/>
            </a:r>
            <a:br>
              <a:rPr lang="en-US" sz="4000" dirty="0" smtClean="0"/>
            </a:br>
            <a:r>
              <a:rPr lang="en-US" sz="4000" dirty="0" smtClean="0">
                <a:solidFill>
                  <a:srgbClr val="FFFF00"/>
                </a:solidFill>
              </a:rPr>
              <a:t> 4: </a:t>
            </a:r>
            <a:r>
              <a:rPr lang="en-US" sz="4000" dirty="0" err="1" smtClean="0">
                <a:solidFill>
                  <a:srgbClr val="FFFF00"/>
                </a:solidFill>
              </a:rPr>
              <a:t>Materie</a:t>
            </a:r>
            <a:r>
              <a:rPr lang="en-US" sz="4000" dirty="0" smtClean="0">
                <a:solidFill>
                  <a:srgbClr val="FFFF00"/>
                </a:solidFill>
              </a:rPr>
              <a:t> en</a:t>
            </a:r>
            <a:r>
              <a:rPr lang="en-US" sz="4000" dirty="0">
                <a:solidFill>
                  <a:srgbClr val="FFFF00"/>
                </a:solidFill>
              </a:rPr>
              <a:t> </a:t>
            </a:r>
            <a:r>
              <a:rPr lang="en-US" sz="4000" dirty="0" err="1" smtClean="0">
                <a:solidFill>
                  <a:srgbClr val="FFFF00"/>
                </a:solidFill>
              </a:rPr>
              <a:t>Antimaterie</a:t>
            </a:r>
            <a:endParaRPr lang="en-US" sz="4000" dirty="0">
              <a:solidFill>
                <a:srgbClr val="FFFF00"/>
              </a:solidFill>
            </a:endParaRPr>
          </a:p>
        </p:txBody>
      </p:sp>
      <p:sp>
        <p:nvSpPr>
          <p:cNvPr id="143364" name="Rectangle 4"/>
          <p:cNvSpPr>
            <a:spLocks noGrp="1" noChangeArrowheads="1"/>
          </p:cNvSpPr>
          <p:nvPr>
            <p:ph type="subTitle" idx="1"/>
          </p:nvPr>
        </p:nvSpPr>
        <p:spPr>
          <a:xfrm>
            <a:off x="2667000" y="3962400"/>
            <a:ext cx="6400800" cy="1752600"/>
          </a:xfrm>
        </p:spPr>
        <p:txBody>
          <a:bodyPr/>
          <a:lstStyle/>
          <a:p>
            <a:pPr algn="r" eaLnBrk="1" hangingPunct="1"/>
            <a:r>
              <a:rPr lang="en-US" sz="3200" i="1" dirty="0" smtClean="0">
                <a:solidFill>
                  <a:srgbClr val="00FFFF"/>
                </a:solidFill>
              </a:rPr>
              <a:t>Alber</a:t>
            </a:r>
            <a:r>
              <a:rPr lang="en-US" i="1" dirty="0" smtClean="0">
                <a:solidFill>
                  <a:srgbClr val="00FFFF"/>
                </a:solidFill>
              </a:rPr>
              <a:t>t Einstein en </a:t>
            </a:r>
            <a:r>
              <a:rPr lang="en-US" sz="3200" i="1" dirty="0" smtClean="0">
                <a:solidFill>
                  <a:srgbClr val="00FFFF"/>
                </a:solidFill>
              </a:rPr>
              <a:t>Paul Dirac</a:t>
            </a:r>
          </a:p>
        </p:txBody>
      </p:sp>
      <p:sp>
        <p:nvSpPr>
          <p:cNvPr id="143365" name="Line 5"/>
          <p:cNvSpPr>
            <a:spLocks noChangeShapeType="1"/>
          </p:cNvSpPr>
          <p:nvPr/>
        </p:nvSpPr>
        <p:spPr bwMode="auto">
          <a:xfrm>
            <a:off x="4191000" y="3886200"/>
            <a:ext cx="6400800" cy="0"/>
          </a:xfrm>
          <a:prstGeom prst="line">
            <a:avLst/>
          </a:prstGeom>
          <a:noFill/>
          <a:ln w="28575">
            <a:solidFill>
              <a:srgbClr val="FF9933"/>
            </a:solidFill>
            <a:round/>
            <a:headEnd/>
            <a:tailEnd/>
          </a:ln>
        </p:spPr>
        <p:txBody>
          <a:bodyP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fnwi_cirkel_hr"/>
          <p:cNvPicPr>
            <a:picLocks noChangeAspect="1" noChangeArrowheads="1"/>
          </p:cNvPicPr>
          <p:nvPr/>
        </p:nvPicPr>
        <p:blipFill>
          <a:blip r:embed="rId2" cstate="print"/>
          <a:srcRect/>
          <a:stretch>
            <a:fillRect/>
          </a:stretch>
        </p:blipFill>
        <p:spPr bwMode="auto">
          <a:xfrm>
            <a:off x="734614" y="686899"/>
            <a:ext cx="7488719" cy="6171102"/>
          </a:xfrm>
          <a:prstGeom prst="rect">
            <a:avLst/>
          </a:prstGeom>
          <a:noFill/>
          <a:ln w="9525">
            <a:noFill/>
            <a:miter lim="800000"/>
            <a:headEnd/>
            <a:tailEnd/>
          </a:ln>
        </p:spPr>
      </p:pic>
      <p:sp>
        <p:nvSpPr>
          <p:cNvPr id="144387" name="Text Box 3"/>
          <p:cNvSpPr txBox="1">
            <a:spLocks noChangeArrowheads="1"/>
          </p:cNvSpPr>
          <p:nvPr/>
        </p:nvSpPr>
        <p:spPr bwMode="auto">
          <a:xfrm>
            <a:off x="1588" y="609600"/>
            <a:ext cx="2219325" cy="457200"/>
          </a:xfrm>
          <a:prstGeom prst="rect">
            <a:avLst/>
          </a:prstGeom>
          <a:noFill/>
          <a:ln w="9525">
            <a:noFill/>
            <a:miter lim="800000"/>
            <a:headEnd/>
            <a:tailEnd/>
          </a:ln>
        </p:spPr>
        <p:txBody>
          <a:bodyPr wrap="none">
            <a:prstTxWarp prst="textNoShape">
              <a:avLst/>
            </a:prstTxWarp>
            <a:spAutoFit/>
          </a:bodyPr>
          <a:lstStyle/>
          <a:p>
            <a:r>
              <a:rPr lang="nl-NL" sz="2400">
                <a:solidFill>
                  <a:srgbClr val="FFFFFF"/>
                </a:solidFill>
                <a:latin typeface="Verdana" pitchFamily="-105" charset="0"/>
              </a:rPr>
              <a:t>sterrenkunde</a:t>
            </a:r>
          </a:p>
        </p:txBody>
      </p:sp>
      <p:sp>
        <p:nvSpPr>
          <p:cNvPr id="144388" name="Text Box 4"/>
          <p:cNvSpPr txBox="1">
            <a:spLocks noChangeArrowheads="1"/>
          </p:cNvSpPr>
          <p:nvPr/>
        </p:nvSpPr>
        <p:spPr bwMode="auto">
          <a:xfrm>
            <a:off x="6781800" y="609600"/>
            <a:ext cx="2286000" cy="457200"/>
          </a:xfrm>
          <a:prstGeom prst="rect">
            <a:avLst/>
          </a:prstGeom>
          <a:noFill/>
          <a:ln w="9525">
            <a:noFill/>
            <a:miter lim="800000"/>
            <a:headEnd/>
            <a:tailEnd/>
          </a:ln>
        </p:spPr>
        <p:txBody>
          <a:bodyPr>
            <a:prstTxWarp prst="textNoShape">
              <a:avLst/>
            </a:prstTxWarp>
            <a:spAutoFit/>
          </a:bodyPr>
          <a:lstStyle/>
          <a:p>
            <a:pPr algn="ctr"/>
            <a:r>
              <a:rPr lang="nl-NL" sz="2400">
                <a:solidFill>
                  <a:srgbClr val="FFFFFF"/>
                </a:solidFill>
                <a:latin typeface="Verdana" pitchFamily="-105" charset="0"/>
              </a:rPr>
              <a:t>deeltjesfysica</a:t>
            </a:r>
          </a:p>
        </p:txBody>
      </p:sp>
      <p:sp>
        <p:nvSpPr>
          <p:cNvPr id="5" name="Title 1"/>
          <p:cNvSpPr>
            <a:spLocks noGrp="1"/>
          </p:cNvSpPr>
          <p:nvPr>
            <p:ph type="title"/>
          </p:nvPr>
        </p:nvSpPr>
        <p:spPr>
          <a:xfrm>
            <a:off x="-1" y="0"/>
            <a:ext cx="9144001" cy="686898"/>
          </a:xfrm>
        </p:spPr>
        <p:txBody>
          <a:bodyPr/>
          <a:lstStyle/>
          <a:p>
            <a:r>
              <a:rPr lang="en-US" dirty="0" err="1" smtClean="0"/>
              <a:t>Waar</a:t>
            </a:r>
            <a:r>
              <a:rPr lang="en-US" dirty="0" smtClean="0"/>
              <a:t> </a:t>
            </a:r>
            <a:r>
              <a:rPr lang="en-US" dirty="0" err="1" smtClean="0"/>
              <a:t>gaat</a:t>
            </a:r>
            <a:r>
              <a:rPr lang="en-US" dirty="0" smtClean="0"/>
              <a:t> het over?</a:t>
            </a:r>
            <a:endParaRPr lang="en-US" dirty="0"/>
          </a:p>
        </p:txBody>
      </p:sp>
    </p:spTree>
    <p:extLst>
      <p:ext uri="{BB962C8B-B14F-4D97-AF65-F5344CB8AC3E}">
        <p14:creationId xmlns:p14="http://schemas.microsoft.com/office/powerpoint/2010/main" val="3331618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1965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7158" y="1142984"/>
            <a:ext cx="4572032" cy="830997"/>
          </a:xfrm>
          <a:prstGeom prst="rect">
            <a:avLst/>
          </a:prstGeom>
          <a:noFill/>
        </p:spPr>
        <p:txBody>
          <a:bodyPr wrap="square" rtlCol="0">
            <a:spAutoFit/>
          </a:bodyPr>
          <a:lstStyle/>
          <a:p>
            <a:pPr defTabSz="914400"/>
            <a:r>
              <a:rPr lang="en-US" sz="2400" b="1" dirty="0" smtClean="0">
                <a:solidFill>
                  <a:srgbClr val="FFFF99"/>
                </a:solidFill>
                <a:latin typeface="CG Times"/>
              </a:rPr>
              <a:t>Dan Brown</a:t>
            </a:r>
            <a:r>
              <a:rPr lang="en-US" sz="2400" dirty="0" smtClean="0">
                <a:solidFill>
                  <a:srgbClr val="FFFFFF"/>
                </a:solidFill>
                <a:latin typeface="CG Times"/>
              </a:rPr>
              <a:t>: </a:t>
            </a:r>
          </a:p>
          <a:p>
            <a:pPr defTabSz="914400"/>
            <a:r>
              <a:rPr lang="en-US" sz="2400" dirty="0" smtClean="0">
                <a:solidFill>
                  <a:srgbClr val="FFFFFF"/>
                </a:solidFill>
                <a:latin typeface="CG Times"/>
                <a:sym typeface="Wingdings" pitchFamily="2" charset="2"/>
              </a:rPr>
              <a:t> </a:t>
            </a:r>
            <a:r>
              <a:rPr lang="en-US" sz="2400" dirty="0" smtClean="0">
                <a:solidFill>
                  <a:srgbClr val="FFFFFF"/>
                </a:solidFill>
                <a:latin typeface="CG Times"/>
              </a:rPr>
              <a:t>auteur Angels en Demons</a:t>
            </a:r>
          </a:p>
        </p:txBody>
      </p:sp>
      <p:pic>
        <p:nvPicPr>
          <p:cNvPr id="13" name="Picture 12" descr="Dan_Brown.bmp"/>
          <p:cNvPicPr>
            <a:picLocks noChangeAspect="1"/>
          </p:cNvPicPr>
          <p:nvPr/>
        </p:nvPicPr>
        <p:blipFill>
          <a:blip r:embed="rId3"/>
          <a:stretch>
            <a:fillRect/>
          </a:stretch>
        </p:blipFill>
        <p:spPr>
          <a:xfrm>
            <a:off x="428596" y="2624126"/>
            <a:ext cx="3175406" cy="4233874"/>
          </a:xfrm>
          <a:prstGeom prst="rect">
            <a:avLst/>
          </a:prstGeom>
        </p:spPr>
      </p:pic>
      <p:sp>
        <p:nvSpPr>
          <p:cNvPr id="14" name="AutoShape 15"/>
          <p:cNvSpPr>
            <a:spLocks noChangeArrowheads="1"/>
          </p:cNvSpPr>
          <p:nvPr/>
        </p:nvSpPr>
        <p:spPr bwMode="auto">
          <a:xfrm>
            <a:off x="2071670" y="2500306"/>
            <a:ext cx="5429288" cy="1000132"/>
          </a:xfrm>
          <a:prstGeom prst="wedgeEllipseCallout">
            <a:avLst>
              <a:gd name="adj1" fmla="val -41806"/>
              <a:gd name="adj2" fmla="val 87329"/>
            </a:avLst>
          </a:prstGeom>
          <a:solidFill>
            <a:schemeClr val="bg1"/>
          </a:solidFill>
          <a:ln w="9525">
            <a:solidFill>
              <a:schemeClr val="tx1"/>
            </a:solidFill>
            <a:miter lim="800000"/>
            <a:headEnd/>
            <a:tailEnd/>
          </a:ln>
        </p:spPr>
        <p:txBody>
          <a:bodyPr/>
          <a:lstStyle/>
          <a:p>
            <a:pPr defTabSz="914400"/>
            <a:r>
              <a:rPr lang="en-US" sz="2200" dirty="0" err="1" smtClean="0">
                <a:solidFill>
                  <a:srgbClr val="000000"/>
                </a:solidFill>
              </a:rPr>
              <a:t>Antimaterie</a:t>
            </a:r>
            <a:r>
              <a:rPr lang="en-US" sz="2200" dirty="0" smtClean="0">
                <a:solidFill>
                  <a:srgbClr val="000000"/>
                </a:solidFill>
              </a:rPr>
              <a:t> is het </a:t>
            </a:r>
            <a:r>
              <a:rPr lang="en-US" sz="2200" b="1" dirty="0" smtClean="0">
                <a:solidFill>
                  <a:srgbClr val="0000FF"/>
                </a:solidFill>
              </a:rPr>
              <a:t>yin</a:t>
            </a:r>
            <a:r>
              <a:rPr lang="en-US" sz="2200" dirty="0" smtClean="0">
                <a:solidFill>
                  <a:srgbClr val="000000"/>
                </a:solidFill>
              </a:rPr>
              <a:t> en </a:t>
            </a:r>
            <a:r>
              <a:rPr lang="en-US" sz="2200" dirty="0" err="1" smtClean="0">
                <a:solidFill>
                  <a:srgbClr val="000000"/>
                </a:solidFill>
              </a:rPr>
              <a:t>materie</a:t>
            </a:r>
            <a:r>
              <a:rPr lang="en-US" sz="2200" dirty="0" smtClean="0">
                <a:solidFill>
                  <a:srgbClr val="000000"/>
                </a:solidFill>
              </a:rPr>
              <a:t> is het </a:t>
            </a:r>
            <a:r>
              <a:rPr lang="en-US" sz="2200" b="1" dirty="0" smtClean="0">
                <a:solidFill>
                  <a:srgbClr val="FF0000"/>
                </a:solidFill>
              </a:rPr>
              <a:t>yang</a:t>
            </a:r>
          </a:p>
        </p:txBody>
      </p:sp>
      <p:pic>
        <p:nvPicPr>
          <p:cNvPr id="15" name="Picture 14" descr="yin-yang.jpg"/>
          <p:cNvPicPr>
            <a:picLocks noChangeAspect="1"/>
          </p:cNvPicPr>
          <p:nvPr/>
        </p:nvPicPr>
        <p:blipFill>
          <a:blip r:embed="rId4"/>
          <a:stretch>
            <a:fillRect/>
          </a:stretch>
        </p:blipFill>
        <p:spPr>
          <a:xfrm>
            <a:off x="6572264" y="214290"/>
            <a:ext cx="2286016" cy="2286016"/>
          </a:xfrm>
          <a:prstGeom prst="rect">
            <a:avLst/>
          </a:prstGeom>
        </p:spPr>
      </p:pic>
      <p:sp>
        <p:nvSpPr>
          <p:cNvPr id="8" name="Rectangle 19"/>
          <p:cNvSpPr>
            <a:spLocks noChangeArrowheads="1"/>
          </p:cNvSpPr>
          <p:nvPr/>
        </p:nvSpPr>
        <p:spPr bwMode="auto">
          <a:xfrm>
            <a:off x="4714876" y="5072074"/>
            <a:ext cx="4140200" cy="1368425"/>
          </a:xfrm>
          <a:prstGeom prst="rect">
            <a:avLst/>
          </a:prstGeom>
          <a:noFill/>
          <a:ln w="9525">
            <a:solidFill>
              <a:srgbClr val="CCFFFF"/>
            </a:solidFill>
            <a:miter lim="800000"/>
            <a:headEnd/>
            <a:tailEnd/>
          </a:ln>
        </p:spPr>
        <p:txBody>
          <a:bodyPr/>
          <a:lstStyle/>
          <a:p>
            <a:pPr marL="342900" indent="-342900" defTabSz="914400"/>
            <a:r>
              <a:rPr lang="en-US" sz="2400" dirty="0" err="1" smtClean="0">
                <a:solidFill>
                  <a:srgbClr val="BBE0E3"/>
                </a:solidFill>
                <a:latin typeface="CG Times"/>
              </a:rPr>
              <a:t>Antimaterie</a:t>
            </a:r>
            <a:r>
              <a:rPr lang="en-US" sz="2400" dirty="0" smtClean="0">
                <a:solidFill>
                  <a:srgbClr val="BBE0E3"/>
                </a:solidFill>
                <a:latin typeface="CG Times"/>
              </a:rPr>
              <a:t> </a:t>
            </a:r>
            <a:r>
              <a:rPr lang="en-US" sz="2400" dirty="0" err="1">
                <a:solidFill>
                  <a:srgbClr val="BBE0E3"/>
                </a:solidFill>
                <a:latin typeface="CG Times"/>
              </a:rPr>
              <a:t>deeltje</a:t>
            </a:r>
            <a:r>
              <a:rPr lang="en-US" sz="2400" dirty="0">
                <a:solidFill>
                  <a:srgbClr val="BBE0E3"/>
                </a:solidFill>
                <a:latin typeface="CG Times"/>
              </a:rPr>
              <a:t>:</a:t>
            </a:r>
          </a:p>
          <a:p>
            <a:pPr marL="342900" indent="-342900" defTabSz="914400">
              <a:buFont typeface="Arial" pitchFamily="34" charset="0"/>
              <a:buChar char="•"/>
            </a:pPr>
            <a:r>
              <a:rPr lang="en-US" sz="2400" dirty="0" err="1">
                <a:solidFill>
                  <a:srgbClr val="BBE0E3"/>
                </a:solidFill>
                <a:latin typeface="CG Times"/>
              </a:rPr>
              <a:t>Zelfde</a:t>
            </a:r>
            <a:r>
              <a:rPr lang="en-US" sz="2400" dirty="0">
                <a:solidFill>
                  <a:srgbClr val="BBE0E3"/>
                </a:solidFill>
                <a:latin typeface="CG Times"/>
              </a:rPr>
              <a:t> </a:t>
            </a:r>
            <a:r>
              <a:rPr lang="en-US" sz="2400" dirty="0" err="1">
                <a:solidFill>
                  <a:srgbClr val="BBE0E3"/>
                </a:solidFill>
                <a:latin typeface="CG Times"/>
              </a:rPr>
              <a:t>massa</a:t>
            </a:r>
            <a:endParaRPr lang="en-US" sz="2400" baseline="30000" dirty="0">
              <a:solidFill>
                <a:srgbClr val="BBE0E3"/>
              </a:solidFill>
              <a:latin typeface="CG Times"/>
            </a:endParaRPr>
          </a:p>
          <a:p>
            <a:pPr marL="342900" indent="-342900" defTabSz="914400">
              <a:buFont typeface="Arial" pitchFamily="34" charset="0"/>
              <a:buChar char="•"/>
            </a:pPr>
            <a:r>
              <a:rPr lang="en-US" sz="2400" dirty="0" err="1">
                <a:solidFill>
                  <a:srgbClr val="BBE0E3"/>
                </a:solidFill>
                <a:latin typeface="CG Times"/>
              </a:rPr>
              <a:t>Tegenovergestelde</a:t>
            </a:r>
            <a:r>
              <a:rPr lang="en-US" sz="2400" dirty="0">
                <a:solidFill>
                  <a:srgbClr val="BBE0E3"/>
                </a:solidFill>
                <a:latin typeface="CG Times"/>
              </a:rPr>
              <a:t> lading</a:t>
            </a:r>
          </a:p>
        </p:txBody>
      </p:sp>
      <p:sp>
        <p:nvSpPr>
          <p:cNvPr id="10" name="Rectangle 3"/>
          <p:cNvSpPr txBox="1">
            <a:spLocks noChangeArrowheads="1"/>
          </p:cNvSpPr>
          <p:nvPr/>
        </p:nvSpPr>
        <p:spPr bwMode="auto">
          <a:xfrm>
            <a:off x="0" y="-16"/>
            <a:ext cx="3786182" cy="857248"/>
          </a:xfrm>
          <a:prstGeom prst="rect">
            <a:avLst/>
          </a:prstGeom>
          <a:noFill/>
          <a:ln w="25400">
            <a:solidFill>
              <a:schemeClr val="bg1"/>
            </a:solidFill>
            <a:miter lim="800000"/>
            <a:headEnd/>
            <a:tailEnd/>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defRPr/>
            </a:pPr>
            <a:r>
              <a:rPr lang="en-US" sz="4800" kern="0" dirty="0" err="1" smtClean="0">
                <a:solidFill>
                  <a:srgbClr val="FF6600"/>
                </a:solidFill>
                <a:latin typeface="CG Times"/>
              </a:rPr>
              <a:t>Antimaterie</a:t>
            </a:r>
            <a:endParaRPr lang="en-US" sz="4800" kern="0" dirty="0" smtClean="0">
              <a:solidFill>
                <a:srgbClr val="FF6600"/>
              </a:solidFill>
              <a:latin typeface="CG Times"/>
            </a:endParaRPr>
          </a:p>
        </p:txBody>
      </p:sp>
    </p:spTree>
    <p:extLst>
      <p:ext uri="{BB962C8B-B14F-4D97-AF65-F5344CB8AC3E}">
        <p14:creationId xmlns:p14="http://schemas.microsoft.com/office/powerpoint/2010/main" val="37730725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x-33"/>
          <p:cNvPicPr>
            <a:picLocks noChangeAspect="1" noChangeArrowheads="1"/>
          </p:cNvPicPr>
          <p:nvPr/>
        </p:nvPicPr>
        <p:blipFill>
          <a:blip r:embed="rId2"/>
          <a:srcRect/>
          <a:stretch>
            <a:fillRect/>
          </a:stretch>
        </p:blipFill>
        <p:spPr bwMode="auto">
          <a:xfrm>
            <a:off x="4324002" y="1785926"/>
            <a:ext cx="4677154" cy="3352600"/>
          </a:xfrm>
          <a:prstGeom prst="rect">
            <a:avLst/>
          </a:prstGeom>
          <a:noFill/>
        </p:spPr>
      </p:pic>
      <p:sp>
        <p:nvSpPr>
          <p:cNvPr id="6" name="TextBox 5"/>
          <p:cNvSpPr txBox="1"/>
          <p:nvPr/>
        </p:nvSpPr>
        <p:spPr>
          <a:xfrm>
            <a:off x="214282" y="5648942"/>
            <a:ext cx="8572560" cy="923330"/>
          </a:xfrm>
          <a:prstGeom prst="rect">
            <a:avLst/>
          </a:prstGeom>
          <a:noFill/>
        </p:spPr>
        <p:txBody>
          <a:bodyPr wrap="square" rtlCol="0">
            <a:spAutoFit/>
          </a:bodyPr>
          <a:lstStyle/>
          <a:p>
            <a:pPr defTabSz="914400"/>
            <a:r>
              <a:rPr lang="en-US" dirty="0" err="1" smtClean="0">
                <a:solidFill>
                  <a:srgbClr val="66FFFF"/>
                </a:solidFill>
              </a:rPr>
              <a:t>Ook</a:t>
            </a:r>
            <a:r>
              <a:rPr lang="en-US" dirty="0" smtClean="0">
                <a:solidFill>
                  <a:srgbClr val="66FFFF"/>
                </a:solidFill>
              </a:rPr>
              <a:t> in het </a:t>
            </a:r>
            <a:r>
              <a:rPr lang="en-US" dirty="0" err="1" smtClean="0">
                <a:solidFill>
                  <a:srgbClr val="66FFFF"/>
                </a:solidFill>
              </a:rPr>
              <a:t>verhaal</a:t>
            </a:r>
            <a:r>
              <a:rPr lang="en-US" dirty="0" smtClean="0">
                <a:solidFill>
                  <a:srgbClr val="66FFFF"/>
                </a:solidFill>
              </a:rPr>
              <a:t>: </a:t>
            </a:r>
          </a:p>
          <a:p>
            <a:pPr defTabSz="914400"/>
            <a:r>
              <a:rPr lang="en-US" dirty="0" err="1">
                <a:solidFill>
                  <a:srgbClr val="66FFFF"/>
                </a:solidFill>
              </a:rPr>
              <a:t>B</a:t>
            </a:r>
            <a:r>
              <a:rPr lang="en-US" dirty="0" err="1" smtClean="0">
                <a:solidFill>
                  <a:srgbClr val="66FFFF"/>
                </a:solidFill>
              </a:rPr>
              <a:t>innen</a:t>
            </a:r>
            <a:r>
              <a:rPr lang="en-US" dirty="0" smtClean="0">
                <a:solidFill>
                  <a:srgbClr val="66FFFF"/>
                </a:solidFill>
              </a:rPr>
              <a:t> 2 </a:t>
            </a:r>
            <a:r>
              <a:rPr lang="en-US" dirty="0" err="1" smtClean="0">
                <a:solidFill>
                  <a:srgbClr val="66FFFF"/>
                </a:solidFill>
              </a:rPr>
              <a:t>minuten</a:t>
            </a:r>
            <a:r>
              <a:rPr lang="en-US" dirty="0" smtClean="0">
                <a:solidFill>
                  <a:srgbClr val="66FFFF"/>
                </a:solidFill>
              </a:rPr>
              <a:t> van het </a:t>
            </a:r>
            <a:r>
              <a:rPr lang="en-US" dirty="0" err="1" smtClean="0">
                <a:solidFill>
                  <a:srgbClr val="66FFFF"/>
                </a:solidFill>
              </a:rPr>
              <a:t>vliegveld</a:t>
            </a:r>
            <a:r>
              <a:rPr lang="en-US" dirty="0" smtClean="0">
                <a:solidFill>
                  <a:srgbClr val="66FFFF"/>
                </a:solidFill>
              </a:rPr>
              <a:t> </a:t>
            </a:r>
            <a:r>
              <a:rPr lang="en-US" dirty="0" err="1" smtClean="0">
                <a:solidFill>
                  <a:srgbClr val="66FFFF"/>
                </a:solidFill>
              </a:rPr>
              <a:t>naar</a:t>
            </a:r>
            <a:r>
              <a:rPr lang="en-US" dirty="0" smtClean="0">
                <a:solidFill>
                  <a:srgbClr val="66FFFF"/>
                </a:solidFill>
              </a:rPr>
              <a:t> CERN met 170 km/h  </a:t>
            </a:r>
          </a:p>
          <a:p>
            <a:pPr defTabSz="914400"/>
            <a:r>
              <a:rPr lang="en-US" dirty="0" smtClean="0">
                <a:solidFill>
                  <a:srgbClr val="66FFFF"/>
                </a:solidFill>
                <a:sym typeface="Wingdings"/>
              </a:rPr>
              <a:t> </a:t>
            </a:r>
            <a:r>
              <a:rPr lang="en-US" dirty="0" err="1" smtClean="0">
                <a:solidFill>
                  <a:srgbClr val="66FFFF"/>
                </a:solidFill>
                <a:sym typeface="Wingdings"/>
              </a:rPr>
              <a:t>Kan</a:t>
            </a:r>
            <a:r>
              <a:rPr lang="en-US" dirty="0" smtClean="0">
                <a:solidFill>
                  <a:srgbClr val="66FFFF"/>
                </a:solidFill>
                <a:sym typeface="Wingdings"/>
              </a:rPr>
              <a:t> </a:t>
            </a:r>
            <a:r>
              <a:rPr lang="en-US" dirty="0" err="1" smtClean="0">
                <a:solidFill>
                  <a:srgbClr val="66FFFF"/>
                </a:solidFill>
                <a:sym typeface="Wingdings"/>
              </a:rPr>
              <a:t>echt</a:t>
            </a:r>
            <a:r>
              <a:rPr lang="en-US" dirty="0" smtClean="0">
                <a:solidFill>
                  <a:srgbClr val="66FFFF"/>
                </a:solidFill>
                <a:sym typeface="Wingdings"/>
              </a:rPr>
              <a:t> </a:t>
            </a:r>
            <a:r>
              <a:rPr lang="en-US" dirty="0" err="1" smtClean="0">
                <a:solidFill>
                  <a:srgbClr val="66FFFF"/>
                </a:solidFill>
                <a:sym typeface="Wingdings"/>
              </a:rPr>
              <a:t>niet</a:t>
            </a:r>
            <a:r>
              <a:rPr lang="en-US" dirty="0" smtClean="0">
                <a:solidFill>
                  <a:srgbClr val="66FFFF"/>
                </a:solidFill>
                <a:sym typeface="Wingdings"/>
              </a:rPr>
              <a:t> </a:t>
            </a:r>
            <a:r>
              <a:rPr lang="en-US" dirty="0" smtClean="0">
                <a:solidFill>
                  <a:srgbClr val="66FFFF"/>
                </a:solidFill>
              </a:rPr>
              <a:t> </a:t>
            </a:r>
            <a:r>
              <a:rPr lang="en-US" dirty="0" err="1" smtClean="0">
                <a:solidFill>
                  <a:srgbClr val="66FFFF"/>
                </a:solidFill>
              </a:rPr>
              <a:t>om</a:t>
            </a:r>
            <a:r>
              <a:rPr lang="en-US" dirty="0" smtClean="0">
                <a:solidFill>
                  <a:srgbClr val="66FFFF"/>
                </a:solidFill>
              </a:rPr>
              <a:t> 1 </a:t>
            </a:r>
            <a:r>
              <a:rPr lang="en-US" dirty="0" err="1" smtClean="0">
                <a:solidFill>
                  <a:srgbClr val="66FFFF"/>
                </a:solidFill>
              </a:rPr>
              <a:t>uur</a:t>
            </a:r>
            <a:r>
              <a:rPr lang="en-US" dirty="0" smtClean="0">
                <a:solidFill>
                  <a:srgbClr val="66FFFF"/>
                </a:solidFill>
              </a:rPr>
              <a:t> ’s </a:t>
            </a:r>
            <a:r>
              <a:rPr lang="en-US" dirty="0" err="1" smtClean="0">
                <a:solidFill>
                  <a:srgbClr val="66FFFF"/>
                </a:solidFill>
              </a:rPr>
              <a:t>middags</a:t>
            </a:r>
            <a:r>
              <a:rPr lang="en-US" dirty="0" smtClean="0">
                <a:solidFill>
                  <a:srgbClr val="66FFFF"/>
                </a:solidFill>
              </a:rPr>
              <a:t> over </a:t>
            </a:r>
            <a:r>
              <a:rPr lang="en-US" dirty="0" err="1" smtClean="0">
                <a:solidFill>
                  <a:srgbClr val="66FFFF"/>
                </a:solidFill>
              </a:rPr>
              <a:t>drukke</a:t>
            </a:r>
            <a:r>
              <a:rPr lang="en-US" dirty="0" smtClean="0">
                <a:solidFill>
                  <a:srgbClr val="66FFFF"/>
                </a:solidFill>
              </a:rPr>
              <a:t> “route de </a:t>
            </a:r>
            <a:r>
              <a:rPr lang="en-US" dirty="0" err="1" smtClean="0">
                <a:solidFill>
                  <a:srgbClr val="66FFFF"/>
                </a:solidFill>
              </a:rPr>
              <a:t>Meyrin</a:t>
            </a:r>
            <a:r>
              <a:rPr lang="en-US" dirty="0" smtClean="0">
                <a:solidFill>
                  <a:srgbClr val="66FFFF"/>
                </a:solidFill>
              </a:rPr>
              <a:t>”!</a:t>
            </a:r>
            <a:endParaRPr lang="en-US" dirty="0">
              <a:solidFill>
                <a:srgbClr val="66FFFF"/>
              </a:solidFill>
            </a:endParaRPr>
          </a:p>
        </p:txBody>
      </p:sp>
      <p:sp>
        <p:nvSpPr>
          <p:cNvPr id="7" name="Title 1"/>
          <p:cNvSpPr txBox="1">
            <a:spLocks/>
          </p:cNvSpPr>
          <p:nvPr/>
        </p:nvSpPr>
        <p:spPr bwMode="auto">
          <a:xfrm>
            <a:off x="0" y="0"/>
            <a:ext cx="7786710" cy="1357298"/>
          </a:xfrm>
          <a:prstGeom prst="rect">
            <a:avLst/>
          </a:prstGeom>
          <a:noFill/>
          <a:ln w="25400">
            <a:solidFill>
              <a:schemeClr val="accent1"/>
            </a:solidFill>
            <a:miter lim="800000"/>
            <a:headEnd/>
            <a:tailEnd/>
          </a:ln>
        </p:spPr>
        <p:txBody>
          <a:bodyPr vert="horz" wrap="square" lIns="91440" tIns="45720" rIns="91440" bIns="45720" numCol="1" anchor="ctr" anchorCtr="0" compatLnSpc="1">
            <a:prstTxWarp prst="textNoShape">
              <a:avLst/>
            </a:prstTxWarp>
          </a:bodyPr>
          <a:lstStyle/>
          <a:p>
            <a:pPr defTabSz="914400" eaLnBrk="0" fontAlgn="base" hangingPunct="0">
              <a:spcBef>
                <a:spcPct val="0"/>
              </a:spcBef>
              <a:spcAft>
                <a:spcPct val="0"/>
              </a:spcAft>
              <a:defRPr/>
            </a:pPr>
            <a:r>
              <a:rPr lang="en-US" sz="3600" kern="0" dirty="0" smtClean="0">
                <a:solidFill>
                  <a:srgbClr val="FF6600"/>
                </a:solidFill>
                <a:latin typeface="CG Times"/>
              </a:rPr>
              <a:t>Angels &amp; Demons van Dan Brown</a:t>
            </a:r>
          </a:p>
          <a:p>
            <a:pPr defTabSz="914400" eaLnBrk="0" fontAlgn="base" hangingPunct="0">
              <a:spcBef>
                <a:spcPct val="0"/>
              </a:spcBef>
              <a:spcAft>
                <a:spcPct val="0"/>
              </a:spcAft>
              <a:defRPr/>
            </a:pPr>
            <a:r>
              <a:rPr lang="en-US" sz="3600" kern="0" dirty="0" err="1" smtClean="0">
                <a:solidFill>
                  <a:srgbClr val="FF6600"/>
                </a:solidFill>
                <a:latin typeface="CG Times"/>
              </a:rPr>
              <a:t>Gaat</a:t>
            </a:r>
            <a:r>
              <a:rPr lang="en-US" sz="3600" kern="0" dirty="0" smtClean="0">
                <a:solidFill>
                  <a:srgbClr val="FF6600"/>
                </a:solidFill>
                <a:latin typeface="CG Times"/>
              </a:rPr>
              <a:t> over CERN en het </a:t>
            </a:r>
            <a:r>
              <a:rPr lang="en-US" sz="3600" kern="0" dirty="0" err="1" smtClean="0">
                <a:solidFill>
                  <a:srgbClr val="FF6600"/>
                </a:solidFill>
                <a:latin typeface="CG Times"/>
              </a:rPr>
              <a:t>Vaticaan</a:t>
            </a:r>
            <a:endParaRPr lang="en-US" sz="3600" kern="0" dirty="0" smtClean="0">
              <a:solidFill>
                <a:srgbClr val="FF6600"/>
              </a:solidFill>
              <a:latin typeface="CG Times"/>
            </a:endParaRPr>
          </a:p>
        </p:txBody>
      </p:sp>
      <p:sp>
        <p:nvSpPr>
          <p:cNvPr id="2" name="Title 1"/>
          <p:cNvSpPr>
            <a:spLocks noGrp="1"/>
          </p:cNvSpPr>
          <p:nvPr>
            <p:ph type="title"/>
          </p:nvPr>
        </p:nvSpPr>
        <p:spPr>
          <a:xfrm>
            <a:off x="615800" y="1922182"/>
            <a:ext cx="3324059" cy="707493"/>
          </a:xfrm>
          <a:noFill/>
          <a:ln>
            <a:solidFill>
              <a:srgbClr val="FFFF00"/>
            </a:solidFill>
          </a:ln>
        </p:spPr>
        <p:txBody>
          <a:bodyPr>
            <a:normAutofit fontScale="90000"/>
          </a:bodyPr>
          <a:lstStyle/>
          <a:p>
            <a:r>
              <a:rPr lang="en-US" sz="2400" dirty="0" smtClean="0">
                <a:solidFill>
                  <a:srgbClr val="FFFF00"/>
                </a:solidFill>
              </a:rPr>
              <a:t>CERN </a:t>
            </a:r>
            <a:r>
              <a:rPr lang="en-US" sz="2400" dirty="0" err="1" smtClean="0">
                <a:solidFill>
                  <a:srgbClr val="FFFF00"/>
                </a:solidFill>
              </a:rPr>
              <a:t>maakt</a:t>
            </a:r>
            <a:r>
              <a:rPr lang="en-US" sz="2400" dirty="0" smtClean="0">
                <a:solidFill>
                  <a:srgbClr val="FFFF00"/>
                </a:solidFill>
              </a:rPr>
              <a:t> anti-</a:t>
            </a:r>
            <a:r>
              <a:rPr lang="en-US" sz="2400" dirty="0" err="1" smtClean="0">
                <a:solidFill>
                  <a:srgbClr val="FFFF00"/>
                </a:solidFill>
              </a:rPr>
              <a:t>materie</a:t>
            </a:r>
            <a:r>
              <a:rPr lang="en-US" sz="2400" dirty="0" smtClean="0">
                <a:solidFill>
                  <a:srgbClr val="FFFF00"/>
                </a:solidFill>
              </a:rPr>
              <a:t>!</a:t>
            </a:r>
            <a:endParaRPr lang="en-US" sz="2400" dirty="0">
              <a:solidFill>
                <a:srgbClr val="FFFF00"/>
              </a:solidFill>
            </a:endParaRPr>
          </a:p>
        </p:txBody>
      </p:sp>
      <p:sp>
        <p:nvSpPr>
          <p:cNvPr id="8" name="Title 1"/>
          <p:cNvSpPr txBox="1">
            <a:spLocks/>
          </p:cNvSpPr>
          <p:nvPr/>
        </p:nvSpPr>
        <p:spPr>
          <a:xfrm>
            <a:off x="384877" y="3503028"/>
            <a:ext cx="3903128" cy="1409973"/>
          </a:xfrm>
          <a:prstGeom prst="rect">
            <a:avLst/>
          </a:prstGeom>
          <a:ln>
            <a:solidFill>
              <a:srgbClr val="FFFF00"/>
            </a:solidFill>
          </a:ln>
        </p:spPr>
        <p:txBody>
          <a:bodyPr vert="horz" lIns="91440" tIns="45720" rIns="91440" bIns="45720" rtlCol="0" anchor="ctr">
            <a:normAutofit/>
          </a:bodyPr>
          <a:lstStyle>
            <a:lvl1pPr algn="ctr" defTabSz="457200" rtl="0" eaLnBrk="1" latinLnBrk="0" hangingPunct="1">
              <a:spcBef>
                <a:spcPct val="0"/>
              </a:spcBef>
              <a:buNone/>
              <a:defRPr sz="3200" kern="1200">
                <a:solidFill>
                  <a:srgbClr val="FF6600"/>
                </a:solidFill>
                <a:latin typeface="+mj-lt"/>
                <a:ea typeface="+mj-ea"/>
                <a:cs typeface="+mj-cs"/>
              </a:defRPr>
            </a:lvl1pPr>
          </a:lstStyle>
          <a:p>
            <a:r>
              <a:rPr lang="en-US" sz="2400" dirty="0" smtClean="0">
                <a:solidFill>
                  <a:srgbClr val="FFFF00"/>
                </a:solidFill>
              </a:rPr>
              <a:t>CERN </a:t>
            </a:r>
            <a:r>
              <a:rPr lang="en-US" sz="2400" dirty="0" err="1" smtClean="0">
                <a:solidFill>
                  <a:srgbClr val="FFFF00"/>
                </a:solidFill>
              </a:rPr>
              <a:t>heeft</a:t>
            </a:r>
            <a:r>
              <a:rPr lang="en-US" sz="2400" dirty="0" smtClean="0">
                <a:solidFill>
                  <a:srgbClr val="FFFF00"/>
                </a:solidFill>
              </a:rPr>
              <a:t> </a:t>
            </a:r>
            <a:r>
              <a:rPr lang="en-US" sz="2400" dirty="0" err="1" smtClean="0">
                <a:solidFill>
                  <a:srgbClr val="FFFF00"/>
                </a:solidFill>
              </a:rPr>
              <a:t>een</a:t>
            </a:r>
            <a:r>
              <a:rPr lang="en-US" sz="2400" dirty="0" smtClean="0">
                <a:solidFill>
                  <a:srgbClr val="FFFF00"/>
                </a:solidFill>
              </a:rPr>
              <a:t> </a:t>
            </a:r>
            <a:r>
              <a:rPr lang="en-US" sz="2400" dirty="0" err="1" smtClean="0">
                <a:solidFill>
                  <a:srgbClr val="FFFF00"/>
                </a:solidFill>
              </a:rPr>
              <a:t>boeing</a:t>
            </a:r>
            <a:r>
              <a:rPr lang="en-US" sz="2400" dirty="0" smtClean="0">
                <a:solidFill>
                  <a:srgbClr val="FFFF00"/>
                </a:solidFill>
              </a:rPr>
              <a:t>  X33: </a:t>
            </a:r>
            <a:br>
              <a:rPr lang="en-US" sz="2400" dirty="0" smtClean="0">
                <a:solidFill>
                  <a:srgbClr val="FFFF00"/>
                </a:solidFill>
              </a:rPr>
            </a:br>
            <a:r>
              <a:rPr lang="en-US" sz="2400" dirty="0" smtClean="0">
                <a:solidFill>
                  <a:srgbClr val="FFFF00"/>
                </a:solidFill>
              </a:rPr>
              <a:t>met 18000 km/h in 1 </a:t>
            </a:r>
            <a:r>
              <a:rPr lang="en-US" sz="2400" dirty="0" err="1" smtClean="0">
                <a:solidFill>
                  <a:srgbClr val="FFFF00"/>
                </a:solidFill>
              </a:rPr>
              <a:t>uur</a:t>
            </a:r>
            <a:r>
              <a:rPr lang="en-US" sz="2400" dirty="0" smtClean="0">
                <a:solidFill>
                  <a:srgbClr val="FFFF00"/>
                </a:solidFill>
              </a:rPr>
              <a:t/>
            </a:r>
            <a:br>
              <a:rPr lang="en-US" sz="2400" dirty="0" smtClean="0">
                <a:solidFill>
                  <a:srgbClr val="FFFF00"/>
                </a:solidFill>
              </a:rPr>
            </a:br>
            <a:r>
              <a:rPr lang="en-US" sz="2400" dirty="0" smtClean="0">
                <a:solidFill>
                  <a:srgbClr val="FFFF00"/>
                </a:solidFill>
              </a:rPr>
              <a:t>van Boston </a:t>
            </a:r>
            <a:r>
              <a:rPr lang="en-US" sz="2400" dirty="0" err="1" smtClean="0">
                <a:solidFill>
                  <a:srgbClr val="FFFF00"/>
                </a:solidFill>
              </a:rPr>
              <a:t>naar</a:t>
            </a:r>
            <a:r>
              <a:rPr lang="en-US" sz="2400" dirty="0" smtClean="0">
                <a:solidFill>
                  <a:srgbClr val="FFFF00"/>
                </a:solidFill>
              </a:rPr>
              <a:t> </a:t>
            </a:r>
            <a:r>
              <a:rPr lang="en-US" sz="2400" dirty="0" err="1" smtClean="0">
                <a:solidFill>
                  <a:srgbClr val="FFFF00"/>
                </a:solidFill>
              </a:rPr>
              <a:t>Geneve</a:t>
            </a:r>
            <a:r>
              <a:rPr lang="en-US" sz="2400" dirty="0" smtClean="0">
                <a:solidFill>
                  <a:srgbClr val="FFFF00"/>
                </a:solidFill>
              </a:rPr>
              <a:t>.</a:t>
            </a:r>
            <a:endParaRPr lang="en-US" sz="2400" dirty="0">
              <a:solidFill>
                <a:srgbClr val="FFFF00"/>
              </a:solidFill>
            </a:endParaRPr>
          </a:p>
        </p:txBody>
      </p:sp>
    </p:spTree>
    <p:extLst>
      <p:ext uri="{BB962C8B-B14F-4D97-AF65-F5344CB8AC3E}">
        <p14:creationId xmlns:p14="http://schemas.microsoft.com/office/powerpoint/2010/main" val="20406424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dirac"/>
          <p:cNvPicPr>
            <a:picLocks noChangeAspect="1" noChangeArrowheads="1"/>
          </p:cNvPicPr>
          <p:nvPr/>
        </p:nvPicPr>
        <p:blipFill>
          <a:blip r:embed="rId3"/>
          <a:srcRect/>
          <a:stretch>
            <a:fillRect/>
          </a:stretch>
        </p:blipFill>
        <p:spPr bwMode="auto">
          <a:xfrm>
            <a:off x="323850" y="3284538"/>
            <a:ext cx="3403600" cy="3268662"/>
          </a:xfrm>
          <a:prstGeom prst="rect">
            <a:avLst/>
          </a:prstGeom>
          <a:noFill/>
          <a:ln w="9525">
            <a:noFill/>
            <a:miter lim="800000"/>
            <a:headEnd/>
            <a:tailEnd/>
          </a:ln>
        </p:spPr>
      </p:pic>
      <p:sp>
        <p:nvSpPr>
          <p:cNvPr id="32771" name="Rectangle 3"/>
          <p:cNvSpPr>
            <a:spLocks noGrp="1" noChangeArrowheads="1"/>
          </p:cNvSpPr>
          <p:nvPr>
            <p:ph type="title"/>
          </p:nvPr>
        </p:nvSpPr>
        <p:spPr bwMode="auto">
          <a:xfrm>
            <a:off x="0" y="-16"/>
            <a:ext cx="3786182" cy="857248"/>
          </a:xfrm>
          <a:noFill/>
          <a:ln w="25400">
            <a:solidFill>
              <a:schemeClr val="bg1"/>
            </a:solidFill>
            <a:miter lim="800000"/>
            <a:headEnd/>
            <a:tailEnd/>
          </a:ln>
        </p:spPr>
        <p:txBody>
          <a:bodyPr vert="horz" wrap="square" lIns="91440" tIns="45720" rIns="91440" bIns="45720" numCol="1" anchor="t" anchorCtr="0" compatLnSpc="1">
            <a:prstTxWarp prst="textNoShape">
              <a:avLst/>
            </a:prstTxWarp>
          </a:bodyPr>
          <a:lstStyle/>
          <a:p>
            <a:r>
              <a:rPr lang="en-US" sz="4800" dirty="0" err="1" smtClean="0"/>
              <a:t>Antimaterie</a:t>
            </a:r>
            <a:endParaRPr lang="en-US" sz="4800" dirty="0" smtClean="0"/>
          </a:p>
        </p:txBody>
      </p:sp>
      <p:sp>
        <p:nvSpPr>
          <p:cNvPr id="271375" name="AutoShape 15"/>
          <p:cNvSpPr>
            <a:spLocks noChangeArrowheads="1"/>
          </p:cNvSpPr>
          <p:nvPr/>
        </p:nvSpPr>
        <p:spPr bwMode="auto">
          <a:xfrm>
            <a:off x="2400301" y="2916235"/>
            <a:ext cx="5600723" cy="928694"/>
          </a:xfrm>
          <a:prstGeom prst="wedgeEllipseCallout">
            <a:avLst>
              <a:gd name="adj1" fmla="val -41806"/>
              <a:gd name="adj2" fmla="val 87329"/>
            </a:avLst>
          </a:prstGeom>
          <a:solidFill>
            <a:schemeClr val="bg1"/>
          </a:solidFill>
          <a:ln w="9525">
            <a:solidFill>
              <a:schemeClr val="tx1"/>
            </a:solidFill>
            <a:miter lim="800000"/>
            <a:headEnd/>
            <a:tailEnd/>
          </a:ln>
        </p:spPr>
        <p:txBody>
          <a:bodyPr/>
          <a:lstStyle/>
          <a:p>
            <a:pPr defTabSz="914400"/>
            <a:r>
              <a:rPr lang="en-US" sz="2200" dirty="0" err="1">
                <a:solidFill>
                  <a:srgbClr val="000000"/>
                </a:solidFill>
              </a:rPr>
              <a:t>Voor</a:t>
            </a:r>
            <a:r>
              <a:rPr lang="en-US" sz="2200" dirty="0">
                <a:solidFill>
                  <a:srgbClr val="000000"/>
                </a:solidFill>
              </a:rPr>
              <a:t> elk </a:t>
            </a:r>
            <a:r>
              <a:rPr lang="en-US" sz="2200" b="1" dirty="0" err="1">
                <a:solidFill>
                  <a:srgbClr val="0000CC"/>
                </a:solidFill>
              </a:rPr>
              <a:t>materie</a:t>
            </a:r>
            <a:r>
              <a:rPr lang="en-US" sz="2200" dirty="0" err="1">
                <a:solidFill>
                  <a:srgbClr val="000000"/>
                </a:solidFill>
              </a:rPr>
              <a:t>deeltje</a:t>
            </a:r>
            <a:r>
              <a:rPr lang="en-US" sz="2200" dirty="0">
                <a:solidFill>
                  <a:srgbClr val="000000"/>
                </a:solidFill>
              </a:rPr>
              <a:t> </a:t>
            </a:r>
            <a:r>
              <a:rPr lang="en-US" sz="2200" dirty="0" err="1">
                <a:solidFill>
                  <a:srgbClr val="000000"/>
                </a:solidFill>
              </a:rPr>
              <a:t>bestaat</a:t>
            </a:r>
            <a:r>
              <a:rPr lang="en-US" sz="2200" dirty="0">
                <a:solidFill>
                  <a:srgbClr val="000000"/>
                </a:solidFill>
              </a:rPr>
              <a:t> </a:t>
            </a:r>
            <a:r>
              <a:rPr lang="en-US" sz="2200" dirty="0" err="1">
                <a:solidFill>
                  <a:srgbClr val="000000"/>
                </a:solidFill>
              </a:rPr>
              <a:t>een</a:t>
            </a:r>
            <a:r>
              <a:rPr lang="en-US" sz="2200" dirty="0">
                <a:solidFill>
                  <a:srgbClr val="000000"/>
                </a:solidFill>
              </a:rPr>
              <a:t> </a:t>
            </a:r>
            <a:r>
              <a:rPr lang="en-US" sz="2200" b="1" dirty="0" err="1" smtClean="0">
                <a:solidFill>
                  <a:srgbClr val="FF0000"/>
                </a:solidFill>
              </a:rPr>
              <a:t>antimaterie</a:t>
            </a:r>
            <a:r>
              <a:rPr lang="en-US" sz="2200" dirty="0" err="1" smtClean="0">
                <a:solidFill>
                  <a:srgbClr val="000000"/>
                </a:solidFill>
              </a:rPr>
              <a:t>deeltje</a:t>
            </a:r>
            <a:r>
              <a:rPr lang="en-US" sz="2200" dirty="0">
                <a:solidFill>
                  <a:srgbClr val="000000"/>
                </a:solidFill>
              </a:rPr>
              <a:t>!</a:t>
            </a:r>
          </a:p>
        </p:txBody>
      </p:sp>
      <p:sp>
        <p:nvSpPr>
          <p:cNvPr id="271379" name="Rectangle 19"/>
          <p:cNvSpPr>
            <a:spLocks noChangeArrowheads="1"/>
          </p:cNvSpPr>
          <p:nvPr/>
        </p:nvSpPr>
        <p:spPr bwMode="auto">
          <a:xfrm>
            <a:off x="4714876" y="5072074"/>
            <a:ext cx="4140200" cy="1368425"/>
          </a:xfrm>
          <a:prstGeom prst="rect">
            <a:avLst/>
          </a:prstGeom>
          <a:noFill/>
          <a:ln w="9525">
            <a:solidFill>
              <a:srgbClr val="CCFFFF"/>
            </a:solidFill>
            <a:miter lim="800000"/>
            <a:headEnd/>
            <a:tailEnd/>
          </a:ln>
        </p:spPr>
        <p:txBody>
          <a:bodyPr/>
          <a:lstStyle/>
          <a:p>
            <a:pPr marL="342900" indent="-342900" defTabSz="914400"/>
            <a:r>
              <a:rPr lang="en-US" sz="2400" dirty="0" err="1" smtClean="0">
                <a:solidFill>
                  <a:srgbClr val="BBE0E3"/>
                </a:solidFill>
                <a:latin typeface="CG Times"/>
              </a:rPr>
              <a:t>Antimaterie</a:t>
            </a:r>
            <a:r>
              <a:rPr lang="en-US" sz="2400" dirty="0" smtClean="0">
                <a:solidFill>
                  <a:srgbClr val="BBE0E3"/>
                </a:solidFill>
                <a:latin typeface="CG Times"/>
              </a:rPr>
              <a:t> </a:t>
            </a:r>
            <a:r>
              <a:rPr lang="en-US" sz="2400" dirty="0" err="1">
                <a:solidFill>
                  <a:srgbClr val="BBE0E3"/>
                </a:solidFill>
                <a:latin typeface="CG Times"/>
              </a:rPr>
              <a:t>deeltje</a:t>
            </a:r>
            <a:r>
              <a:rPr lang="en-US" sz="2400" dirty="0">
                <a:solidFill>
                  <a:srgbClr val="BBE0E3"/>
                </a:solidFill>
                <a:latin typeface="CG Times"/>
              </a:rPr>
              <a:t>:</a:t>
            </a:r>
          </a:p>
          <a:p>
            <a:pPr marL="342900" indent="-342900" defTabSz="914400">
              <a:buFont typeface="Arial" pitchFamily="34" charset="0"/>
              <a:buChar char="•"/>
            </a:pPr>
            <a:r>
              <a:rPr lang="en-US" sz="2400" dirty="0" err="1">
                <a:solidFill>
                  <a:srgbClr val="BBE0E3"/>
                </a:solidFill>
                <a:latin typeface="CG Times"/>
              </a:rPr>
              <a:t>Zelfde</a:t>
            </a:r>
            <a:r>
              <a:rPr lang="en-US" sz="2400" dirty="0">
                <a:solidFill>
                  <a:srgbClr val="BBE0E3"/>
                </a:solidFill>
                <a:latin typeface="CG Times"/>
              </a:rPr>
              <a:t> </a:t>
            </a:r>
            <a:r>
              <a:rPr lang="en-US" sz="2400" dirty="0" err="1">
                <a:solidFill>
                  <a:srgbClr val="BBE0E3"/>
                </a:solidFill>
                <a:latin typeface="CG Times"/>
              </a:rPr>
              <a:t>massa</a:t>
            </a:r>
            <a:endParaRPr lang="en-US" sz="2400" baseline="30000" dirty="0">
              <a:solidFill>
                <a:srgbClr val="BBE0E3"/>
              </a:solidFill>
              <a:latin typeface="CG Times"/>
            </a:endParaRPr>
          </a:p>
          <a:p>
            <a:pPr marL="342900" indent="-342900" defTabSz="914400">
              <a:buFont typeface="Arial" pitchFamily="34" charset="0"/>
              <a:buChar char="•"/>
            </a:pPr>
            <a:r>
              <a:rPr lang="en-US" sz="2400" dirty="0" err="1">
                <a:solidFill>
                  <a:srgbClr val="BBE0E3"/>
                </a:solidFill>
                <a:latin typeface="CG Times"/>
              </a:rPr>
              <a:t>Tegenovergestelde</a:t>
            </a:r>
            <a:r>
              <a:rPr lang="en-US" sz="2400" dirty="0">
                <a:solidFill>
                  <a:srgbClr val="BBE0E3"/>
                </a:solidFill>
                <a:latin typeface="CG Times"/>
              </a:rPr>
              <a:t> lading</a:t>
            </a:r>
          </a:p>
        </p:txBody>
      </p:sp>
      <p:pic>
        <p:nvPicPr>
          <p:cNvPr id="9" name="Picture 10" descr="dirac_plaque"/>
          <p:cNvPicPr>
            <a:picLocks noChangeAspect="1" noChangeArrowheads="1"/>
          </p:cNvPicPr>
          <p:nvPr/>
        </p:nvPicPr>
        <p:blipFill>
          <a:blip r:embed="rId4"/>
          <a:srcRect/>
          <a:stretch>
            <a:fillRect/>
          </a:stretch>
        </p:blipFill>
        <p:spPr bwMode="auto">
          <a:xfrm>
            <a:off x="6046547" y="71414"/>
            <a:ext cx="3026047" cy="2571857"/>
          </a:xfrm>
          <a:prstGeom prst="rect">
            <a:avLst/>
          </a:prstGeom>
          <a:noFill/>
        </p:spPr>
      </p:pic>
      <p:sp>
        <p:nvSpPr>
          <p:cNvPr id="10" name="Text Box 13"/>
          <p:cNvSpPr txBox="1">
            <a:spLocks noChangeArrowheads="1"/>
          </p:cNvSpPr>
          <p:nvPr/>
        </p:nvSpPr>
        <p:spPr bwMode="auto">
          <a:xfrm>
            <a:off x="6330980" y="2603497"/>
            <a:ext cx="2892458" cy="400110"/>
          </a:xfrm>
          <a:prstGeom prst="rect">
            <a:avLst/>
          </a:prstGeom>
          <a:noFill/>
          <a:ln w="28575" algn="ctr">
            <a:noFill/>
            <a:miter lim="800000"/>
            <a:headEnd/>
            <a:tailEnd/>
          </a:ln>
          <a:effectLst/>
        </p:spPr>
        <p:txBody>
          <a:bodyPr wrap="none">
            <a:spAutoFit/>
          </a:bodyPr>
          <a:lstStyle/>
          <a:p>
            <a:pPr defTabSz="914400"/>
            <a:r>
              <a:rPr lang="en-US" sz="2000" dirty="0">
                <a:solidFill>
                  <a:srgbClr val="CCFFFF"/>
                </a:solidFill>
              </a:rPr>
              <a:t>(Westminster abbey)</a:t>
            </a:r>
          </a:p>
        </p:txBody>
      </p:sp>
      <p:sp>
        <p:nvSpPr>
          <p:cNvPr id="11" name="TextBox 10"/>
          <p:cNvSpPr txBox="1"/>
          <p:nvPr/>
        </p:nvSpPr>
        <p:spPr>
          <a:xfrm>
            <a:off x="357158" y="1142984"/>
            <a:ext cx="4572032" cy="1569660"/>
          </a:xfrm>
          <a:prstGeom prst="rect">
            <a:avLst/>
          </a:prstGeom>
          <a:noFill/>
        </p:spPr>
        <p:txBody>
          <a:bodyPr wrap="square" rtlCol="0">
            <a:spAutoFit/>
          </a:bodyPr>
          <a:lstStyle/>
          <a:p>
            <a:pPr defTabSz="914400"/>
            <a:r>
              <a:rPr lang="en-US" sz="2400" b="1" dirty="0" smtClean="0">
                <a:solidFill>
                  <a:srgbClr val="FFFF99"/>
                </a:solidFill>
                <a:latin typeface="CG Times"/>
              </a:rPr>
              <a:t>Paul Dirac</a:t>
            </a:r>
            <a:r>
              <a:rPr lang="en-US" sz="2400" dirty="0" smtClean="0">
                <a:solidFill>
                  <a:srgbClr val="FFFFFF"/>
                </a:solidFill>
                <a:latin typeface="CG Times"/>
              </a:rPr>
              <a:t>: de ‘</a:t>
            </a:r>
            <a:r>
              <a:rPr lang="en-US" sz="2400" dirty="0" err="1" smtClean="0">
                <a:solidFill>
                  <a:srgbClr val="FFFFFF"/>
                </a:solidFill>
                <a:latin typeface="CG Times"/>
              </a:rPr>
              <a:t>vader</a:t>
            </a:r>
            <a:r>
              <a:rPr lang="en-US" sz="2400" dirty="0" smtClean="0">
                <a:solidFill>
                  <a:srgbClr val="FFFFFF"/>
                </a:solidFill>
                <a:latin typeface="CG Times"/>
              </a:rPr>
              <a:t>’ van de </a:t>
            </a:r>
            <a:r>
              <a:rPr lang="en-US" sz="2400" dirty="0" err="1" smtClean="0">
                <a:solidFill>
                  <a:srgbClr val="FFFFFF"/>
                </a:solidFill>
                <a:latin typeface="CG Times"/>
              </a:rPr>
              <a:t>antimaterie</a:t>
            </a:r>
            <a:r>
              <a:rPr lang="en-US" sz="2400" dirty="0" smtClean="0">
                <a:solidFill>
                  <a:srgbClr val="FFFFFF"/>
                </a:solidFill>
                <a:latin typeface="CG Times"/>
              </a:rPr>
              <a:t>:</a:t>
            </a:r>
          </a:p>
          <a:p>
            <a:pPr defTabSz="914400"/>
            <a:r>
              <a:rPr lang="en-US" sz="2400" dirty="0" smtClean="0">
                <a:solidFill>
                  <a:srgbClr val="FFFFFF"/>
                </a:solidFill>
                <a:latin typeface="CG Times"/>
                <a:sym typeface="Wingdings" pitchFamily="2" charset="2"/>
              </a:rPr>
              <a:t> </a:t>
            </a:r>
            <a:r>
              <a:rPr lang="en-US" sz="2400" dirty="0" err="1" smtClean="0">
                <a:solidFill>
                  <a:srgbClr val="FFFFFF"/>
                </a:solidFill>
                <a:latin typeface="CG Times"/>
              </a:rPr>
              <a:t>theorie</a:t>
            </a:r>
            <a:r>
              <a:rPr lang="en-US" sz="2400" dirty="0" smtClean="0">
                <a:solidFill>
                  <a:srgbClr val="FFFFFF"/>
                </a:solidFill>
                <a:latin typeface="CG Times"/>
              </a:rPr>
              <a:t> van </a:t>
            </a:r>
            <a:r>
              <a:rPr lang="en-US" sz="2400" dirty="0" err="1" smtClean="0">
                <a:solidFill>
                  <a:srgbClr val="FFFFFF"/>
                </a:solidFill>
                <a:latin typeface="CG Times"/>
              </a:rPr>
              <a:t>relativistische</a:t>
            </a:r>
            <a:endParaRPr lang="en-US" sz="2400" dirty="0" smtClean="0">
              <a:solidFill>
                <a:srgbClr val="FFFFFF"/>
              </a:solidFill>
              <a:latin typeface="CG Times"/>
            </a:endParaRPr>
          </a:p>
          <a:p>
            <a:pPr defTabSz="914400"/>
            <a:r>
              <a:rPr lang="en-US" sz="2400" dirty="0" smtClean="0">
                <a:solidFill>
                  <a:srgbClr val="FFFFFF"/>
                </a:solidFill>
                <a:latin typeface="CG Times"/>
              </a:rPr>
              <a:t>    quantum </a:t>
            </a:r>
            <a:r>
              <a:rPr lang="en-US" sz="2400" dirty="0" err="1" smtClean="0">
                <a:solidFill>
                  <a:srgbClr val="FFFFFF"/>
                </a:solidFill>
                <a:latin typeface="CG Times"/>
              </a:rPr>
              <a:t>mechanica</a:t>
            </a:r>
            <a:endParaRPr lang="en-US" sz="2400" dirty="0">
              <a:solidFill>
                <a:srgbClr val="FFFFFF"/>
              </a:solidFill>
              <a:latin typeface="CG Times"/>
            </a:endParaRPr>
          </a:p>
        </p:txBody>
      </p:sp>
    </p:spTree>
    <p:extLst>
      <p:ext uri="{BB962C8B-B14F-4D97-AF65-F5344CB8AC3E}">
        <p14:creationId xmlns:p14="http://schemas.microsoft.com/office/powerpoint/2010/main" val="21101405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1362"/>
                                        </p:tgtEl>
                                        <p:attrNameLst>
                                          <p:attrName>style.visibility</p:attrName>
                                        </p:attrNameLst>
                                      </p:cBhvr>
                                      <p:to>
                                        <p:strVal val="visible"/>
                                      </p:to>
                                    </p:set>
                                    <p:anim calcmode="lin" valueType="num">
                                      <p:cBhvr>
                                        <p:cTn id="7" dur="500" fill="hold"/>
                                        <p:tgtEl>
                                          <p:spTgt spid="271362"/>
                                        </p:tgtEl>
                                        <p:attrNameLst>
                                          <p:attrName>ppt_w</p:attrName>
                                        </p:attrNameLst>
                                      </p:cBhvr>
                                      <p:tavLst>
                                        <p:tav tm="0">
                                          <p:val>
                                            <p:fltVal val="0"/>
                                          </p:val>
                                        </p:tav>
                                        <p:tav tm="100000">
                                          <p:val>
                                            <p:strVal val="#ppt_w"/>
                                          </p:val>
                                        </p:tav>
                                      </p:tavLst>
                                    </p:anim>
                                    <p:anim calcmode="lin" valueType="num">
                                      <p:cBhvr>
                                        <p:cTn id="8" dur="500" fill="hold"/>
                                        <p:tgtEl>
                                          <p:spTgt spid="271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71375"/>
                                        </p:tgtEl>
                                        <p:attrNameLst>
                                          <p:attrName>style.visibility</p:attrName>
                                        </p:attrNameLst>
                                      </p:cBhvr>
                                      <p:to>
                                        <p:strVal val="visible"/>
                                      </p:to>
                                    </p:set>
                                    <p:animEffect transition="in" filter="slide(fromBottom)">
                                      <p:cBhvr>
                                        <p:cTn id="13" dur="500"/>
                                        <p:tgtEl>
                                          <p:spTgt spid="271375"/>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71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5" grpId="0" animBg="1"/>
      <p:bldP spid="2713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Date Placeholder 3"/>
          <p:cNvSpPr>
            <a:spLocks noGrp="1"/>
          </p:cNvSpPr>
          <p:nvPr>
            <p:ph type="dt" sz="half" idx="10"/>
          </p:nvPr>
        </p:nvSpPr>
        <p:spPr/>
        <p:txBody>
          <a:bodyPr/>
          <a:lstStyle/>
          <a:p>
            <a:endParaRPr lang="en-US" dirty="0"/>
          </a:p>
        </p:txBody>
      </p:sp>
      <p:sp>
        <p:nvSpPr>
          <p:cNvPr id="667651" name="Rectangle 3"/>
          <p:cNvSpPr>
            <a:spLocks noGrp="1" noChangeArrowheads="1"/>
          </p:cNvSpPr>
          <p:nvPr>
            <p:ph type="title"/>
          </p:nvPr>
        </p:nvSpPr>
        <p:spPr/>
        <p:txBody>
          <a:bodyPr/>
          <a:lstStyle/>
          <a:p>
            <a:r>
              <a:rPr lang="en-US" dirty="0"/>
              <a:t> </a:t>
            </a:r>
            <a:r>
              <a:rPr lang="en-US" dirty="0">
                <a:solidFill>
                  <a:schemeClr val="bg1"/>
                </a:solidFill>
              </a:rPr>
              <a:t>De </a:t>
            </a:r>
            <a:r>
              <a:rPr lang="en-US" dirty="0" err="1" smtClean="0">
                <a:solidFill>
                  <a:schemeClr val="bg1"/>
                </a:solidFill>
              </a:rPr>
              <a:t>elementaire</a:t>
            </a:r>
            <a:r>
              <a:rPr lang="en-US" dirty="0" smtClean="0">
                <a:solidFill>
                  <a:schemeClr val="bg1"/>
                </a:solidFill>
              </a:rPr>
              <a:t> </a:t>
            </a:r>
            <a:r>
              <a:rPr lang="en-US" dirty="0" err="1">
                <a:solidFill>
                  <a:schemeClr val="bg1"/>
                </a:solidFill>
              </a:rPr>
              <a:t>deeltjes</a:t>
            </a:r>
            <a:endParaRPr lang="en-US" dirty="0">
              <a:solidFill>
                <a:schemeClr val="bg1"/>
              </a:solidFill>
            </a:endParaRPr>
          </a:p>
        </p:txBody>
      </p:sp>
      <p:sp>
        <p:nvSpPr>
          <p:cNvPr id="667652" name="Text Box 4"/>
          <p:cNvSpPr txBox="1">
            <a:spLocks noChangeArrowheads="1"/>
          </p:cNvSpPr>
          <p:nvPr/>
        </p:nvSpPr>
        <p:spPr bwMode="auto">
          <a:xfrm>
            <a:off x="3175000" y="814388"/>
            <a:ext cx="1000394" cy="461665"/>
          </a:xfrm>
          <a:prstGeom prst="rect">
            <a:avLst/>
          </a:prstGeom>
          <a:noFill/>
          <a:ln w="28575" algn="ctr">
            <a:noFill/>
            <a:miter lim="800000"/>
            <a:headEnd/>
            <a:tailEnd/>
          </a:ln>
          <a:effectLst/>
        </p:spPr>
        <p:txBody>
          <a:bodyPr wrap="none">
            <a:spAutoFit/>
          </a:bodyPr>
          <a:lstStyle/>
          <a:p>
            <a:r>
              <a:rPr lang="en-US" sz="2400" u="sng">
                <a:solidFill>
                  <a:schemeClr val="bg1"/>
                </a:solidFill>
              </a:rPr>
              <a:t>Lading</a:t>
            </a:r>
          </a:p>
        </p:txBody>
      </p:sp>
      <p:sp>
        <p:nvSpPr>
          <p:cNvPr id="667653" name="Text Box 5"/>
          <p:cNvSpPr txBox="1">
            <a:spLocks noChangeArrowheads="1"/>
          </p:cNvSpPr>
          <p:nvPr/>
        </p:nvSpPr>
        <p:spPr bwMode="auto">
          <a:xfrm>
            <a:off x="3138488" y="1484313"/>
            <a:ext cx="897526"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2/3</a:t>
            </a:r>
            <a:r>
              <a:rPr lang="en-US">
                <a:solidFill>
                  <a:schemeClr val="bg1"/>
                </a:solidFill>
              </a:rPr>
              <a:t> e</a:t>
            </a:r>
          </a:p>
        </p:txBody>
      </p:sp>
      <p:sp>
        <p:nvSpPr>
          <p:cNvPr id="667654" name="Text Box 6"/>
          <p:cNvSpPr txBox="1">
            <a:spLocks noChangeArrowheads="1"/>
          </p:cNvSpPr>
          <p:nvPr/>
        </p:nvSpPr>
        <p:spPr bwMode="auto">
          <a:xfrm>
            <a:off x="3203575" y="2378075"/>
            <a:ext cx="853231"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1/3</a:t>
            </a:r>
            <a:r>
              <a:rPr lang="en-US">
                <a:solidFill>
                  <a:schemeClr val="bg1"/>
                </a:solidFill>
              </a:rPr>
              <a:t> e</a:t>
            </a:r>
          </a:p>
        </p:txBody>
      </p:sp>
      <p:sp>
        <p:nvSpPr>
          <p:cNvPr id="667655" name="Text Box 7"/>
          <p:cNvSpPr txBox="1">
            <a:spLocks noChangeArrowheads="1"/>
          </p:cNvSpPr>
          <p:nvPr/>
        </p:nvSpPr>
        <p:spPr bwMode="auto">
          <a:xfrm>
            <a:off x="3241675" y="3973513"/>
            <a:ext cx="578366"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1</a:t>
            </a:r>
            <a:r>
              <a:rPr lang="en-US">
                <a:solidFill>
                  <a:schemeClr val="bg1"/>
                </a:solidFill>
              </a:rPr>
              <a:t> e</a:t>
            </a:r>
          </a:p>
        </p:txBody>
      </p:sp>
      <p:sp>
        <p:nvSpPr>
          <p:cNvPr id="667656" name="Text Box 8"/>
          <p:cNvSpPr txBox="1">
            <a:spLocks noChangeArrowheads="1"/>
          </p:cNvSpPr>
          <p:nvPr/>
        </p:nvSpPr>
        <p:spPr bwMode="auto">
          <a:xfrm>
            <a:off x="3343275" y="4814888"/>
            <a:ext cx="507696" cy="461665"/>
          </a:xfrm>
          <a:prstGeom prst="rect">
            <a:avLst/>
          </a:prstGeom>
          <a:noFill/>
          <a:ln w="28575" algn="ctr">
            <a:noFill/>
            <a:miter lim="800000"/>
            <a:headEnd/>
            <a:tailEnd/>
          </a:ln>
          <a:effectLst/>
        </p:spPr>
        <p:txBody>
          <a:bodyPr wrap="none">
            <a:spAutoFit/>
          </a:bodyPr>
          <a:lstStyle/>
          <a:p>
            <a:r>
              <a:rPr lang="en-US" sz="2400">
                <a:solidFill>
                  <a:schemeClr val="bg1"/>
                </a:solidFill>
              </a:rPr>
              <a:t>0</a:t>
            </a:r>
            <a:r>
              <a:rPr lang="en-US">
                <a:solidFill>
                  <a:schemeClr val="bg1"/>
                </a:solidFill>
              </a:rPr>
              <a:t> e </a:t>
            </a:r>
          </a:p>
        </p:txBody>
      </p:sp>
      <p:grpSp>
        <p:nvGrpSpPr>
          <p:cNvPr id="2" name="Group 9"/>
          <p:cNvGrpSpPr>
            <a:grpSpLocks/>
          </p:cNvGrpSpPr>
          <p:nvPr/>
        </p:nvGrpSpPr>
        <p:grpSpPr bwMode="auto">
          <a:xfrm>
            <a:off x="714375" y="1497013"/>
            <a:ext cx="546100" cy="581025"/>
            <a:chOff x="306" y="871"/>
            <a:chExt cx="344" cy="366"/>
          </a:xfrm>
        </p:grpSpPr>
        <p:sp>
          <p:nvSpPr>
            <p:cNvPr id="667658" name="Oval 10"/>
            <p:cNvSpPr>
              <a:spLocks noChangeArrowheads="1"/>
            </p:cNvSpPr>
            <p:nvPr/>
          </p:nvSpPr>
          <p:spPr bwMode="auto">
            <a:xfrm>
              <a:off x="306" y="9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59" name="Rectangle 11"/>
            <p:cNvSpPr>
              <a:spLocks noChangeArrowheads="1"/>
            </p:cNvSpPr>
            <p:nvPr/>
          </p:nvSpPr>
          <p:spPr bwMode="auto">
            <a:xfrm>
              <a:off x="327" y="871"/>
              <a:ext cx="280" cy="365"/>
            </a:xfrm>
            <a:prstGeom prst="rect">
              <a:avLst/>
            </a:prstGeom>
            <a:noFill/>
            <a:ln w="28575" algn="ctr">
              <a:noFill/>
              <a:miter lim="800000"/>
              <a:headEnd/>
              <a:tailEnd/>
            </a:ln>
            <a:effectLst/>
          </p:spPr>
          <p:txBody>
            <a:bodyPr wrap="none" anchor="ctr">
              <a:spAutoFit/>
            </a:bodyPr>
            <a:lstStyle/>
            <a:p>
              <a:pPr algn="ctr"/>
              <a:r>
                <a:rPr lang="en-US" sz="3200" b="1">
                  <a:solidFill>
                    <a:srgbClr val="990033"/>
                  </a:solidFill>
                </a:rPr>
                <a:t>u</a:t>
              </a:r>
            </a:p>
          </p:txBody>
        </p:sp>
      </p:grpSp>
      <p:grpSp>
        <p:nvGrpSpPr>
          <p:cNvPr id="3" name="Group 16"/>
          <p:cNvGrpSpPr>
            <a:grpSpLocks/>
          </p:cNvGrpSpPr>
          <p:nvPr/>
        </p:nvGrpSpPr>
        <p:grpSpPr bwMode="auto">
          <a:xfrm>
            <a:off x="706438" y="2381250"/>
            <a:ext cx="546100" cy="592138"/>
            <a:chOff x="301" y="1473"/>
            <a:chExt cx="344" cy="373"/>
          </a:xfrm>
        </p:grpSpPr>
        <p:sp>
          <p:nvSpPr>
            <p:cNvPr id="667665" name="Oval 17"/>
            <p:cNvSpPr>
              <a:spLocks noChangeArrowheads="1"/>
            </p:cNvSpPr>
            <p:nvPr/>
          </p:nvSpPr>
          <p:spPr bwMode="auto">
            <a:xfrm>
              <a:off x="301" y="1511"/>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66" name="Text Box 18"/>
            <p:cNvSpPr txBox="1">
              <a:spLocks noChangeArrowheads="1"/>
            </p:cNvSpPr>
            <p:nvPr/>
          </p:nvSpPr>
          <p:spPr bwMode="auto">
            <a:xfrm>
              <a:off x="332" y="1473"/>
              <a:ext cx="277" cy="365"/>
            </a:xfrm>
            <a:prstGeom prst="rect">
              <a:avLst/>
            </a:prstGeom>
            <a:noFill/>
            <a:ln w="28575" algn="ctr">
              <a:noFill/>
              <a:miter lim="800000"/>
              <a:headEnd/>
              <a:tailEnd/>
            </a:ln>
            <a:effectLst/>
          </p:spPr>
          <p:txBody>
            <a:bodyPr wrap="none">
              <a:spAutoFit/>
            </a:bodyPr>
            <a:lstStyle/>
            <a:p>
              <a:r>
                <a:rPr lang="en-US" sz="3200" b="1">
                  <a:solidFill>
                    <a:srgbClr val="990033"/>
                  </a:solidFill>
                </a:rPr>
                <a:t>d</a:t>
              </a:r>
            </a:p>
          </p:txBody>
        </p:sp>
      </p:grpSp>
      <p:grpSp>
        <p:nvGrpSpPr>
          <p:cNvPr id="4" name="Group 19"/>
          <p:cNvGrpSpPr>
            <a:grpSpLocks/>
          </p:cNvGrpSpPr>
          <p:nvPr/>
        </p:nvGrpSpPr>
        <p:grpSpPr bwMode="auto">
          <a:xfrm>
            <a:off x="1522413" y="1506538"/>
            <a:ext cx="546100" cy="581025"/>
            <a:chOff x="860" y="868"/>
            <a:chExt cx="344" cy="366"/>
          </a:xfrm>
        </p:grpSpPr>
        <p:sp>
          <p:nvSpPr>
            <p:cNvPr id="667668" name="Oval 20"/>
            <p:cNvSpPr>
              <a:spLocks noChangeArrowheads="1"/>
            </p:cNvSpPr>
            <p:nvPr/>
          </p:nvSpPr>
          <p:spPr bwMode="auto">
            <a:xfrm>
              <a:off x="860" y="89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69" name="Text Box 21"/>
            <p:cNvSpPr txBox="1">
              <a:spLocks noChangeArrowheads="1"/>
            </p:cNvSpPr>
            <p:nvPr/>
          </p:nvSpPr>
          <p:spPr bwMode="auto">
            <a:xfrm>
              <a:off x="909" y="868"/>
              <a:ext cx="251" cy="365"/>
            </a:xfrm>
            <a:prstGeom prst="rect">
              <a:avLst/>
            </a:prstGeom>
            <a:noFill/>
            <a:ln w="28575" algn="ctr">
              <a:noFill/>
              <a:miter lim="800000"/>
              <a:headEnd/>
              <a:tailEnd/>
            </a:ln>
            <a:effectLst/>
          </p:spPr>
          <p:txBody>
            <a:bodyPr wrap="none">
              <a:spAutoFit/>
            </a:bodyPr>
            <a:lstStyle/>
            <a:p>
              <a:r>
                <a:rPr lang="en-US" sz="3200" b="1">
                  <a:solidFill>
                    <a:srgbClr val="990033"/>
                  </a:solidFill>
                </a:rPr>
                <a:t>c</a:t>
              </a:r>
            </a:p>
          </p:txBody>
        </p:sp>
      </p:grpSp>
      <p:grpSp>
        <p:nvGrpSpPr>
          <p:cNvPr id="5" name="Group 22"/>
          <p:cNvGrpSpPr>
            <a:grpSpLocks/>
          </p:cNvGrpSpPr>
          <p:nvPr/>
        </p:nvGrpSpPr>
        <p:grpSpPr bwMode="auto">
          <a:xfrm>
            <a:off x="1520825" y="2397125"/>
            <a:ext cx="546100" cy="579438"/>
            <a:chOff x="877" y="1474"/>
            <a:chExt cx="344" cy="365"/>
          </a:xfrm>
        </p:grpSpPr>
        <p:sp>
          <p:nvSpPr>
            <p:cNvPr id="667671" name="Oval 23"/>
            <p:cNvSpPr>
              <a:spLocks noChangeArrowheads="1"/>
            </p:cNvSpPr>
            <p:nvPr/>
          </p:nvSpPr>
          <p:spPr bwMode="auto">
            <a:xfrm>
              <a:off x="877" y="15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2" name="Text Box 24"/>
            <p:cNvSpPr txBox="1">
              <a:spLocks noChangeArrowheads="1"/>
            </p:cNvSpPr>
            <p:nvPr/>
          </p:nvSpPr>
          <p:spPr bwMode="auto">
            <a:xfrm>
              <a:off x="927" y="1474"/>
              <a:ext cx="248" cy="365"/>
            </a:xfrm>
            <a:prstGeom prst="rect">
              <a:avLst/>
            </a:prstGeom>
            <a:noFill/>
            <a:ln w="28575" algn="ctr">
              <a:noFill/>
              <a:miter lim="800000"/>
              <a:headEnd/>
              <a:tailEnd/>
            </a:ln>
            <a:effectLst/>
          </p:spPr>
          <p:txBody>
            <a:bodyPr wrap="none">
              <a:spAutoFit/>
            </a:bodyPr>
            <a:lstStyle/>
            <a:p>
              <a:r>
                <a:rPr lang="en-US" sz="3200" b="1">
                  <a:solidFill>
                    <a:srgbClr val="990033"/>
                  </a:solidFill>
                </a:rPr>
                <a:t>s</a:t>
              </a:r>
            </a:p>
          </p:txBody>
        </p:sp>
      </p:grpSp>
      <p:grpSp>
        <p:nvGrpSpPr>
          <p:cNvPr id="6" name="Group 25"/>
          <p:cNvGrpSpPr>
            <a:grpSpLocks/>
          </p:cNvGrpSpPr>
          <p:nvPr/>
        </p:nvGrpSpPr>
        <p:grpSpPr bwMode="auto">
          <a:xfrm>
            <a:off x="2339975" y="1538288"/>
            <a:ext cx="546100" cy="579437"/>
            <a:chOff x="1438" y="897"/>
            <a:chExt cx="344" cy="365"/>
          </a:xfrm>
        </p:grpSpPr>
        <p:sp>
          <p:nvSpPr>
            <p:cNvPr id="667674" name="Oval 26"/>
            <p:cNvSpPr>
              <a:spLocks noChangeArrowheads="1"/>
            </p:cNvSpPr>
            <p:nvPr/>
          </p:nvSpPr>
          <p:spPr bwMode="auto">
            <a:xfrm>
              <a:off x="1438" y="908"/>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5" name="Text Box 27"/>
            <p:cNvSpPr txBox="1">
              <a:spLocks noChangeArrowheads="1"/>
            </p:cNvSpPr>
            <p:nvPr/>
          </p:nvSpPr>
          <p:spPr bwMode="auto">
            <a:xfrm>
              <a:off x="1494" y="897"/>
              <a:ext cx="222" cy="365"/>
            </a:xfrm>
            <a:prstGeom prst="rect">
              <a:avLst/>
            </a:prstGeom>
            <a:noFill/>
            <a:ln w="28575" algn="ctr">
              <a:noFill/>
              <a:miter lim="800000"/>
              <a:headEnd/>
              <a:tailEnd/>
            </a:ln>
            <a:effectLst/>
          </p:spPr>
          <p:txBody>
            <a:bodyPr wrap="none">
              <a:spAutoFit/>
            </a:bodyPr>
            <a:lstStyle/>
            <a:p>
              <a:r>
                <a:rPr lang="en-US" sz="3200" b="1">
                  <a:solidFill>
                    <a:srgbClr val="990033"/>
                  </a:solidFill>
                </a:rPr>
                <a:t>t</a:t>
              </a:r>
            </a:p>
          </p:txBody>
        </p:sp>
      </p:grpSp>
      <p:grpSp>
        <p:nvGrpSpPr>
          <p:cNvPr id="7" name="Group 28"/>
          <p:cNvGrpSpPr>
            <a:grpSpLocks/>
          </p:cNvGrpSpPr>
          <p:nvPr/>
        </p:nvGrpSpPr>
        <p:grpSpPr bwMode="auto">
          <a:xfrm>
            <a:off x="2332038" y="2422525"/>
            <a:ext cx="546100" cy="579438"/>
            <a:chOff x="1442" y="1472"/>
            <a:chExt cx="344" cy="365"/>
          </a:xfrm>
        </p:grpSpPr>
        <p:sp>
          <p:nvSpPr>
            <p:cNvPr id="667677" name="Oval 29"/>
            <p:cNvSpPr>
              <a:spLocks noChangeArrowheads="1"/>
            </p:cNvSpPr>
            <p:nvPr/>
          </p:nvSpPr>
          <p:spPr bwMode="auto">
            <a:xfrm>
              <a:off x="1442" y="148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8" name="Text Box 30"/>
            <p:cNvSpPr txBox="1">
              <a:spLocks noChangeArrowheads="1"/>
            </p:cNvSpPr>
            <p:nvPr/>
          </p:nvSpPr>
          <p:spPr bwMode="auto">
            <a:xfrm>
              <a:off x="1475" y="1472"/>
              <a:ext cx="278" cy="365"/>
            </a:xfrm>
            <a:prstGeom prst="rect">
              <a:avLst/>
            </a:prstGeom>
            <a:noFill/>
            <a:ln w="28575" algn="ctr">
              <a:noFill/>
              <a:miter lim="800000"/>
              <a:headEnd/>
              <a:tailEnd/>
            </a:ln>
            <a:effectLst/>
          </p:spPr>
          <p:txBody>
            <a:bodyPr wrap="none">
              <a:spAutoFit/>
            </a:bodyPr>
            <a:lstStyle/>
            <a:p>
              <a:r>
                <a:rPr lang="en-US" sz="3200" b="1">
                  <a:solidFill>
                    <a:srgbClr val="990033"/>
                  </a:solidFill>
                </a:rPr>
                <a:t>b</a:t>
              </a:r>
            </a:p>
          </p:txBody>
        </p:sp>
      </p:grpSp>
      <p:sp>
        <p:nvSpPr>
          <p:cNvPr id="667679" name="Text Box 31"/>
          <p:cNvSpPr txBox="1">
            <a:spLocks noChangeArrowheads="1"/>
          </p:cNvSpPr>
          <p:nvPr/>
        </p:nvSpPr>
        <p:spPr bwMode="auto">
          <a:xfrm>
            <a:off x="830263" y="793750"/>
            <a:ext cx="242825" cy="369332"/>
          </a:xfrm>
          <a:prstGeom prst="rect">
            <a:avLst/>
          </a:prstGeom>
          <a:noFill/>
          <a:ln w="28575" algn="ctr">
            <a:noFill/>
            <a:miter lim="800000"/>
            <a:headEnd/>
            <a:tailEnd/>
          </a:ln>
          <a:effectLst/>
        </p:spPr>
        <p:txBody>
          <a:bodyPr wrap="none">
            <a:spAutoFit/>
          </a:bodyPr>
          <a:lstStyle/>
          <a:p>
            <a:r>
              <a:rPr lang="en-US">
                <a:solidFill>
                  <a:schemeClr val="bg1"/>
                </a:solidFill>
              </a:rPr>
              <a:t>I</a:t>
            </a:r>
          </a:p>
        </p:txBody>
      </p:sp>
      <p:sp>
        <p:nvSpPr>
          <p:cNvPr id="667680" name="Text Box 32"/>
          <p:cNvSpPr txBox="1">
            <a:spLocks noChangeArrowheads="1"/>
          </p:cNvSpPr>
          <p:nvPr/>
        </p:nvSpPr>
        <p:spPr bwMode="auto">
          <a:xfrm>
            <a:off x="1509713" y="793750"/>
            <a:ext cx="300984" cy="369332"/>
          </a:xfrm>
          <a:prstGeom prst="rect">
            <a:avLst/>
          </a:prstGeom>
          <a:noFill/>
          <a:ln w="28575" algn="ctr">
            <a:noFill/>
            <a:miter lim="800000"/>
            <a:headEnd/>
            <a:tailEnd/>
          </a:ln>
          <a:effectLst/>
        </p:spPr>
        <p:txBody>
          <a:bodyPr wrap="none">
            <a:spAutoFit/>
          </a:bodyPr>
          <a:lstStyle/>
          <a:p>
            <a:r>
              <a:rPr lang="en-US">
                <a:solidFill>
                  <a:schemeClr val="bg1"/>
                </a:solidFill>
              </a:rPr>
              <a:t>II</a:t>
            </a:r>
          </a:p>
        </p:txBody>
      </p:sp>
      <p:sp>
        <p:nvSpPr>
          <p:cNvPr id="667681" name="Text Box 33"/>
          <p:cNvSpPr txBox="1">
            <a:spLocks noChangeArrowheads="1"/>
          </p:cNvSpPr>
          <p:nvPr/>
        </p:nvSpPr>
        <p:spPr bwMode="auto">
          <a:xfrm>
            <a:off x="2266950" y="793750"/>
            <a:ext cx="359143" cy="369332"/>
          </a:xfrm>
          <a:prstGeom prst="rect">
            <a:avLst/>
          </a:prstGeom>
          <a:noFill/>
          <a:ln w="28575" algn="ctr">
            <a:noFill/>
            <a:miter lim="800000"/>
            <a:headEnd/>
            <a:tailEnd/>
          </a:ln>
          <a:effectLst/>
        </p:spPr>
        <p:txBody>
          <a:bodyPr wrap="none">
            <a:spAutoFit/>
          </a:bodyPr>
          <a:lstStyle/>
          <a:p>
            <a:r>
              <a:rPr lang="en-US">
                <a:solidFill>
                  <a:schemeClr val="bg1"/>
                </a:solidFill>
              </a:rPr>
              <a:t>III</a:t>
            </a:r>
          </a:p>
        </p:txBody>
      </p:sp>
      <p:grpSp>
        <p:nvGrpSpPr>
          <p:cNvPr id="8" name="Group 34"/>
          <p:cNvGrpSpPr>
            <a:grpSpLocks/>
          </p:cNvGrpSpPr>
          <p:nvPr/>
        </p:nvGrpSpPr>
        <p:grpSpPr bwMode="auto">
          <a:xfrm>
            <a:off x="717550" y="3959225"/>
            <a:ext cx="546100" cy="581025"/>
            <a:chOff x="317" y="2431"/>
            <a:chExt cx="344" cy="366"/>
          </a:xfrm>
        </p:grpSpPr>
        <p:sp>
          <p:nvSpPr>
            <p:cNvPr id="667683" name="Oval 35"/>
            <p:cNvSpPr>
              <a:spLocks noChangeArrowheads="1"/>
            </p:cNvSpPr>
            <p:nvPr/>
          </p:nvSpPr>
          <p:spPr bwMode="auto">
            <a:xfrm>
              <a:off x="317" y="2462"/>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84" name="Text Box 36"/>
            <p:cNvSpPr txBox="1">
              <a:spLocks noChangeArrowheads="1"/>
            </p:cNvSpPr>
            <p:nvPr/>
          </p:nvSpPr>
          <p:spPr bwMode="auto">
            <a:xfrm>
              <a:off x="341" y="2431"/>
              <a:ext cx="268" cy="365"/>
            </a:xfrm>
            <a:prstGeom prst="rect">
              <a:avLst/>
            </a:prstGeom>
            <a:noFill/>
            <a:ln w="28575" algn="ctr">
              <a:noFill/>
              <a:miter lim="800000"/>
              <a:headEnd/>
              <a:tailEnd/>
            </a:ln>
            <a:effectLst/>
          </p:spPr>
          <p:txBody>
            <a:bodyPr wrap="none">
              <a:spAutoFit/>
            </a:bodyPr>
            <a:lstStyle/>
            <a:p>
              <a:r>
                <a:rPr lang="en-US" sz="3200" b="1">
                  <a:solidFill>
                    <a:srgbClr val="990033"/>
                  </a:solidFill>
                </a:rPr>
                <a:t>e</a:t>
              </a:r>
            </a:p>
          </p:txBody>
        </p:sp>
      </p:grpSp>
      <p:grpSp>
        <p:nvGrpSpPr>
          <p:cNvPr id="9" name="Group 37"/>
          <p:cNvGrpSpPr>
            <a:grpSpLocks/>
          </p:cNvGrpSpPr>
          <p:nvPr/>
        </p:nvGrpSpPr>
        <p:grpSpPr bwMode="auto">
          <a:xfrm>
            <a:off x="2382838" y="3952875"/>
            <a:ext cx="546100" cy="579438"/>
            <a:chOff x="1447" y="2436"/>
            <a:chExt cx="344" cy="365"/>
          </a:xfrm>
        </p:grpSpPr>
        <p:sp>
          <p:nvSpPr>
            <p:cNvPr id="667686" name="Oval 38"/>
            <p:cNvSpPr>
              <a:spLocks noChangeArrowheads="1"/>
            </p:cNvSpPr>
            <p:nvPr/>
          </p:nvSpPr>
          <p:spPr bwMode="auto">
            <a:xfrm>
              <a:off x="1447" y="2456"/>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87" name="Text Box 39"/>
            <p:cNvSpPr txBox="1">
              <a:spLocks noChangeArrowheads="1"/>
            </p:cNvSpPr>
            <p:nvPr/>
          </p:nvSpPr>
          <p:spPr bwMode="auto">
            <a:xfrm>
              <a:off x="1505" y="2436"/>
              <a:ext cx="229"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t</a:t>
              </a:r>
              <a:endParaRPr lang="en-US" sz="3200" b="1">
                <a:solidFill>
                  <a:srgbClr val="990033"/>
                </a:solidFill>
              </a:endParaRPr>
            </a:p>
          </p:txBody>
        </p:sp>
      </p:grpSp>
      <p:grpSp>
        <p:nvGrpSpPr>
          <p:cNvPr id="10" name="Group 40"/>
          <p:cNvGrpSpPr>
            <a:grpSpLocks/>
          </p:cNvGrpSpPr>
          <p:nvPr/>
        </p:nvGrpSpPr>
        <p:grpSpPr bwMode="auto">
          <a:xfrm>
            <a:off x="1557338" y="3957638"/>
            <a:ext cx="546100" cy="584200"/>
            <a:chOff x="873" y="2421"/>
            <a:chExt cx="344" cy="368"/>
          </a:xfrm>
        </p:grpSpPr>
        <p:sp>
          <p:nvSpPr>
            <p:cNvPr id="667689" name="Oval 41"/>
            <p:cNvSpPr>
              <a:spLocks noChangeArrowheads="1"/>
            </p:cNvSpPr>
            <p:nvPr/>
          </p:nvSpPr>
          <p:spPr bwMode="auto">
            <a:xfrm>
              <a:off x="873" y="2454"/>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0" name="Text Box 42"/>
            <p:cNvSpPr txBox="1">
              <a:spLocks noChangeArrowheads="1"/>
            </p:cNvSpPr>
            <p:nvPr/>
          </p:nvSpPr>
          <p:spPr bwMode="auto">
            <a:xfrm>
              <a:off x="923" y="2421"/>
              <a:ext cx="264"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m</a:t>
              </a:r>
              <a:endParaRPr lang="en-US" sz="3200" b="1">
                <a:solidFill>
                  <a:srgbClr val="990033"/>
                </a:solidFill>
              </a:endParaRPr>
            </a:p>
          </p:txBody>
        </p:sp>
      </p:grpSp>
      <p:grpSp>
        <p:nvGrpSpPr>
          <p:cNvPr id="11" name="Group 43"/>
          <p:cNvGrpSpPr>
            <a:grpSpLocks/>
          </p:cNvGrpSpPr>
          <p:nvPr/>
        </p:nvGrpSpPr>
        <p:grpSpPr bwMode="auto">
          <a:xfrm>
            <a:off x="679450" y="4706938"/>
            <a:ext cx="587375" cy="665162"/>
            <a:chOff x="311" y="2983"/>
            <a:chExt cx="370" cy="419"/>
          </a:xfrm>
        </p:grpSpPr>
        <p:sp>
          <p:nvSpPr>
            <p:cNvPr id="667692" name="Oval 44"/>
            <p:cNvSpPr>
              <a:spLocks noChangeArrowheads="1"/>
            </p:cNvSpPr>
            <p:nvPr/>
          </p:nvSpPr>
          <p:spPr bwMode="auto">
            <a:xfrm>
              <a:off x="337" y="3067"/>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3" name="Text Box 45"/>
            <p:cNvSpPr txBox="1">
              <a:spLocks noChangeArrowheads="1"/>
            </p:cNvSpPr>
            <p:nvPr/>
          </p:nvSpPr>
          <p:spPr bwMode="auto">
            <a:xfrm>
              <a:off x="311" y="2983"/>
              <a:ext cx="36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rPr>
                <a:t>e</a:t>
              </a:r>
              <a:endParaRPr lang="en-US" sz="3200" b="1">
                <a:solidFill>
                  <a:srgbClr val="990033"/>
                </a:solidFill>
              </a:endParaRPr>
            </a:p>
          </p:txBody>
        </p:sp>
      </p:grpSp>
      <p:grpSp>
        <p:nvGrpSpPr>
          <p:cNvPr id="12" name="Group 46"/>
          <p:cNvGrpSpPr>
            <a:grpSpLocks/>
          </p:cNvGrpSpPr>
          <p:nvPr/>
        </p:nvGrpSpPr>
        <p:grpSpPr bwMode="auto">
          <a:xfrm>
            <a:off x="1525588" y="4713288"/>
            <a:ext cx="576262" cy="668337"/>
            <a:chOff x="880" y="2969"/>
            <a:chExt cx="363" cy="421"/>
          </a:xfrm>
        </p:grpSpPr>
        <p:sp>
          <p:nvSpPr>
            <p:cNvPr id="667695" name="Oval 47"/>
            <p:cNvSpPr>
              <a:spLocks noChangeArrowheads="1"/>
            </p:cNvSpPr>
            <p:nvPr/>
          </p:nvSpPr>
          <p:spPr bwMode="auto">
            <a:xfrm>
              <a:off x="899" y="3055"/>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6" name="Text Box 48"/>
            <p:cNvSpPr txBox="1">
              <a:spLocks noChangeArrowheads="1"/>
            </p:cNvSpPr>
            <p:nvPr/>
          </p:nvSpPr>
          <p:spPr bwMode="auto">
            <a:xfrm>
              <a:off x="880" y="2969"/>
              <a:ext cx="361"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m</a:t>
              </a:r>
              <a:endParaRPr lang="en-US" sz="3200" b="1">
                <a:solidFill>
                  <a:srgbClr val="990033"/>
                </a:solidFill>
                <a:latin typeface="Symbol" pitchFamily="18" charset="2"/>
              </a:endParaRPr>
            </a:p>
          </p:txBody>
        </p:sp>
      </p:grpSp>
      <p:grpSp>
        <p:nvGrpSpPr>
          <p:cNvPr id="13" name="Group 49"/>
          <p:cNvGrpSpPr>
            <a:grpSpLocks/>
          </p:cNvGrpSpPr>
          <p:nvPr/>
        </p:nvGrpSpPr>
        <p:grpSpPr bwMode="auto">
          <a:xfrm>
            <a:off x="2387600" y="4713288"/>
            <a:ext cx="552450" cy="677862"/>
            <a:chOff x="1450" y="2969"/>
            <a:chExt cx="348" cy="427"/>
          </a:xfrm>
        </p:grpSpPr>
        <p:sp>
          <p:nvSpPr>
            <p:cNvPr id="667698" name="Oval 50"/>
            <p:cNvSpPr>
              <a:spLocks noChangeArrowheads="1"/>
            </p:cNvSpPr>
            <p:nvPr/>
          </p:nvSpPr>
          <p:spPr bwMode="auto">
            <a:xfrm>
              <a:off x="1454" y="3061"/>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9" name="Text Box 51"/>
            <p:cNvSpPr txBox="1">
              <a:spLocks noChangeArrowheads="1"/>
            </p:cNvSpPr>
            <p:nvPr/>
          </p:nvSpPr>
          <p:spPr bwMode="auto">
            <a:xfrm>
              <a:off x="1450" y="2969"/>
              <a:ext cx="33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t</a:t>
              </a:r>
              <a:endParaRPr lang="en-US" sz="3200" b="1">
                <a:solidFill>
                  <a:srgbClr val="990033"/>
                </a:solidFill>
              </a:endParaRPr>
            </a:p>
          </p:txBody>
        </p:sp>
      </p:grpSp>
      <p:sp>
        <p:nvSpPr>
          <p:cNvPr id="667700" name="Text Box 52"/>
          <p:cNvSpPr txBox="1">
            <a:spLocks noChangeArrowheads="1"/>
          </p:cNvSpPr>
          <p:nvPr/>
        </p:nvSpPr>
        <p:spPr bwMode="auto">
          <a:xfrm rot="16200000">
            <a:off x="-147184" y="2036246"/>
            <a:ext cx="813481" cy="369332"/>
          </a:xfrm>
          <a:prstGeom prst="rect">
            <a:avLst/>
          </a:prstGeom>
          <a:noFill/>
          <a:ln w="28575" algn="ctr">
            <a:noFill/>
            <a:miter lim="800000"/>
            <a:headEnd/>
            <a:tailEnd/>
          </a:ln>
          <a:effectLst/>
        </p:spPr>
        <p:txBody>
          <a:bodyPr wrap="none">
            <a:spAutoFit/>
          </a:bodyPr>
          <a:lstStyle/>
          <a:p>
            <a:r>
              <a:rPr lang="en-US">
                <a:solidFill>
                  <a:schemeClr val="bg1"/>
                </a:solidFill>
              </a:rPr>
              <a:t>quarks</a:t>
            </a:r>
          </a:p>
        </p:txBody>
      </p:sp>
      <p:sp>
        <p:nvSpPr>
          <p:cNvPr id="667701" name="Text Box 53"/>
          <p:cNvSpPr txBox="1">
            <a:spLocks noChangeArrowheads="1"/>
          </p:cNvSpPr>
          <p:nvPr/>
        </p:nvSpPr>
        <p:spPr bwMode="auto">
          <a:xfrm>
            <a:off x="0" y="390525"/>
            <a:ext cx="1587500" cy="457200"/>
          </a:xfrm>
          <a:prstGeom prst="rect">
            <a:avLst/>
          </a:prstGeom>
          <a:noFill/>
          <a:ln w="28575" algn="ctr">
            <a:noFill/>
            <a:miter lim="800000"/>
            <a:headEnd/>
            <a:tailEnd/>
          </a:ln>
          <a:effectLst/>
        </p:spPr>
        <p:txBody>
          <a:bodyPr wrap="none">
            <a:spAutoFit/>
          </a:bodyPr>
          <a:lstStyle/>
          <a:p>
            <a:r>
              <a:rPr lang="en-US" sz="2400" i="1" u="sng">
                <a:solidFill>
                  <a:schemeClr val="bg1"/>
                </a:solidFill>
              </a:rPr>
              <a:t>Generatie:</a:t>
            </a:r>
          </a:p>
        </p:txBody>
      </p:sp>
      <p:sp>
        <p:nvSpPr>
          <p:cNvPr id="667702" name="Text Box 54"/>
          <p:cNvSpPr txBox="1">
            <a:spLocks noChangeArrowheads="1"/>
          </p:cNvSpPr>
          <p:nvPr/>
        </p:nvSpPr>
        <p:spPr bwMode="auto">
          <a:xfrm rot="16200000">
            <a:off x="-183850" y="4534178"/>
            <a:ext cx="889987" cy="369332"/>
          </a:xfrm>
          <a:prstGeom prst="rect">
            <a:avLst/>
          </a:prstGeom>
          <a:noFill/>
          <a:ln w="28575" algn="ctr">
            <a:noFill/>
            <a:miter lim="800000"/>
            <a:headEnd/>
            <a:tailEnd/>
          </a:ln>
          <a:effectLst/>
        </p:spPr>
        <p:txBody>
          <a:bodyPr wrap="none">
            <a:spAutoFit/>
          </a:bodyPr>
          <a:lstStyle/>
          <a:p>
            <a:r>
              <a:rPr lang="en-US">
                <a:solidFill>
                  <a:schemeClr val="bg1"/>
                </a:solidFill>
              </a:rPr>
              <a:t>leptons</a:t>
            </a:r>
          </a:p>
        </p:txBody>
      </p:sp>
      <p:sp>
        <p:nvSpPr>
          <p:cNvPr id="667750" name="Text Box 102"/>
          <p:cNvSpPr txBox="1">
            <a:spLocks noChangeArrowheads="1"/>
          </p:cNvSpPr>
          <p:nvPr/>
        </p:nvSpPr>
        <p:spPr bwMode="auto">
          <a:xfrm>
            <a:off x="1279525" y="5834063"/>
            <a:ext cx="1515158" cy="584776"/>
          </a:xfrm>
          <a:prstGeom prst="rect">
            <a:avLst/>
          </a:prstGeom>
          <a:noFill/>
          <a:ln w="38100" algn="ctr">
            <a:solidFill>
              <a:schemeClr val="bg1"/>
            </a:solidFill>
            <a:miter lim="800000"/>
            <a:headEnd/>
            <a:tailEnd/>
          </a:ln>
          <a:effectLst/>
        </p:spPr>
        <p:txBody>
          <a:bodyPr wrap="none">
            <a:spAutoFit/>
          </a:bodyPr>
          <a:lstStyle/>
          <a:p>
            <a:r>
              <a:rPr lang="en-US" sz="3200" dirty="0" err="1">
                <a:solidFill>
                  <a:schemeClr val="bg1"/>
                </a:solidFill>
              </a:rPr>
              <a:t>Materie</a:t>
            </a:r>
            <a:endParaRPr lang="en-US" sz="3200" dirty="0">
              <a:solidFill>
                <a:schemeClr val="bg1"/>
              </a:solidFill>
            </a:endParaRPr>
          </a:p>
        </p:txBody>
      </p:sp>
      <p:sp>
        <p:nvSpPr>
          <p:cNvPr id="109" name="Footer Placeholder 4"/>
          <p:cNvSpPr>
            <a:spLocks noGrp="1"/>
          </p:cNvSpPr>
          <p:nvPr>
            <p:ph type="ftr" sz="quarter" idx="11"/>
          </p:nvPr>
        </p:nvSpPr>
        <p:spPr/>
        <p:txBody>
          <a:bodyPr/>
          <a:lstStyle/>
          <a:p>
            <a:endParaRPr lang="en-US" dirty="0"/>
          </a:p>
        </p:txBody>
      </p:sp>
      <p:sp>
        <p:nvSpPr>
          <p:cNvPr id="25" name="TextBox 24"/>
          <p:cNvSpPr txBox="1"/>
          <p:nvPr/>
        </p:nvSpPr>
        <p:spPr>
          <a:xfrm>
            <a:off x="5041869" y="1824977"/>
            <a:ext cx="2950712" cy="923330"/>
          </a:xfrm>
          <a:prstGeom prst="rect">
            <a:avLst/>
          </a:prstGeom>
          <a:noFill/>
        </p:spPr>
        <p:txBody>
          <a:bodyPr wrap="square" rtlCol="0">
            <a:spAutoFit/>
          </a:bodyPr>
          <a:lstStyle/>
          <a:p>
            <a:r>
              <a:rPr lang="en-US" u="sng" dirty="0" err="1" smtClean="0">
                <a:solidFill>
                  <a:srgbClr val="FFFF00"/>
                </a:solidFill>
              </a:rPr>
              <a:t>Vraag</a:t>
            </a:r>
            <a:r>
              <a:rPr lang="en-US" u="sng" dirty="0" smtClean="0">
                <a:solidFill>
                  <a:srgbClr val="FFFF00"/>
                </a:solidFill>
              </a:rPr>
              <a:t>:</a:t>
            </a:r>
          </a:p>
          <a:p>
            <a:r>
              <a:rPr lang="en-US" dirty="0" err="1" smtClean="0">
                <a:solidFill>
                  <a:srgbClr val="FFFF00"/>
                </a:solidFill>
              </a:rPr>
              <a:t>Wat</a:t>
            </a:r>
            <a:r>
              <a:rPr lang="en-US" dirty="0" smtClean="0">
                <a:solidFill>
                  <a:srgbClr val="FFFF00"/>
                </a:solidFill>
              </a:rPr>
              <a:t> </a:t>
            </a:r>
            <a:r>
              <a:rPr lang="en-US" dirty="0" err="1" smtClean="0">
                <a:solidFill>
                  <a:srgbClr val="FFFF00"/>
                </a:solidFill>
              </a:rPr>
              <a:t>denk</a:t>
            </a:r>
            <a:r>
              <a:rPr lang="en-US" dirty="0" smtClean="0">
                <a:solidFill>
                  <a:srgbClr val="FFFF00"/>
                </a:solidFill>
              </a:rPr>
              <a:t> je </a:t>
            </a:r>
            <a:r>
              <a:rPr lang="en-US" dirty="0" err="1" smtClean="0">
                <a:solidFill>
                  <a:srgbClr val="FFFF00"/>
                </a:solidFill>
              </a:rPr>
              <a:t>dat</a:t>
            </a:r>
            <a:r>
              <a:rPr lang="en-US" dirty="0" smtClean="0">
                <a:solidFill>
                  <a:srgbClr val="FFFF00"/>
                </a:solidFill>
              </a:rPr>
              <a:t> </a:t>
            </a:r>
            <a:r>
              <a:rPr lang="en-US" dirty="0" err="1" smtClean="0">
                <a:solidFill>
                  <a:srgbClr val="FFFF00"/>
                </a:solidFill>
              </a:rPr>
              <a:t>antimaterie</a:t>
            </a:r>
            <a:r>
              <a:rPr lang="en-US" dirty="0" smtClean="0">
                <a:solidFill>
                  <a:srgbClr val="FFFF00"/>
                </a:solidFill>
              </a:rPr>
              <a:t> </a:t>
            </a:r>
            <a:r>
              <a:rPr lang="en-US" dirty="0" err="1" smtClean="0">
                <a:solidFill>
                  <a:srgbClr val="FFFF00"/>
                </a:solidFill>
              </a:rPr>
              <a:t>zou</a:t>
            </a:r>
            <a:r>
              <a:rPr lang="en-US" dirty="0" smtClean="0">
                <a:solidFill>
                  <a:srgbClr val="FFFF00"/>
                </a:solidFill>
              </a:rPr>
              <a:t> </a:t>
            </a:r>
            <a:r>
              <a:rPr lang="en-US" dirty="0" err="1" smtClean="0">
                <a:solidFill>
                  <a:srgbClr val="FFFF00"/>
                </a:solidFill>
              </a:rPr>
              <a:t>kunnen</a:t>
            </a:r>
            <a:r>
              <a:rPr lang="en-US" dirty="0" smtClean="0">
                <a:solidFill>
                  <a:srgbClr val="FFFF00"/>
                </a:solidFill>
              </a:rPr>
              <a:t> </a:t>
            </a:r>
            <a:r>
              <a:rPr lang="en-US" dirty="0" err="1" smtClean="0">
                <a:solidFill>
                  <a:srgbClr val="FFFF00"/>
                </a:solidFill>
              </a:rPr>
              <a:t>zijn</a:t>
            </a:r>
            <a:r>
              <a:rPr lang="en-US" dirty="0" smtClean="0">
                <a:solidFill>
                  <a:srgbClr val="FFFF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Date Placeholder 3"/>
          <p:cNvSpPr>
            <a:spLocks noGrp="1"/>
          </p:cNvSpPr>
          <p:nvPr>
            <p:ph type="dt" sz="half" idx="10"/>
          </p:nvPr>
        </p:nvSpPr>
        <p:spPr/>
        <p:txBody>
          <a:bodyPr/>
          <a:lstStyle/>
          <a:p>
            <a:endParaRPr lang="en-US" dirty="0"/>
          </a:p>
        </p:txBody>
      </p:sp>
      <p:sp>
        <p:nvSpPr>
          <p:cNvPr id="667650" name="Rectangle 2"/>
          <p:cNvSpPr>
            <a:spLocks noChangeArrowheads="1"/>
          </p:cNvSpPr>
          <p:nvPr/>
        </p:nvSpPr>
        <p:spPr bwMode="auto">
          <a:xfrm>
            <a:off x="4572000" y="-106363"/>
            <a:ext cx="4806950" cy="7064376"/>
          </a:xfrm>
          <a:prstGeom prst="rect">
            <a:avLst/>
          </a:prstGeom>
          <a:solidFill>
            <a:schemeClr val="bg1"/>
          </a:solidFill>
          <a:ln w="28575" algn="ctr">
            <a:noFill/>
            <a:miter lim="800000"/>
            <a:headEnd/>
            <a:tailEnd/>
          </a:ln>
          <a:effectLst/>
        </p:spPr>
        <p:txBody>
          <a:bodyPr anchor="ctr">
            <a:spAutoFit/>
          </a:bodyPr>
          <a:lstStyle/>
          <a:p>
            <a:endParaRPr lang="nl-NL"/>
          </a:p>
        </p:txBody>
      </p:sp>
      <p:sp>
        <p:nvSpPr>
          <p:cNvPr id="667651" name="Rectangle 3"/>
          <p:cNvSpPr>
            <a:spLocks noGrp="1" noChangeArrowheads="1"/>
          </p:cNvSpPr>
          <p:nvPr>
            <p:ph type="title"/>
          </p:nvPr>
        </p:nvSpPr>
        <p:spPr/>
        <p:txBody>
          <a:bodyPr/>
          <a:lstStyle/>
          <a:p>
            <a:r>
              <a:rPr lang="en-US" dirty="0"/>
              <a:t> </a:t>
            </a:r>
            <a:r>
              <a:rPr lang="en-US" dirty="0">
                <a:solidFill>
                  <a:schemeClr val="bg1"/>
                </a:solidFill>
              </a:rPr>
              <a:t>De </a:t>
            </a:r>
            <a:r>
              <a:rPr lang="en-US" dirty="0" err="1" smtClean="0">
                <a:solidFill>
                  <a:schemeClr val="bg1"/>
                </a:solidFill>
              </a:rPr>
              <a:t>element</a:t>
            </a:r>
            <a:r>
              <a:rPr lang="en-US" dirty="0" err="1" smtClean="0">
                <a:solidFill>
                  <a:srgbClr val="000099"/>
                </a:solidFill>
              </a:rPr>
              <a:t>aire</a:t>
            </a:r>
            <a:r>
              <a:rPr lang="en-US" dirty="0" smtClean="0">
                <a:solidFill>
                  <a:srgbClr val="000099"/>
                </a:solidFill>
              </a:rPr>
              <a:t> </a:t>
            </a:r>
            <a:r>
              <a:rPr lang="en-US" dirty="0" err="1">
                <a:solidFill>
                  <a:srgbClr val="000099"/>
                </a:solidFill>
              </a:rPr>
              <a:t>deeltjes</a:t>
            </a:r>
            <a:endParaRPr lang="en-US" dirty="0">
              <a:solidFill>
                <a:srgbClr val="000099"/>
              </a:solidFill>
            </a:endParaRPr>
          </a:p>
        </p:txBody>
      </p:sp>
      <p:sp>
        <p:nvSpPr>
          <p:cNvPr id="667652" name="Text Box 4"/>
          <p:cNvSpPr txBox="1">
            <a:spLocks noChangeArrowheads="1"/>
          </p:cNvSpPr>
          <p:nvPr/>
        </p:nvSpPr>
        <p:spPr bwMode="auto">
          <a:xfrm>
            <a:off x="3175000" y="814388"/>
            <a:ext cx="1000394" cy="461665"/>
          </a:xfrm>
          <a:prstGeom prst="rect">
            <a:avLst/>
          </a:prstGeom>
          <a:noFill/>
          <a:ln w="28575" algn="ctr">
            <a:noFill/>
            <a:miter lim="800000"/>
            <a:headEnd/>
            <a:tailEnd/>
          </a:ln>
          <a:effectLst/>
        </p:spPr>
        <p:txBody>
          <a:bodyPr wrap="none">
            <a:spAutoFit/>
          </a:bodyPr>
          <a:lstStyle/>
          <a:p>
            <a:r>
              <a:rPr lang="en-US" sz="2400" u="sng">
                <a:solidFill>
                  <a:schemeClr val="bg1"/>
                </a:solidFill>
              </a:rPr>
              <a:t>Lading</a:t>
            </a:r>
          </a:p>
        </p:txBody>
      </p:sp>
      <p:sp>
        <p:nvSpPr>
          <p:cNvPr id="667653" name="Text Box 5"/>
          <p:cNvSpPr txBox="1">
            <a:spLocks noChangeArrowheads="1"/>
          </p:cNvSpPr>
          <p:nvPr/>
        </p:nvSpPr>
        <p:spPr bwMode="auto">
          <a:xfrm>
            <a:off x="3138488" y="1484313"/>
            <a:ext cx="897526"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2/3</a:t>
            </a:r>
            <a:r>
              <a:rPr lang="en-US">
                <a:solidFill>
                  <a:schemeClr val="bg1"/>
                </a:solidFill>
              </a:rPr>
              <a:t> e</a:t>
            </a:r>
          </a:p>
        </p:txBody>
      </p:sp>
      <p:sp>
        <p:nvSpPr>
          <p:cNvPr id="667654" name="Text Box 6"/>
          <p:cNvSpPr txBox="1">
            <a:spLocks noChangeArrowheads="1"/>
          </p:cNvSpPr>
          <p:nvPr/>
        </p:nvSpPr>
        <p:spPr bwMode="auto">
          <a:xfrm>
            <a:off x="3203575" y="2378075"/>
            <a:ext cx="853231"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1/3</a:t>
            </a:r>
            <a:r>
              <a:rPr lang="en-US">
                <a:solidFill>
                  <a:schemeClr val="bg1"/>
                </a:solidFill>
              </a:rPr>
              <a:t> e</a:t>
            </a:r>
          </a:p>
        </p:txBody>
      </p:sp>
      <p:sp>
        <p:nvSpPr>
          <p:cNvPr id="667655" name="Text Box 7"/>
          <p:cNvSpPr txBox="1">
            <a:spLocks noChangeArrowheads="1"/>
          </p:cNvSpPr>
          <p:nvPr/>
        </p:nvSpPr>
        <p:spPr bwMode="auto">
          <a:xfrm>
            <a:off x="3241675" y="3973513"/>
            <a:ext cx="578366" cy="461665"/>
          </a:xfrm>
          <a:prstGeom prst="rect">
            <a:avLst/>
          </a:prstGeom>
          <a:noFill/>
          <a:ln w="28575" algn="ctr">
            <a:noFill/>
            <a:miter lim="800000"/>
            <a:headEnd/>
            <a:tailEnd/>
          </a:ln>
          <a:effectLst/>
        </p:spPr>
        <p:txBody>
          <a:bodyPr wrap="none">
            <a:spAutoFit/>
          </a:bodyPr>
          <a:lstStyle/>
          <a:p>
            <a:r>
              <a:rPr lang="en-US">
                <a:solidFill>
                  <a:schemeClr val="bg1"/>
                </a:solidFill>
              </a:rPr>
              <a:t>-</a:t>
            </a:r>
            <a:r>
              <a:rPr lang="en-US" sz="2400">
                <a:solidFill>
                  <a:schemeClr val="bg1"/>
                </a:solidFill>
              </a:rPr>
              <a:t>1</a:t>
            </a:r>
            <a:r>
              <a:rPr lang="en-US">
                <a:solidFill>
                  <a:schemeClr val="bg1"/>
                </a:solidFill>
              </a:rPr>
              <a:t> e</a:t>
            </a:r>
          </a:p>
        </p:txBody>
      </p:sp>
      <p:sp>
        <p:nvSpPr>
          <p:cNvPr id="667656" name="Text Box 8"/>
          <p:cNvSpPr txBox="1">
            <a:spLocks noChangeArrowheads="1"/>
          </p:cNvSpPr>
          <p:nvPr/>
        </p:nvSpPr>
        <p:spPr bwMode="auto">
          <a:xfrm>
            <a:off x="3343275" y="4814888"/>
            <a:ext cx="507696" cy="461665"/>
          </a:xfrm>
          <a:prstGeom prst="rect">
            <a:avLst/>
          </a:prstGeom>
          <a:noFill/>
          <a:ln w="28575" algn="ctr">
            <a:noFill/>
            <a:miter lim="800000"/>
            <a:headEnd/>
            <a:tailEnd/>
          </a:ln>
          <a:effectLst/>
        </p:spPr>
        <p:txBody>
          <a:bodyPr wrap="none">
            <a:spAutoFit/>
          </a:bodyPr>
          <a:lstStyle/>
          <a:p>
            <a:r>
              <a:rPr lang="en-US" sz="2400">
                <a:solidFill>
                  <a:schemeClr val="bg1"/>
                </a:solidFill>
              </a:rPr>
              <a:t>0</a:t>
            </a:r>
            <a:r>
              <a:rPr lang="en-US">
                <a:solidFill>
                  <a:schemeClr val="bg1"/>
                </a:solidFill>
              </a:rPr>
              <a:t> e </a:t>
            </a:r>
          </a:p>
        </p:txBody>
      </p:sp>
      <p:grpSp>
        <p:nvGrpSpPr>
          <p:cNvPr id="2" name="Group 9"/>
          <p:cNvGrpSpPr>
            <a:grpSpLocks/>
          </p:cNvGrpSpPr>
          <p:nvPr/>
        </p:nvGrpSpPr>
        <p:grpSpPr bwMode="auto">
          <a:xfrm>
            <a:off x="714375" y="1497013"/>
            <a:ext cx="546100" cy="581025"/>
            <a:chOff x="306" y="871"/>
            <a:chExt cx="344" cy="366"/>
          </a:xfrm>
        </p:grpSpPr>
        <p:sp>
          <p:nvSpPr>
            <p:cNvPr id="667658" name="Oval 10"/>
            <p:cNvSpPr>
              <a:spLocks noChangeArrowheads="1"/>
            </p:cNvSpPr>
            <p:nvPr/>
          </p:nvSpPr>
          <p:spPr bwMode="auto">
            <a:xfrm>
              <a:off x="306" y="9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59" name="Rectangle 11"/>
            <p:cNvSpPr>
              <a:spLocks noChangeArrowheads="1"/>
            </p:cNvSpPr>
            <p:nvPr/>
          </p:nvSpPr>
          <p:spPr bwMode="auto">
            <a:xfrm>
              <a:off x="327" y="871"/>
              <a:ext cx="280" cy="365"/>
            </a:xfrm>
            <a:prstGeom prst="rect">
              <a:avLst/>
            </a:prstGeom>
            <a:noFill/>
            <a:ln w="28575" algn="ctr">
              <a:noFill/>
              <a:miter lim="800000"/>
              <a:headEnd/>
              <a:tailEnd/>
            </a:ln>
            <a:effectLst/>
          </p:spPr>
          <p:txBody>
            <a:bodyPr wrap="none" anchor="ctr">
              <a:spAutoFit/>
            </a:bodyPr>
            <a:lstStyle/>
            <a:p>
              <a:pPr algn="ctr"/>
              <a:r>
                <a:rPr lang="en-US" sz="3200" b="1">
                  <a:solidFill>
                    <a:srgbClr val="990033"/>
                  </a:solidFill>
                </a:rPr>
                <a:t>u</a:t>
              </a:r>
            </a:p>
          </p:txBody>
        </p:sp>
      </p:grpSp>
      <p:sp>
        <p:nvSpPr>
          <p:cNvPr id="667660" name="Text Box 12"/>
          <p:cNvSpPr txBox="1">
            <a:spLocks noChangeArrowheads="1"/>
          </p:cNvSpPr>
          <p:nvPr/>
        </p:nvSpPr>
        <p:spPr bwMode="auto">
          <a:xfrm>
            <a:off x="4606925" y="1508125"/>
            <a:ext cx="1060450" cy="519113"/>
          </a:xfrm>
          <a:prstGeom prst="rect">
            <a:avLst/>
          </a:prstGeom>
          <a:noFill/>
          <a:ln w="28575" algn="ctr">
            <a:noFill/>
            <a:miter lim="800000"/>
            <a:headEnd/>
            <a:tailEnd/>
          </a:ln>
          <a:effectLst/>
        </p:spPr>
        <p:txBody>
          <a:bodyPr wrap="none">
            <a:spAutoFit/>
          </a:bodyPr>
          <a:lstStyle/>
          <a:p>
            <a:r>
              <a:rPr lang="en-US">
                <a:solidFill>
                  <a:srgbClr val="000099"/>
                </a:solidFill>
              </a:rPr>
              <a:t>-</a:t>
            </a:r>
            <a:r>
              <a:rPr lang="en-US" sz="2400">
                <a:solidFill>
                  <a:srgbClr val="000099"/>
                </a:solidFill>
              </a:rPr>
              <a:t>2/3</a:t>
            </a:r>
            <a:r>
              <a:rPr lang="en-US">
                <a:solidFill>
                  <a:srgbClr val="000099"/>
                </a:solidFill>
              </a:rPr>
              <a:t> e</a:t>
            </a:r>
          </a:p>
        </p:txBody>
      </p:sp>
      <p:sp>
        <p:nvSpPr>
          <p:cNvPr id="667661" name="Text Box 13"/>
          <p:cNvSpPr txBox="1">
            <a:spLocks noChangeArrowheads="1"/>
          </p:cNvSpPr>
          <p:nvPr/>
        </p:nvSpPr>
        <p:spPr bwMode="auto">
          <a:xfrm>
            <a:off x="4538663" y="2357438"/>
            <a:ext cx="1190625" cy="519112"/>
          </a:xfrm>
          <a:prstGeom prst="rect">
            <a:avLst/>
          </a:prstGeom>
          <a:noFill/>
          <a:ln w="28575" algn="ctr">
            <a:noFill/>
            <a:miter lim="800000"/>
            <a:headEnd/>
            <a:tailEnd/>
          </a:ln>
          <a:effectLst/>
        </p:spPr>
        <p:txBody>
          <a:bodyPr wrap="none">
            <a:spAutoFit/>
          </a:bodyPr>
          <a:lstStyle/>
          <a:p>
            <a:r>
              <a:rPr lang="en-US">
                <a:solidFill>
                  <a:srgbClr val="000099"/>
                </a:solidFill>
              </a:rPr>
              <a:t>+</a:t>
            </a:r>
            <a:r>
              <a:rPr lang="en-US" sz="2400">
                <a:solidFill>
                  <a:srgbClr val="000099"/>
                </a:solidFill>
              </a:rPr>
              <a:t>1/3</a:t>
            </a:r>
            <a:r>
              <a:rPr lang="en-US">
                <a:solidFill>
                  <a:srgbClr val="000099"/>
                </a:solidFill>
              </a:rPr>
              <a:t> e</a:t>
            </a:r>
          </a:p>
        </p:txBody>
      </p:sp>
      <p:sp>
        <p:nvSpPr>
          <p:cNvPr id="667662" name="Text Box 14"/>
          <p:cNvSpPr txBox="1">
            <a:spLocks noChangeArrowheads="1"/>
          </p:cNvSpPr>
          <p:nvPr/>
        </p:nvSpPr>
        <p:spPr bwMode="auto">
          <a:xfrm>
            <a:off x="4667250" y="3994150"/>
            <a:ext cx="908050" cy="519113"/>
          </a:xfrm>
          <a:prstGeom prst="rect">
            <a:avLst/>
          </a:prstGeom>
          <a:noFill/>
          <a:ln w="28575" algn="ctr">
            <a:noFill/>
            <a:miter lim="800000"/>
            <a:headEnd/>
            <a:tailEnd/>
          </a:ln>
          <a:effectLst/>
        </p:spPr>
        <p:txBody>
          <a:bodyPr wrap="none">
            <a:spAutoFit/>
          </a:bodyPr>
          <a:lstStyle/>
          <a:p>
            <a:r>
              <a:rPr lang="en-US">
                <a:solidFill>
                  <a:srgbClr val="000099"/>
                </a:solidFill>
              </a:rPr>
              <a:t>+</a:t>
            </a:r>
            <a:r>
              <a:rPr lang="en-US" sz="2400">
                <a:solidFill>
                  <a:srgbClr val="000099"/>
                </a:solidFill>
              </a:rPr>
              <a:t>1</a:t>
            </a:r>
            <a:r>
              <a:rPr lang="en-US">
                <a:solidFill>
                  <a:srgbClr val="000099"/>
                </a:solidFill>
              </a:rPr>
              <a:t> e</a:t>
            </a:r>
          </a:p>
        </p:txBody>
      </p:sp>
      <p:sp>
        <p:nvSpPr>
          <p:cNvPr id="667663" name="Text Box 15"/>
          <p:cNvSpPr txBox="1">
            <a:spLocks noChangeArrowheads="1"/>
          </p:cNvSpPr>
          <p:nvPr/>
        </p:nvSpPr>
        <p:spPr bwMode="auto">
          <a:xfrm>
            <a:off x="4787900" y="4865688"/>
            <a:ext cx="760413" cy="519112"/>
          </a:xfrm>
          <a:prstGeom prst="rect">
            <a:avLst/>
          </a:prstGeom>
          <a:noFill/>
          <a:ln w="28575" algn="ctr">
            <a:noFill/>
            <a:miter lim="800000"/>
            <a:headEnd/>
            <a:tailEnd/>
          </a:ln>
          <a:effectLst/>
        </p:spPr>
        <p:txBody>
          <a:bodyPr wrap="none">
            <a:spAutoFit/>
          </a:bodyPr>
          <a:lstStyle/>
          <a:p>
            <a:r>
              <a:rPr lang="en-US" sz="2400">
                <a:solidFill>
                  <a:srgbClr val="000099"/>
                </a:solidFill>
              </a:rPr>
              <a:t>0</a:t>
            </a:r>
            <a:r>
              <a:rPr lang="en-US">
                <a:solidFill>
                  <a:srgbClr val="000099"/>
                </a:solidFill>
              </a:rPr>
              <a:t> e </a:t>
            </a:r>
          </a:p>
        </p:txBody>
      </p:sp>
      <p:grpSp>
        <p:nvGrpSpPr>
          <p:cNvPr id="3" name="Group 16"/>
          <p:cNvGrpSpPr>
            <a:grpSpLocks/>
          </p:cNvGrpSpPr>
          <p:nvPr/>
        </p:nvGrpSpPr>
        <p:grpSpPr bwMode="auto">
          <a:xfrm>
            <a:off x="706438" y="2381250"/>
            <a:ext cx="546100" cy="592138"/>
            <a:chOff x="301" y="1473"/>
            <a:chExt cx="344" cy="373"/>
          </a:xfrm>
        </p:grpSpPr>
        <p:sp>
          <p:nvSpPr>
            <p:cNvPr id="667665" name="Oval 17"/>
            <p:cNvSpPr>
              <a:spLocks noChangeArrowheads="1"/>
            </p:cNvSpPr>
            <p:nvPr/>
          </p:nvSpPr>
          <p:spPr bwMode="auto">
            <a:xfrm>
              <a:off x="301" y="1511"/>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66" name="Text Box 18"/>
            <p:cNvSpPr txBox="1">
              <a:spLocks noChangeArrowheads="1"/>
            </p:cNvSpPr>
            <p:nvPr/>
          </p:nvSpPr>
          <p:spPr bwMode="auto">
            <a:xfrm>
              <a:off x="332" y="1473"/>
              <a:ext cx="277" cy="365"/>
            </a:xfrm>
            <a:prstGeom prst="rect">
              <a:avLst/>
            </a:prstGeom>
            <a:noFill/>
            <a:ln w="28575" algn="ctr">
              <a:noFill/>
              <a:miter lim="800000"/>
              <a:headEnd/>
              <a:tailEnd/>
            </a:ln>
            <a:effectLst/>
          </p:spPr>
          <p:txBody>
            <a:bodyPr wrap="none">
              <a:spAutoFit/>
            </a:bodyPr>
            <a:lstStyle/>
            <a:p>
              <a:r>
                <a:rPr lang="en-US" sz="3200" b="1">
                  <a:solidFill>
                    <a:srgbClr val="990033"/>
                  </a:solidFill>
                </a:rPr>
                <a:t>d</a:t>
              </a:r>
            </a:p>
          </p:txBody>
        </p:sp>
      </p:grpSp>
      <p:grpSp>
        <p:nvGrpSpPr>
          <p:cNvPr id="4" name="Group 19"/>
          <p:cNvGrpSpPr>
            <a:grpSpLocks/>
          </p:cNvGrpSpPr>
          <p:nvPr/>
        </p:nvGrpSpPr>
        <p:grpSpPr bwMode="auto">
          <a:xfrm>
            <a:off x="1522413" y="1506538"/>
            <a:ext cx="546100" cy="581025"/>
            <a:chOff x="860" y="868"/>
            <a:chExt cx="344" cy="366"/>
          </a:xfrm>
        </p:grpSpPr>
        <p:sp>
          <p:nvSpPr>
            <p:cNvPr id="667668" name="Oval 20"/>
            <p:cNvSpPr>
              <a:spLocks noChangeArrowheads="1"/>
            </p:cNvSpPr>
            <p:nvPr/>
          </p:nvSpPr>
          <p:spPr bwMode="auto">
            <a:xfrm>
              <a:off x="860" y="89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69" name="Text Box 21"/>
            <p:cNvSpPr txBox="1">
              <a:spLocks noChangeArrowheads="1"/>
            </p:cNvSpPr>
            <p:nvPr/>
          </p:nvSpPr>
          <p:spPr bwMode="auto">
            <a:xfrm>
              <a:off x="909" y="868"/>
              <a:ext cx="251" cy="365"/>
            </a:xfrm>
            <a:prstGeom prst="rect">
              <a:avLst/>
            </a:prstGeom>
            <a:noFill/>
            <a:ln w="28575" algn="ctr">
              <a:noFill/>
              <a:miter lim="800000"/>
              <a:headEnd/>
              <a:tailEnd/>
            </a:ln>
            <a:effectLst/>
          </p:spPr>
          <p:txBody>
            <a:bodyPr wrap="none">
              <a:spAutoFit/>
            </a:bodyPr>
            <a:lstStyle/>
            <a:p>
              <a:r>
                <a:rPr lang="en-US" sz="3200" b="1">
                  <a:solidFill>
                    <a:srgbClr val="990033"/>
                  </a:solidFill>
                </a:rPr>
                <a:t>c</a:t>
              </a:r>
            </a:p>
          </p:txBody>
        </p:sp>
      </p:grpSp>
      <p:grpSp>
        <p:nvGrpSpPr>
          <p:cNvPr id="5" name="Group 22"/>
          <p:cNvGrpSpPr>
            <a:grpSpLocks/>
          </p:cNvGrpSpPr>
          <p:nvPr/>
        </p:nvGrpSpPr>
        <p:grpSpPr bwMode="auto">
          <a:xfrm>
            <a:off x="1520825" y="2397125"/>
            <a:ext cx="546100" cy="579438"/>
            <a:chOff x="877" y="1474"/>
            <a:chExt cx="344" cy="365"/>
          </a:xfrm>
        </p:grpSpPr>
        <p:sp>
          <p:nvSpPr>
            <p:cNvPr id="667671" name="Oval 23"/>
            <p:cNvSpPr>
              <a:spLocks noChangeArrowheads="1"/>
            </p:cNvSpPr>
            <p:nvPr/>
          </p:nvSpPr>
          <p:spPr bwMode="auto">
            <a:xfrm>
              <a:off x="877" y="15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2" name="Text Box 24"/>
            <p:cNvSpPr txBox="1">
              <a:spLocks noChangeArrowheads="1"/>
            </p:cNvSpPr>
            <p:nvPr/>
          </p:nvSpPr>
          <p:spPr bwMode="auto">
            <a:xfrm>
              <a:off x="927" y="1474"/>
              <a:ext cx="248" cy="365"/>
            </a:xfrm>
            <a:prstGeom prst="rect">
              <a:avLst/>
            </a:prstGeom>
            <a:noFill/>
            <a:ln w="28575" algn="ctr">
              <a:noFill/>
              <a:miter lim="800000"/>
              <a:headEnd/>
              <a:tailEnd/>
            </a:ln>
            <a:effectLst/>
          </p:spPr>
          <p:txBody>
            <a:bodyPr wrap="none">
              <a:spAutoFit/>
            </a:bodyPr>
            <a:lstStyle/>
            <a:p>
              <a:r>
                <a:rPr lang="en-US" sz="3200" b="1">
                  <a:solidFill>
                    <a:srgbClr val="990033"/>
                  </a:solidFill>
                </a:rPr>
                <a:t>s</a:t>
              </a:r>
            </a:p>
          </p:txBody>
        </p:sp>
      </p:grpSp>
      <p:grpSp>
        <p:nvGrpSpPr>
          <p:cNvPr id="6" name="Group 25"/>
          <p:cNvGrpSpPr>
            <a:grpSpLocks/>
          </p:cNvGrpSpPr>
          <p:nvPr/>
        </p:nvGrpSpPr>
        <p:grpSpPr bwMode="auto">
          <a:xfrm>
            <a:off x="2339975" y="1538288"/>
            <a:ext cx="546100" cy="579437"/>
            <a:chOff x="1438" y="897"/>
            <a:chExt cx="344" cy="365"/>
          </a:xfrm>
        </p:grpSpPr>
        <p:sp>
          <p:nvSpPr>
            <p:cNvPr id="667674" name="Oval 26"/>
            <p:cNvSpPr>
              <a:spLocks noChangeArrowheads="1"/>
            </p:cNvSpPr>
            <p:nvPr/>
          </p:nvSpPr>
          <p:spPr bwMode="auto">
            <a:xfrm>
              <a:off x="1438" y="908"/>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5" name="Text Box 27"/>
            <p:cNvSpPr txBox="1">
              <a:spLocks noChangeArrowheads="1"/>
            </p:cNvSpPr>
            <p:nvPr/>
          </p:nvSpPr>
          <p:spPr bwMode="auto">
            <a:xfrm>
              <a:off x="1494" y="897"/>
              <a:ext cx="222" cy="365"/>
            </a:xfrm>
            <a:prstGeom prst="rect">
              <a:avLst/>
            </a:prstGeom>
            <a:noFill/>
            <a:ln w="28575" algn="ctr">
              <a:noFill/>
              <a:miter lim="800000"/>
              <a:headEnd/>
              <a:tailEnd/>
            </a:ln>
            <a:effectLst/>
          </p:spPr>
          <p:txBody>
            <a:bodyPr wrap="none">
              <a:spAutoFit/>
            </a:bodyPr>
            <a:lstStyle/>
            <a:p>
              <a:r>
                <a:rPr lang="en-US" sz="3200" b="1">
                  <a:solidFill>
                    <a:srgbClr val="990033"/>
                  </a:solidFill>
                </a:rPr>
                <a:t>t</a:t>
              </a:r>
            </a:p>
          </p:txBody>
        </p:sp>
      </p:grpSp>
      <p:grpSp>
        <p:nvGrpSpPr>
          <p:cNvPr id="7" name="Group 28"/>
          <p:cNvGrpSpPr>
            <a:grpSpLocks/>
          </p:cNvGrpSpPr>
          <p:nvPr/>
        </p:nvGrpSpPr>
        <p:grpSpPr bwMode="auto">
          <a:xfrm>
            <a:off x="2332038" y="2422525"/>
            <a:ext cx="546100" cy="579438"/>
            <a:chOff x="1442" y="1472"/>
            <a:chExt cx="344" cy="365"/>
          </a:xfrm>
        </p:grpSpPr>
        <p:sp>
          <p:nvSpPr>
            <p:cNvPr id="667677" name="Oval 29"/>
            <p:cNvSpPr>
              <a:spLocks noChangeArrowheads="1"/>
            </p:cNvSpPr>
            <p:nvPr/>
          </p:nvSpPr>
          <p:spPr bwMode="auto">
            <a:xfrm>
              <a:off x="1442" y="148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678" name="Text Box 30"/>
            <p:cNvSpPr txBox="1">
              <a:spLocks noChangeArrowheads="1"/>
            </p:cNvSpPr>
            <p:nvPr/>
          </p:nvSpPr>
          <p:spPr bwMode="auto">
            <a:xfrm>
              <a:off x="1475" y="1472"/>
              <a:ext cx="278" cy="365"/>
            </a:xfrm>
            <a:prstGeom prst="rect">
              <a:avLst/>
            </a:prstGeom>
            <a:noFill/>
            <a:ln w="28575" algn="ctr">
              <a:noFill/>
              <a:miter lim="800000"/>
              <a:headEnd/>
              <a:tailEnd/>
            </a:ln>
            <a:effectLst/>
          </p:spPr>
          <p:txBody>
            <a:bodyPr wrap="none">
              <a:spAutoFit/>
            </a:bodyPr>
            <a:lstStyle/>
            <a:p>
              <a:r>
                <a:rPr lang="en-US" sz="3200" b="1">
                  <a:solidFill>
                    <a:srgbClr val="990033"/>
                  </a:solidFill>
                </a:rPr>
                <a:t>b</a:t>
              </a:r>
            </a:p>
          </p:txBody>
        </p:sp>
      </p:grpSp>
      <p:sp>
        <p:nvSpPr>
          <p:cNvPr id="667679" name="Text Box 31"/>
          <p:cNvSpPr txBox="1">
            <a:spLocks noChangeArrowheads="1"/>
          </p:cNvSpPr>
          <p:nvPr/>
        </p:nvSpPr>
        <p:spPr bwMode="auto">
          <a:xfrm>
            <a:off x="830263" y="793750"/>
            <a:ext cx="242825" cy="369332"/>
          </a:xfrm>
          <a:prstGeom prst="rect">
            <a:avLst/>
          </a:prstGeom>
          <a:noFill/>
          <a:ln w="28575" algn="ctr">
            <a:noFill/>
            <a:miter lim="800000"/>
            <a:headEnd/>
            <a:tailEnd/>
          </a:ln>
          <a:effectLst/>
        </p:spPr>
        <p:txBody>
          <a:bodyPr wrap="none">
            <a:spAutoFit/>
          </a:bodyPr>
          <a:lstStyle/>
          <a:p>
            <a:r>
              <a:rPr lang="en-US">
                <a:solidFill>
                  <a:schemeClr val="bg1"/>
                </a:solidFill>
              </a:rPr>
              <a:t>I</a:t>
            </a:r>
          </a:p>
        </p:txBody>
      </p:sp>
      <p:sp>
        <p:nvSpPr>
          <p:cNvPr id="667680" name="Text Box 32"/>
          <p:cNvSpPr txBox="1">
            <a:spLocks noChangeArrowheads="1"/>
          </p:cNvSpPr>
          <p:nvPr/>
        </p:nvSpPr>
        <p:spPr bwMode="auto">
          <a:xfrm>
            <a:off x="1509713" y="793750"/>
            <a:ext cx="300984" cy="369332"/>
          </a:xfrm>
          <a:prstGeom prst="rect">
            <a:avLst/>
          </a:prstGeom>
          <a:noFill/>
          <a:ln w="28575" algn="ctr">
            <a:noFill/>
            <a:miter lim="800000"/>
            <a:headEnd/>
            <a:tailEnd/>
          </a:ln>
          <a:effectLst/>
        </p:spPr>
        <p:txBody>
          <a:bodyPr wrap="none">
            <a:spAutoFit/>
          </a:bodyPr>
          <a:lstStyle/>
          <a:p>
            <a:r>
              <a:rPr lang="en-US">
                <a:solidFill>
                  <a:schemeClr val="bg1"/>
                </a:solidFill>
              </a:rPr>
              <a:t>II</a:t>
            </a:r>
          </a:p>
        </p:txBody>
      </p:sp>
      <p:sp>
        <p:nvSpPr>
          <p:cNvPr id="667681" name="Text Box 33"/>
          <p:cNvSpPr txBox="1">
            <a:spLocks noChangeArrowheads="1"/>
          </p:cNvSpPr>
          <p:nvPr/>
        </p:nvSpPr>
        <p:spPr bwMode="auto">
          <a:xfrm>
            <a:off x="2266950" y="793750"/>
            <a:ext cx="359143" cy="369332"/>
          </a:xfrm>
          <a:prstGeom prst="rect">
            <a:avLst/>
          </a:prstGeom>
          <a:noFill/>
          <a:ln w="28575" algn="ctr">
            <a:noFill/>
            <a:miter lim="800000"/>
            <a:headEnd/>
            <a:tailEnd/>
          </a:ln>
          <a:effectLst/>
        </p:spPr>
        <p:txBody>
          <a:bodyPr wrap="none">
            <a:spAutoFit/>
          </a:bodyPr>
          <a:lstStyle/>
          <a:p>
            <a:r>
              <a:rPr lang="en-US">
                <a:solidFill>
                  <a:schemeClr val="bg1"/>
                </a:solidFill>
              </a:rPr>
              <a:t>III</a:t>
            </a:r>
          </a:p>
        </p:txBody>
      </p:sp>
      <p:grpSp>
        <p:nvGrpSpPr>
          <p:cNvPr id="8" name="Group 34"/>
          <p:cNvGrpSpPr>
            <a:grpSpLocks/>
          </p:cNvGrpSpPr>
          <p:nvPr/>
        </p:nvGrpSpPr>
        <p:grpSpPr bwMode="auto">
          <a:xfrm>
            <a:off x="717550" y="3959225"/>
            <a:ext cx="546100" cy="581025"/>
            <a:chOff x="317" y="2431"/>
            <a:chExt cx="344" cy="366"/>
          </a:xfrm>
        </p:grpSpPr>
        <p:sp>
          <p:nvSpPr>
            <p:cNvPr id="667683" name="Oval 35"/>
            <p:cNvSpPr>
              <a:spLocks noChangeArrowheads="1"/>
            </p:cNvSpPr>
            <p:nvPr/>
          </p:nvSpPr>
          <p:spPr bwMode="auto">
            <a:xfrm>
              <a:off x="317" y="2462"/>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84" name="Text Box 36"/>
            <p:cNvSpPr txBox="1">
              <a:spLocks noChangeArrowheads="1"/>
            </p:cNvSpPr>
            <p:nvPr/>
          </p:nvSpPr>
          <p:spPr bwMode="auto">
            <a:xfrm>
              <a:off x="341" y="2431"/>
              <a:ext cx="268" cy="365"/>
            </a:xfrm>
            <a:prstGeom prst="rect">
              <a:avLst/>
            </a:prstGeom>
            <a:noFill/>
            <a:ln w="28575" algn="ctr">
              <a:noFill/>
              <a:miter lim="800000"/>
              <a:headEnd/>
              <a:tailEnd/>
            </a:ln>
            <a:effectLst/>
          </p:spPr>
          <p:txBody>
            <a:bodyPr wrap="none">
              <a:spAutoFit/>
            </a:bodyPr>
            <a:lstStyle/>
            <a:p>
              <a:r>
                <a:rPr lang="en-US" sz="3200" b="1">
                  <a:solidFill>
                    <a:srgbClr val="990033"/>
                  </a:solidFill>
                </a:rPr>
                <a:t>e</a:t>
              </a:r>
            </a:p>
          </p:txBody>
        </p:sp>
      </p:grpSp>
      <p:grpSp>
        <p:nvGrpSpPr>
          <p:cNvPr id="9" name="Group 37"/>
          <p:cNvGrpSpPr>
            <a:grpSpLocks/>
          </p:cNvGrpSpPr>
          <p:nvPr/>
        </p:nvGrpSpPr>
        <p:grpSpPr bwMode="auto">
          <a:xfrm>
            <a:off x="2382838" y="3952875"/>
            <a:ext cx="546100" cy="579438"/>
            <a:chOff x="1447" y="2436"/>
            <a:chExt cx="344" cy="365"/>
          </a:xfrm>
        </p:grpSpPr>
        <p:sp>
          <p:nvSpPr>
            <p:cNvPr id="667686" name="Oval 38"/>
            <p:cNvSpPr>
              <a:spLocks noChangeArrowheads="1"/>
            </p:cNvSpPr>
            <p:nvPr/>
          </p:nvSpPr>
          <p:spPr bwMode="auto">
            <a:xfrm>
              <a:off x="1447" y="2456"/>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87" name="Text Box 39"/>
            <p:cNvSpPr txBox="1">
              <a:spLocks noChangeArrowheads="1"/>
            </p:cNvSpPr>
            <p:nvPr/>
          </p:nvSpPr>
          <p:spPr bwMode="auto">
            <a:xfrm>
              <a:off x="1505" y="2436"/>
              <a:ext cx="229"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t</a:t>
              </a:r>
              <a:endParaRPr lang="en-US" sz="3200" b="1">
                <a:solidFill>
                  <a:srgbClr val="990033"/>
                </a:solidFill>
              </a:endParaRPr>
            </a:p>
          </p:txBody>
        </p:sp>
      </p:grpSp>
      <p:grpSp>
        <p:nvGrpSpPr>
          <p:cNvPr id="10" name="Group 40"/>
          <p:cNvGrpSpPr>
            <a:grpSpLocks/>
          </p:cNvGrpSpPr>
          <p:nvPr/>
        </p:nvGrpSpPr>
        <p:grpSpPr bwMode="auto">
          <a:xfrm>
            <a:off x="1557338" y="3957638"/>
            <a:ext cx="546100" cy="584200"/>
            <a:chOff x="873" y="2421"/>
            <a:chExt cx="344" cy="368"/>
          </a:xfrm>
        </p:grpSpPr>
        <p:sp>
          <p:nvSpPr>
            <p:cNvPr id="667689" name="Oval 41"/>
            <p:cNvSpPr>
              <a:spLocks noChangeArrowheads="1"/>
            </p:cNvSpPr>
            <p:nvPr/>
          </p:nvSpPr>
          <p:spPr bwMode="auto">
            <a:xfrm>
              <a:off x="873" y="2454"/>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0" name="Text Box 42"/>
            <p:cNvSpPr txBox="1">
              <a:spLocks noChangeArrowheads="1"/>
            </p:cNvSpPr>
            <p:nvPr/>
          </p:nvSpPr>
          <p:spPr bwMode="auto">
            <a:xfrm>
              <a:off x="923" y="2421"/>
              <a:ext cx="264"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m</a:t>
              </a:r>
              <a:endParaRPr lang="en-US" sz="3200" b="1">
                <a:solidFill>
                  <a:srgbClr val="990033"/>
                </a:solidFill>
              </a:endParaRPr>
            </a:p>
          </p:txBody>
        </p:sp>
      </p:grpSp>
      <p:grpSp>
        <p:nvGrpSpPr>
          <p:cNvPr id="11" name="Group 43"/>
          <p:cNvGrpSpPr>
            <a:grpSpLocks/>
          </p:cNvGrpSpPr>
          <p:nvPr/>
        </p:nvGrpSpPr>
        <p:grpSpPr bwMode="auto">
          <a:xfrm>
            <a:off x="679450" y="4706938"/>
            <a:ext cx="587375" cy="665162"/>
            <a:chOff x="311" y="2983"/>
            <a:chExt cx="370" cy="419"/>
          </a:xfrm>
        </p:grpSpPr>
        <p:sp>
          <p:nvSpPr>
            <p:cNvPr id="667692" name="Oval 44"/>
            <p:cNvSpPr>
              <a:spLocks noChangeArrowheads="1"/>
            </p:cNvSpPr>
            <p:nvPr/>
          </p:nvSpPr>
          <p:spPr bwMode="auto">
            <a:xfrm>
              <a:off x="337" y="3067"/>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3" name="Text Box 45"/>
            <p:cNvSpPr txBox="1">
              <a:spLocks noChangeArrowheads="1"/>
            </p:cNvSpPr>
            <p:nvPr/>
          </p:nvSpPr>
          <p:spPr bwMode="auto">
            <a:xfrm>
              <a:off x="311" y="2983"/>
              <a:ext cx="36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rPr>
                <a:t>e</a:t>
              </a:r>
              <a:endParaRPr lang="en-US" sz="3200" b="1">
                <a:solidFill>
                  <a:srgbClr val="990033"/>
                </a:solidFill>
              </a:endParaRPr>
            </a:p>
          </p:txBody>
        </p:sp>
      </p:grpSp>
      <p:grpSp>
        <p:nvGrpSpPr>
          <p:cNvPr id="12" name="Group 46"/>
          <p:cNvGrpSpPr>
            <a:grpSpLocks/>
          </p:cNvGrpSpPr>
          <p:nvPr/>
        </p:nvGrpSpPr>
        <p:grpSpPr bwMode="auto">
          <a:xfrm>
            <a:off x="1525588" y="4713288"/>
            <a:ext cx="576262" cy="668337"/>
            <a:chOff x="880" y="2969"/>
            <a:chExt cx="363" cy="421"/>
          </a:xfrm>
        </p:grpSpPr>
        <p:sp>
          <p:nvSpPr>
            <p:cNvPr id="667695" name="Oval 47"/>
            <p:cNvSpPr>
              <a:spLocks noChangeArrowheads="1"/>
            </p:cNvSpPr>
            <p:nvPr/>
          </p:nvSpPr>
          <p:spPr bwMode="auto">
            <a:xfrm>
              <a:off x="899" y="3055"/>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6" name="Text Box 48"/>
            <p:cNvSpPr txBox="1">
              <a:spLocks noChangeArrowheads="1"/>
            </p:cNvSpPr>
            <p:nvPr/>
          </p:nvSpPr>
          <p:spPr bwMode="auto">
            <a:xfrm>
              <a:off x="880" y="2969"/>
              <a:ext cx="361"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m</a:t>
              </a:r>
              <a:endParaRPr lang="en-US" sz="3200" b="1">
                <a:solidFill>
                  <a:srgbClr val="990033"/>
                </a:solidFill>
                <a:latin typeface="Symbol" pitchFamily="18" charset="2"/>
              </a:endParaRPr>
            </a:p>
          </p:txBody>
        </p:sp>
      </p:grpSp>
      <p:grpSp>
        <p:nvGrpSpPr>
          <p:cNvPr id="13" name="Group 49"/>
          <p:cNvGrpSpPr>
            <a:grpSpLocks/>
          </p:cNvGrpSpPr>
          <p:nvPr/>
        </p:nvGrpSpPr>
        <p:grpSpPr bwMode="auto">
          <a:xfrm>
            <a:off x="2387600" y="4713288"/>
            <a:ext cx="552450" cy="677862"/>
            <a:chOff x="1450" y="2969"/>
            <a:chExt cx="348" cy="427"/>
          </a:xfrm>
        </p:grpSpPr>
        <p:sp>
          <p:nvSpPr>
            <p:cNvPr id="667698" name="Oval 50"/>
            <p:cNvSpPr>
              <a:spLocks noChangeArrowheads="1"/>
            </p:cNvSpPr>
            <p:nvPr/>
          </p:nvSpPr>
          <p:spPr bwMode="auto">
            <a:xfrm>
              <a:off x="1454" y="3061"/>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699" name="Text Box 51"/>
            <p:cNvSpPr txBox="1">
              <a:spLocks noChangeArrowheads="1"/>
            </p:cNvSpPr>
            <p:nvPr/>
          </p:nvSpPr>
          <p:spPr bwMode="auto">
            <a:xfrm>
              <a:off x="1450" y="2969"/>
              <a:ext cx="33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t</a:t>
              </a:r>
              <a:endParaRPr lang="en-US" sz="3200" b="1">
                <a:solidFill>
                  <a:srgbClr val="990033"/>
                </a:solidFill>
              </a:endParaRPr>
            </a:p>
          </p:txBody>
        </p:sp>
      </p:grpSp>
      <p:sp>
        <p:nvSpPr>
          <p:cNvPr id="667700" name="Text Box 52"/>
          <p:cNvSpPr txBox="1">
            <a:spLocks noChangeArrowheads="1"/>
          </p:cNvSpPr>
          <p:nvPr/>
        </p:nvSpPr>
        <p:spPr bwMode="auto">
          <a:xfrm rot="16200000">
            <a:off x="-147184" y="2036246"/>
            <a:ext cx="813481" cy="369332"/>
          </a:xfrm>
          <a:prstGeom prst="rect">
            <a:avLst/>
          </a:prstGeom>
          <a:noFill/>
          <a:ln w="28575" algn="ctr">
            <a:noFill/>
            <a:miter lim="800000"/>
            <a:headEnd/>
            <a:tailEnd/>
          </a:ln>
          <a:effectLst/>
        </p:spPr>
        <p:txBody>
          <a:bodyPr wrap="none">
            <a:spAutoFit/>
          </a:bodyPr>
          <a:lstStyle/>
          <a:p>
            <a:r>
              <a:rPr lang="en-US">
                <a:solidFill>
                  <a:schemeClr val="bg1"/>
                </a:solidFill>
              </a:rPr>
              <a:t>quarks</a:t>
            </a:r>
          </a:p>
        </p:txBody>
      </p:sp>
      <p:sp>
        <p:nvSpPr>
          <p:cNvPr id="667701" name="Text Box 53"/>
          <p:cNvSpPr txBox="1">
            <a:spLocks noChangeArrowheads="1"/>
          </p:cNvSpPr>
          <p:nvPr/>
        </p:nvSpPr>
        <p:spPr bwMode="auto">
          <a:xfrm>
            <a:off x="0" y="390525"/>
            <a:ext cx="1587500" cy="457200"/>
          </a:xfrm>
          <a:prstGeom prst="rect">
            <a:avLst/>
          </a:prstGeom>
          <a:noFill/>
          <a:ln w="28575" algn="ctr">
            <a:noFill/>
            <a:miter lim="800000"/>
            <a:headEnd/>
            <a:tailEnd/>
          </a:ln>
          <a:effectLst/>
        </p:spPr>
        <p:txBody>
          <a:bodyPr wrap="none">
            <a:spAutoFit/>
          </a:bodyPr>
          <a:lstStyle/>
          <a:p>
            <a:r>
              <a:rPr lang="en-US" sz="2400" i="1" u="sng">
                <a:solidFill>
                  <a:schemeClr val="bg1"/>
                </a:solidFill>
              </a:rPr>
              <a:t>Generatie:</a:t>
            </a:r>
          </a:p>
        </p:txBody>
      </p:sp>
      <p:sp>
        <p:nvSpPr>
          <p:cNvPr id="667702" name="Text Box 54"/>
          <p:cNvSpPr txBox="1">
            <a:spLocks noChangeArrowheads="1"/>
          </p:cNvSpPr>
          <p:nvPr/>
        </p:nvSpPr>
        <p:spPr bwMode="auto">
          <a:xfrm rot="16200000">
            <a:off x="-183850" y="4534178"/>
            <a:ext cx="889987" cy="369332"/>
          </a:xfrm>
          <a:prstGeom prst="rect">
            <a:avLst/>
          </a:prstGeom>
          <a:noFill/>
          <a:ln w="28575" algn="ctr">
            <a:noFill/>
            <a:miter lim="800000"/>
            <a:headEnd/>
            <a:tailEnd/>
          </a:ln>
          <a:effectLst/>
        </p:spPr>
        <p:txBody>
          <a:bodyPr wrap="none">
            <a:spAutoFit/>
          </a:bodyPr>
          <a:lstStyle/>
          <a:p>
            <a:r>
              <a:rPr lang="en-US">
                <a:solidFill>
                  <a:schemeClr val="bg1"/>
                </a:solidFill>
              </a:rPr>
              <a:t>leptons</a:t>
            </a:r>
          </a:p>
        </p:txBody>
      </p:sp>
      <p:sp>
        <p:nvSpPr>
          <p:cNvPr id="667703" name="Oval 55"/>
          <p:cNvSpPr>
            <a:spLocks noChangeArrowheads="1"/>
          </p:cNvSpPr>
          <p:nvPr/>
        </p:nvSpPr>
        <p:spPr bwMode="auto">
          <a:xfrm>
            <a:off x="5865813" y="1492250"/>
            <a:ext cx="546100" cy="531813"/>
          </a:xfrm>
          <a:prstGeom prst="ellipse">
            <a:avLst/>
          </a:prstGeom>
          <a:solidFill>
            <a:srgbClr val="00FF99"/>
          </a:solidFill>
          <a:ln w="28575" algn="ctr">
            <a:noFill/>
            <a:round/>
            <a:headEnd/>
            <a:tailEnd/>
          </a:ln>
          <a:effectLst/>
        </p:spPr>
        <p:txBody>
          <a:bodyPr anchor="ctr">
            <a:spAutoFit/>
          </a:bodyPr>
          <a:lstStyle/>
          <a:p>
            <a:endParaRPr lang="nl-NL"/>
          </a:p>
        </p:txBody>
      </p:sp>
      <p:sp>
        <p:nvSpPr>
          <p:cNvPr id="667704" name="Rectangle 56"/>
          <p:cNvSpPr>
            <a:spLocks noChangeArrowheads="1"/>
          </p:cNvSpPr>
          <p:nvPr/>
        </p:nvSpPr>
        <p:spPr bwMode="auto">
          <a:xfrm>
            <a:off x="5899150" y="1443038"/>
            <a:ext cx="444500" cy="579437"/>
          </a:xfrm>
          <a:prstGeom prst="rect">
            <a:avLst/>
          </a:prstGeom>
          <a:noFill/>
          <a:ln w="28575" algn="ctr">
            <a:noFill/>
            <a:miter lim="800000"/>
            <a:headEnd/>
            <a:tailEnd/>
          </a:ln>
          <a:effectLst/>
        </p:spPr>
        <p:txBody>
          <a:bodyPr wrap="none" anchor="ctr">
            <a:spAutoFit/>
          </a:bodyPr>
          <a:lstStyle/>
          <a:p>
            <a:pPr algn="ctr"/>
            <a:r>
              <a:rPr lang="en-US" sz="3200" b="1">
                <a:solidFill>
                  <a:srgbClr val="990033"/>
                </a:solidFill>
              </a:rPr>
              <a:t>u</a:t>
            </a:r>
          </a:p>
        </p:txBody>
      </p:sp>
      <p:grpSp>
        <p:nvGrpSpPr>
          <p:cNvPr id="14" name="Group 57"/>
          <p:cNvGrpSpPr>
            <a:grpSpLocks/>
          </p:cNvGrpSpPr>
          <p:nvPr/>
        </p:nvGrpSpPr>
        <p:grpSpPr bwMode="auto">
          <a:xfrm>
            <a:off x="5857875" y="2327275"/>
            <a:ext cx="546100" cy="592138"/>
            <a:chOff x="301" y="1473"/>
            <a:chExt cx="344" cy="373"/>
          </a:xfrm>
        </p:grpSpPr>
        <p:sp>
          <p:nvSpPr>
            <p:cNvPr id="667706" name="Oval 58"/>
            <p:cNvSpPr>
              <a:spLocks noChangeArrowheads="1"/>
            </p:cNvSpPr>
            <p:nvPr/>
          </p:nvSpPr>
          <p:spPr bwMode="auto">
            <a:xfrm>
              <a:off x="301" y="1511"/>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707" name="Text Box 59"/>
            <p:cNvSpPr txBox="1">
              <a:spLocks noChangeArrowheads="1"/>
            </p:cNvSpPr>
            <p:nvPr/>
          </p:nvSpPr>
          <p:spPr bwMode="auto">
            <a:xfrm>
              <a:off x="332" y="1473"/>
              <a:ext cx="277" cy="365"/>
            </a:xfrm>
            <a:prstGeom prst="rect">
              <a:avLst/>
            </a:prstGeom>
            <a:noFill/>
            <a:ln w="28575" algn="ctr">
              <a:noFill/>
              <a:miter lim="800000"/>
              <a:headEnd/>
              <a:tailEnd/>
            </a:ln>
            <a:effectLst/>
          </p:spPr>
          <p:txBody>
            <a:bodyPr wrap="none">
              <a:spAutoFit/>
            </a:bodyPr>
            <a:lstStyle/>
            <a:p>
              <a:r>
                <a:rPr lang="en-US" sz="3200" b="1">
                  <a:solidFill>
                    <a:srgbClr val="990033"/>
                  </a:solidFill>
                </a:rPr>
                <a:t>d</a:t>
              </a:r>
            </a:p>
          </p:txBody>
        </p:sp>
      </p:grpSp>
      <p:grpSp>
        <p:nvGrpSpPr>
          <p:cNvPr id="15" name="Group 60"/>
          <p:cNvGrpSpPr>
            <a:grpSpLocks/>
          </p:cNvGrpSpPr>
          <p:nvPr/>
        </p:nvGrpSpPr>
        <p:grpSpPr bwMode="auto">
          <a:xfrm>
            <a:off x="6673850" y="1452563"/>
            <a:ext cx="546100" cy="581025"/>
            <a:chOff x="860" y="868"/>
            <a:chExt cx="344" cy="366"/>
          </a:xfrm>
        </p:grpSpPr>
        <p:sp>
          <p:nvSpPr>
            <p:cNvPr id="667709" name="Oval 61"/>
            <p:cNvSpPr>
              <a:spLocks noChangeArrowheads="1"/>
            </p:cNvSpPr>
            <p:nvPr/>
          </p:nvSpPr>
          <p:spPr bwMode="auto">
            <a:xfrm>
              <a:off x="860" y="89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710" name="Text Box 62"/>
            <p:cNvSpPr txBox="1">
              <a:spLocks noChangeArrowheads="1"/>
            </p:cNvSpPr>
            <p:nvPr/>
          </p:nvSpPr>
          <p:spPr bwMode="auto">
            <a:xfrm>
              <a:off x="909" y="868"/>
              <a:ext cx="251" cy="365"/>
            </a:xfrm>
            <a:prstGeom prst="rect">
              <a:avLst/>
            </a:prstGeom>
            <a:noFill/>
            <a:ln w="28575" algn="ctr">
              <a:noFill/>
              <a:miter lim="800000"/>
              <a:headEnd/>
              <a:tailEnd/>
            </a:ln>
            <a:effectLst/>
          </p:spPr>
          <p:txBody>
            <a:bodyPr wrap="none">
              <a:spAutoFit/>
            </a:bodyPr>
            <a:lstStyle/>
            <a:p>
              <a:r>
                <a:rPr lang="en-US" sz="3200" b="1">
                  <a:solidFill>
                    <a:srgbClr val="990033"/>
                  </a:solidFill>
                </a:rPr>
                <a:t>c</a:t>
              </a:r>
            </a:p>
          </p:txBody>
        </p:sp>
      </p:grpSp>
      <p:grpSp>
        <p:nvGrpSpPr>
          <p:cNvPr id="16" name="Group 63"/>
          <p:cNvGrpSpPr>
            <a:grpSpLocks/>
          </p:cNvGrpSpPr>
          <p:nvPr/>
        </p:nvGrpSpPr>
        <p:grpSpPr bwMode="auto">
          <a:xfrm>
            <a:off x="6672263" y="2343150"/>
            <a:ext cx="546100" cy="579438"/>
            <a:chOff x="877" y="1474"/>
            <a:chExt cx="344" cy="365"/>
          </a:xfrm>
        </p:grpSpPr>
        <p:sp>
          <p:nvSpPr>
            <p:cNvPr id="667712" name="Oval 64"/>
            <p:cNvSpPr>
              <a:spLocks noChangeArrowheads="1"/>
            </p:cNvSpPr>
            <p:nvPr/>
          </p:nvSpPr>
          <p:spPr bwMode="auto">
            <a:xfrm>
              <a:off x="877" y="1502"/>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713" name="Text Box 65"/>
            <p:cNvSpPr txBox="1">
              <a:spLocks noChangeArrowheads="1"/>
            </p:cNvSpPr>
            <p:nvPr/>
          </p:nvSpPr>
          <p:spPr bwMode="auto">
            <a:xfrm>
              <a:off x="927" y="1474"/>
              <a:ext cx="248" cy="365"/>
            </a:xfrm>
            <a:prstGeom prst="rect">
              <a:avLst/>
            </a:prstGeom>
            <a:noFill/>
            <a:ln w="28575" algn="ctr">
              <a:noFill/>
              <a:miter lim="800000"/>
              <a:headEnd/>
              <a:tailEnd/>
            </a:ln>
            <a:effectLst/>
          </p:spPr>
          <p:txBody>
            <a:bodyPr wrap="none">
              <a:spAutoFit/>
            </a:bodyPr>
            <a:lstStyle/>
            <a:p>
              <a:r>
                <a:rPr lang="en-US" sz="3200" b="1">
                  <a:solidFill>
                    <a:srgbClr val="990033"/>
                  </a:solidFill>
                </a:rPr>
                <a:t>s</a:t>
              </a:r>
            </a:p>
          </p:txBody>
        </p:sp>
      </p:grpSp>
      <p:grpSp>
        <p:nvGrpSpPr>
          <p:cNvPr id="17" name="Group 66"/>
          <p:cNvGrpSpPr>
            <a:grpSpLocks/>
          </p:cNvGrpSpPr>
          <p:nvPr/>
        </p:nvGrpSpPr>
        <p:grpSpPr bwMode="auto">
          <a:xfrm>
            <a:off x="7491413" y="1484313"/>
            <a:ext cx="546100" cy="579437"/>
            <a:chOff x="1438" y="897"/>
            <a:chExt cx="344" cy="365"/>
          </a:xfrm>
        </p:grpSpPr>
        <p:sp>
          <p:nvSpPr>
            <p:cNvPr id="667715" name="Oval 67"/>
            <p:cNvSpPr>
              <a:spLocks noChangeArrowheads="1"/>
            </p:cNvSpPr>
            <p:nvPr/>
          </p:nvSpPr>
          <p:spPr bwMode="auto">
            <a:xfrm>
              <a:off x="1438" y="908"/>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716" name="Text Box 68"/>
            <p:cNvSpPr txBox="1">
              <a:spLocks noChangeArrowheads="1"/>
            </p:cNvSpPr>
            <p:nvPr/>
          </p:nvSpPr>
          <p:spPr bwMode="auto">
            <a:xfrm>
              <a:off x="1494" y="897"/>
              <a:ext cx="222" cy="365"/>
            </a:xfrm>
            <a:prstGeom prst="rect">
              <a:avLst/>
            </a:prstGeom>
            <a:noFill/>
            <a:ln w="28575" algn="ctr">
              <a:noFill/>
              <a:miter lim="800000"/>
              <a:headEnd/>
              <a:tailEnd/>
            </a:ln>
            <a:effectLst/>
          </p:spPr>
          <p:txBody>
            <a:bodyPr wrap="none">
              <a:spAutoFit/>
            </a:bodyPr>
            <a:lstStyle/>
            <a:p>
              <a:r>
                <a:rPr lang="en-US" sz="3200" b="1">
                  <a:solidFill>
                    <a:srgbClr val="990033"/>
                  </a:solidFill>
                </a:rPr>
                <a:t>t</a:t>
              </a:r>
            </a:p>
          </p:txBody>
        </p:sp>
      </p:grpSp>
      <p:grpSp>
        <p:nvGrpSpPr>
          <p:cNvPr id="18" name="Group 69"/>
          <p:cNvGrpSpPr>
            <a:grpSpLocks/>
          </p:cNvGrpSpPr>
          <p:nvPr/>
        </p:nvGrpSpPr>
        <p:grpSpPr bwMode="auto">
          <a:xfrm>
            <a:off x="7483475" y="2368550"/>
            <a:ext cx="546100" cy="579438"/>
            <a:chOff x="1442" y="1472"/>
            <a:chExt cx="344" cy="365"/>
          </a:xfrm>
        </p:grpSpPr>
        <p:sp>
          <p:nvSpPr>
            <p:cNvPr id="667718" name="Oval 70"/>
            <p:cNvSpPr>
              <a:spLocks noChangeArrowheads="1"/>
            </p:cNvSpPr>
            <p:nvPr/>
          </p:nvSpPr>
          <p:spPr bwMode="auto">
            <a:xfrm>
              <a:off x="1442" y="1489"/>
              <a:ext cx="344" cy="335"/>
            </a:xfrm>
            <a:prstGeom prst="ellipse">
              <a:avLst/>
            </a:prstGeom>
            <a:solidFill>
              <a:srgbClr val="00FF99"/>
            </a:solidFill>
            <a:ln w="28575" algn="ctr">
              <a:noFill/>
              <a:round/>
              <a:headEnd/>
              <a:tailEnd/>
            </a:ln>
            <a:effectLst/>
          </p:spPr>
          <p:txBody>
            <a:bodyPr anchor="ctr">
              <a:spAutoFit/>
            </a:bodyPr>
            <a:lstStyle/>
            <a:p>
              <a:endParaRPr lang="nl-NL"/>
            </a:p>
          </p:txBody>
        </p:sp>
        <p:sp>
          <p:nvSpPr>
            <p:cNvPr id="667719" name="Text Box 71"/>
            <p:cNvSpPr txBox="1">
              <a:spLocks noChangeArrowheads="1"/>
            </p:cNvSpPr>
            <p:nvPr/>
          </p:nvSpPr>
          <p:spPr bwMode="auto">
            <a:xfrm>
              <a:off x="1475" y="1472"/>
              <a:ext cx="278" cy="365"/>
            </a:xfrm>
            <a:prstGeom prst="rect">
              <a:avLst/>
            </a:prstGeom>
            <a:noFill/>
            <a:ln w="28575" algn="ctr">
              <a:noFill/>
              <a:miter lim="800000"/>
              <a:headEnd/>
              <a:tailEnd/>
            </a:ln>
            <a:effectLst/>
          </p:spPr>
          <p:txBody>
            <a:bodyPr wrap="none">
              <a:spAutoFit/>
            </a:bodyPr>
            <a:lstStyle/>
            <a:p>
              <a:r>
                <a:rPr lang="en-US" sz="3200" b="1">
                  <a:solidFill>
                    <a:srgbClr val="990033"/>
                  </a:solidFill>
                </a:rPr>
                <a:t>b</a:t>
              </a:r>
            </a:p>
          </p:txBody>
        </p:sp>
      </p:grpSp>
      <p:grpSp>
        <p:nvGrpSpPr>
          <p:cNvPr id="19" name="Group 72"/>
          <p:cNvGrpSpPr>
            <a:grpSpLocks/>
          </p:cNvGrpSpPr>
          <p:nvPr/>
        </p:nvGrpSpPr>
        <p:grpSpPr bwMode="auto">
          <a:xfrm>
            <a:off x="5870575" y="3978275"/>
            <a:ext cx="546100" cy="581025"/>
            <a:chOff x="317" y="2431"/>
            <a:chExt cx="344" cy="366"/>
          </a:xfrm>
        </p:grpSpPr>
        <p:sp>
          <p:nvSpPr>
            <p:cNvPr id="667721" name="Oval 73"/>
            <p:cNvSpPr>
              <a:spLocks noChangeArrowheads="1"/>
            </p:cNvSpPr>
            <p:nvPr/>
          </p:nvSpPr>
          <p:spPr bwMode="auto">
            <a:xfrm>
              <a:off x="317" y="2462"/>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22" name="Text Box 74"/>
            <p:cNvSpPr txBox="1">
              <a:spLocks noChangeArrowheads="1"/>
            </p:cNvSpPr>
            <p:nvPr/>
          </p:nvSpPr>
          <p:spPr bwMode="auto">
            <a:xfrm>
              <a:off x="341" y="2431"/>
              <a:ext cx="268" cy="365"/>
            </a:xfrm>
            <a:prstGeom prst="rect">
              <a:avLst/>
            </a:prstGeom>
            <a:noFill/>
            <a:ln w="28575" algn="ctr">
              <a:noFill/>
              <a:miter lim="800000"/>
              <a:headEnd/>
              <a:tailEnd/>
            </a:ln>
            <a:effectLst/>
          </p:spPr>
          <p:txBody>
            <a:bodyPr wrap="none">
              <a:spAutoFit/>
            </a:bodyPr>
            <a:lstStyle/>
            <a:p>
              <a:r>
                <a:rPr lang="en-US" sz="3200" b="1">
                  <a:solidFill>
                    <a:srgbClr val="990033"/>
                  </a:solidFill>
                </a:rPr>
                <a:t>e</a:t>
              </a:r>
            </a:p>
          </p:txBody>
        </p:sp>
      </p:grpSp>
      <p:grpSp>
        <p:nvGrpSpPr>
          <p:cNvPr id="20" name="Group 75"/>
          <p:cNvGrpSpPr>
            <a:grpSpLocks/>
          </p:cNvGrpSpPr>
          <p:nvPr/>
        </p:nvGrpSpPr>
        <p:grpSpPr bwMode="auto">
          <a:xfrm>
            <a:off x="7535863" y="3971925"/>
            <a:ext cx="546100" cy="579438"/>
            <a:chOff x="1447" y="2436"/>
            <a:chExt cx="344" cy="365"/>
          </a:xfrm>
        </p:grpSpPr>
        <p:sp>
          <p:nvSpPr>
            <p:cNvPr id="667724" name="Oval 76"/>
            <p:cNvSpPr>
              <a:spLocks noChangeArrowheads="1"/>
            </p:cNvSpPr>
            <p:nvPr/>
          </p:nvSpPr>
          <p:spPr bwMode="auto">
            <a:xfrm>
              <a:off x="1447" y="2456"/>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25" name="Text Box 77"/>
            <p:cNvSpPr txBox="1">
              <a:spLocks noChangeArrowheads="1"/>
            </p:cNvSpPr>
            <p:nvPr/>
          </p:nvSpPr>
          <p:spPr bwMode="auto">
            <a:xfrm>
              <a:off x="1505" y="2436"/>
              <a:ext cx="229"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t</a:t>
              </a:r>
              <a:endParaRPr lang="en-US" sz="3200" b="1">
                <a:solidFill>
                  <a:srgbClr val="990033"/>
                </a:solidFill>
              </a:endParaRPr>
            </a:p>
          </p:txBody>
        </p:sp>
      </p:grpSp>
      <p:grpSp>
        <p:nvGrpSpPr>
          <p:cNvPr id="21" name="Group 78"/>
          <p:cNvGrpSpPr>
            <a:grpSpLocks/>
          </p:cNvGrpSpPr>
          <p:nvPr/>
        </p:nvGrpSpPr>
        <p:grpSpPr bwMode="auto">
          <a:xfrm>
            <a:off x="6710363" y="3976688"/>
            <a:ext cx="546100" cy="584200"/>
            <a:chOff x="873" y="2421"/>
            <a:chExt cx="344" cy="368"/>
          </a:xfrm>
        </p:grpSpPr>
        <p:sp>
          <p:nvSpPr>
            <p:cNvPr id="667727" name="Oval 79"/>
            <p:cNvSpPr>
              <a:spLocks noChangeArrowheads="1"/>
            </p:cNvSpPr>
            <p:nvPr/>
          </p:nvSpPr>
          <p:spPr bwMode="auto">
            <a:xfrm>
              <a:off x="873" y="2454"/>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28" name="Text Box 80"/>
            <p:cNvSpPr txBox="1">
              <a:spLocks noChangeArrowheads="1"/>
            </p:cNvSpPr>
            <p:nvPr/>
          </p:nvSpPr>
          <p:spPr bwMode="auto">
            <a:xfrm>
              <a:off x="923" y="2421"/>
              <a:ext cx="264" cy="365"/>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m</a:t>
              </a:r>
              <a:endParaRPr lang="en-US" sz="3200" b="1">
                <a:solidFill>
                  <a:srgbClr val="990033"/>
                </a:solidFill>
              </a:endParaRPr>
            </a:p>
          </p:txBody>
        </p:sp>
      </p:grpSp>
      <p:grpSp>
        <p:nvGrpSpPr>
          <p:cNvPr id="22" name="Group 81"/>
          <p:cNvGrpSpPr>
            <a:grpSpLocks/>
          </p:cNvGrpSpPr>
          <p:nvPr/>
        </p:nvGrpSpPr>
        <p:grpSpPr bwMode="auto">
          <a:xfrm>
            <a:off x="5832475" y="4725988"/>
            <a:ext cx="587375" cy="665162"/>
            <a:chOff x="311" y="2983"/>
            <a:chExt cx="370" cy="419"/>
          </a:xfrm>
        </p:grpSpPr>
        <p:sp>
          <p:nvSpPr>
            <p:cNvPr id="667730" name="Oval 82"/>
            <p:cNvSpPr>
              <a:spLocks noChangeArrowheads="1"/>
            </p:cNvSpPr>
            <p:nvPr/>
          </p:nvSpPr>
          <p:spPr bwMode="auto">
            <a:xfrm>
              <a:off x="337" y="3067"/>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31" name="Text Box 83"/>
            <p:cNvSpPr txBox="1">
              <a:spLocks noChangeArrowheads="1"/>
            </p:cNvSpPr>
            <p:nvPr/>
          </p:nvSpPr>
          <p:spPr bwMode="auto">
            <a:xfrm>
              <a:off x="311" y="2983"/>
              <a:ext cx="36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rPr>
                <a:t>e</a:t>
              </a:r>
              <a:endParaRPr lang="en-US" sz="3200" b="1">
                <a:solidFill>
                  <a:srgbClr val="990033"/>
                </a:solidFill>
              </a:endParaRPr>
            </a:p>
          </p:txBody>
        </p:sp>
      </p:grpSp>
      <p:grpSp>
        <p:nvGrpSpPr>
          <p:cNvPr id="23" name="Group 84"/>
          <p:cNvGrpSpPr>
            <a:grpSpLocks/>
          </p:cNvGrpSpPr>
          <p:nvPr/>
        </p:nvGrpSpPr>
        <p:grpSpPr bwMode="auto">
          <a:xfrm>
            <a:off x="6678613" y="4732338"/>
            <a:ext cx="576262" cy="668337"/>
            <a:chOff x="880" y="2969"/>
            <a:chExt cx="363" cy="421"/>
          </a:xfrm>
        </p:grpSpPr>
        <p:sp>
          <p:nvSpPr>
            <p:cNvPr id="667733" name="Oval 85"/>
            <p:cNvSpPr>
              <a:spLocks noChangeArrowheads="1"/>
            </p:cNvSpPr>
            <p:nvPr/>
          </p:nvSpPr>
          <p:spPr bwMode="auto">
            <a:xfrm>
              <a:off x="899" y="3055"/>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34" name="Text Box 86"/>
            <p:cNvSpPr txBox="1">
              <a:spLocks noChangeArrowheads="1"/>
            </p:cNvSpPr>
            <p:nvPr/>
          </p:nvSpPr>
          <p:spPr bwMode="auto">
            <a:xfrm>
              <a:off x="880" y="2969"/>
              <a:ext cx="361"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m</a:t>
              </a:r>
              <a:endParaRPr lang="en-US" sz="3200" b="1">
                <a:solidFill>
                  <a:srgbClr val="990033"/>
                </a:solidFill>
                <a:latin typeface="Symbol" pitchFamily="18" charset="2"/>
              </a:endParaRPr>
            </a:p>
          </p:txBody>
        </p:sp>
      </p:grpSp>
      <p:grpSp>
        <p:nvGrpSpPr>
          <p:cNvPr id="24" name="Group 87"/>
          <p:cNvGrpSpPr>
            <a:grpSpLocks/>
          </p:cNvGrpSpPr>
          <p:nvPr/>
        </p:nvGrpSpPr>
        <p:grpSpPr bwMode="auto">
          <a:xfrm>
            <a:off x="7540625" y="4732338"/>
            <a:ext cx="552450" cy="677862"/>
            <a:chOff x="1450" y="2969"/>
            <a:chExt cx="348" cy="427"/>
          </a:xfrm>
        </p:grpSpPr>
        <p:sp>
          <p:nvSpPr>
            <p:cNvPr id="667736" name="Oval 88"/>
            <p:cNvSpPr>
              <a:spLocks noChangeArrowheads="1"/>
            </p:cNvSpPr>
            <p:nvPr/>
          </p:nvSpPr>
          <p:spPr bwMode="auto">
            <a:xfrm>
              <a:off x="1454" y="3061"/>
              <a:ext cx="344" cy="335"/>
            </a:xfrm>
            <a:prstGeom prst="ellipse">
              <a:avLst/>
            </a:prstGeom>
            <a:solidFill>
              <a:srgbClr val="66FFFF"/>
            </a:solidFill>
            <a:ln w="28575" algn="ctr">
              <a:noFill/>
              <a:round/>
              <a:headEnd/>
              <a:tailEnd/>
            </a:ln>
            <a:effectLst/>
          </p:spPr>
          <p:txBody>
            <a:bodyPr anchor="ctr">
              <a:spAutoFit/>
            </a:bodyPr>
            <a:lstStyle/>
            <a:p>
              <a:endParaRPr lang="nl-NL"/>
            </a:p>
          </p:txBody>
        </p:sp>
        <p:sp>
          <p:nvSpPr>
            <p:cNvPr id="667737" name="Text Box 89"/>
            <p:cNvSpPr txBox="1">
              <a:spLocks noChangeArrowheads="1"/>
            </p:cNvSpPr>
            <p:nvPr/>
          </p:nvSpPr>
          <p:spPr bwMode="auto">
            <a:xfrm>
              <a:off x="1450" y="2969"/>
              <a:ext cx="334" cy="404"/>
            </a:xfrm>
            <a:prstGeom prst="rect">
              <a:avLst/>
            </a:prstGeom>
            <a:noFill/>
            <a:ln w="28575" algn="ctr">
              <a:noFill/>
              <a:miter lim="800000"/>
              <a:headEnd/>
              <a:tailEnd/>
            </a:ln>
            <a:effectLst/>
          </p:spPr>
          <p:txBody>
            <a:bodyPr wrap="none">
              <a:spAutoFit/>
            </a:bodyPr>
            <a:lstStyle/>
            <a:p>
              <a:r>
                <a:rPr lang="en-US" sz="3200" b="1">
                  <a:solidFill>
                    <a:srgbClr val="990033"/>
                  </a:solidFill>
                  <a:latin typeface="Symbol" pitchFamily="18" charset="2"/>
                </a:rPr>
                <a:t>n</a:t>
              </a:r>
              <a:r>
                <a:rPr lang="en-US" sz="3600" b="1" baseline="-25000">
                  <a:solidFill>
                    <a:srgbClr val="990033"/>
                  </a:solidFill>
                  <a:latin typeface="Symbol" pitchFamily="18" charset="2"/>
                </a:rPr>
                <a:t>t</a:t>
              </a:r>
              <a:endParaRPr lang="en-US" sz="3200" b="1">
                <a:solidFill>
                  <a:srgbClr val="990033"/>
                </a:solidFill>
              </a:endParaRPr>
            </a:p>
          </p:txBody>
        </p:sp>
      </p:grpSp>
      <p:sp>
        <p:nvSpPr>
          <p:cNvPr id="667738" name="Line 90"/>
          <p:cNvSpPr>
            <a:spLocks noChangeShapeType="1"/>
          </p:cNvSpPr>
          <p:nvPr/>
        </p:nvSpPr>
        <p:spPr bwMode="auto">
          <a:xfrm>
            <a:off x="6035675" y="1584325"/>
            <a:ext cx="212725" cy="12700"/>
          </a:xfrm>
          <a:prstGeom prst="line">
            <a:avLst/>
          </a:prstGeom>
          <a:noFill/>
          <a:ln w="28575">
            <a:solidFill>
              <a:srgbClr val="990033"/>
            </a:solidFill>
            <a:round/>
            <a:headEnd/>
            <a:tailEnd/>
          </a:ln>
          <a:effectLst/>
        </p:spPr>
        <p:txBody>
          <a:bodyPr>
            <a:spAutoFit/>
          </a:bodyPr>
          <a:lstStyle/>
          <a:p>
            <a:endParaRPr lang="nl-NL"/>
          </a:p>
        </p:txBody>
      </p:sp>
      <p:sp>
        <p:nvSpPr>
          <p:cNvPr id="667739" name="Line 91"/>
          <p:cNvSpPr>
            <a:spLocks noChangeShapeType="1"/>
          </p:cNvSpPr>
          <p:nvPr/>
        </p:nvSpPr>
        <p:spPr bwMode="auto">
          <a:xfrm>
            <a:off x="6827838" y="1617663"/>
            <a:ext cx="212725" cy="0"/>
          </a:xfrm>
          <a:prstGeom prst="line">
            <a:avLst/>
          </a:prstGeom>
          <a:noFill/>
          <a:ln w="28575">
            <a:solidFill>
              <a:srgbClr val="990033"/>
            </a:solidFill>
            <a:round/>
            <a:headEnd/>
            <a:tailEnd/>
          </a:ln>
          <a:effectLst/>
        </p:spPr>
        <p:txBody>
          <a:bodyPr>
            <a:spAutoFit/>
          </a:bodyPr>
          <a:lstStyle/>
          <a:p>
            <a:endParaRPr lang="nl-NL"/>
          </a:p>
        </p:txBody>
      </p:sp>
      <p:sp>
        <p:nvSpPr>
          <p:cNvPr id="667740" name="Line 92"/>
          <p:cNvSpPr>
            <a:spLocks noChangeShapeType="1"/>
          </p:cNvSpPr>
          <p:nvPr/>
        </p:nvSpPr>
        <p:spPr bwMode="auto">
          <a:xfrm>
            <a:off x="7635875" y="1616075"/>
            <a:ext cx="212725" cy="0"/>
          </a:xfrm>
          <a:prstGeom prst="line">
            <a:avLst/>
          </a:prstGeom>
          <a:noFill/>
          <a:ln w="28575">
            <a:solidFill>
              <a:srgbClr val="990033"/>
            </a:solidFill>
            <a:round/>
            <a:headEnd/>
            <a:tailEnd/>
          </a:ln>
          <a:effectLst/>
        </p:spPr>
        <p:txBody>
          <a:bodyPr wrap="none">
            <a:spAutoFit/>
          </a:bodyPr>
          <a:lstStyle/>
          <a:p>
            <a:endParaRPr lang="nl-NL"/>
          </a:p>
        </p:txBody>
      </p:sp>
      <p:sp>
        <p:nvSpPr>
          <p:cNvPr id="667741" name="Line 93"/>
          <p:cNvSpPr>
            <a:spLocks noChangeShapeType="1"/>
          </p:cNvSpPr>
          <p:nvPr/>
        </p:nvSpPr>
        <p:spPr bwMode="auto">
          <a:xfrm>
            <a:off x="6035675" y="2484438"/>
            <a:ext cx="288925" cy="0"/>
          </a:xfrm>
          <a:prstGeom prst="line">
            <a:avLst/>
          </a:prstGeom>
          <a:noFill/>
          <a:ln w="28575">
            <a:solidFill>
              <a:srgbClr val="990033"/>
            </a:solidFill>
            <a:round/>
            <a:headEnd/>
            <a:tailEnd/>
          </a:ln>
          <a:effectLst/>
        </p:spPr>
        <p:txBody>
          <a:bodyPr wrap="none">
            <a:spAutoFit/>
          </a:bodyPr>
          <a:lstStyle/>
          <a:p>
            <a:endParaRPr lang="nl-NL"/>
          </a:p>
        </p:txBody>
      </p:sp>
      <p:sp>
        <p:nvSpPr>
          <p:cNvPr id="667742" name="Line 94"/>
          <p:cNvSpPr>
            <a:spLocks noChangeShapeType="1"/>
          </p:cNvSpPr>
          <p:nvPr/>
        </p:nvSpPr>
        <p:spPr bwMode="auto">
          <a:xfrm>
            <a:off x="6842125" y="2484438"/>
            <a:ext cx="214313" cy="0"/>
          </a:xfrm>
          <a:prstGeom prst="line">
            <a:avLst/>
          </a:prstGeom>
          <a:noFill/>
          <a:ln w="28575">
            <a:solidFill>
              <a:srgbClr val="990033"/>
            </a:solidFill>
            <a:round/>
            <a:headEnd/>
            <a:tailEnd/>
          </a:ln>
          <a:effectLst/>
        </p:spPr>
        <p:txBody>
          <a:bodyPr wrap="none">
            <a:spAutoFit/>
          </a:bodyPr>
          <a:lstStyle/>
          <a:p>
            <a:endParaRPr lang="nl-NL"/>
          </a:p>
        </p:txBody>
      </p:sp>
      <p:sp>
        <p:nvSpPr>
          <p:cNvPr id="667743" name="Line 95"/>
          <p:cNvSpPr>
            <a:spLocks noChangeShapeType="1"/>
          </p:cNvSpPr>
          <p:nvPr/>
        </p:nvSpPr>
        <p:spPr bwMode="auto">
          <a:xfrm>
            <a:off x="7666038" y="2484438"/>
            <a:ext cx="242887" cy="0"/>
          </a:xfrm>
          <a:prstGeom prst="line">
            <a:avLst/>
          </a:prstGeom>
          <a:noFill/>
          <a:ln w="28575">
            <a:solidFill>
              <a:srgbClr val="990033"/>
            </a:solidFill>
            <a:round/>
            <a:headEnd/>
            <a:tailEnd/>
          </a:ln>
          <a:effectLst/>
        </p:spPr>
        <p:txBody>
          <a:bodyPr wrap="none">
            <a:spAutoFit/>
          </a:bodyPr>
          <a:lstStyle/>
          <a:p>
            <a:endParaRPr lang="nl-NL"/>
          </a:p>
        </p:txBody>
      </p:sp>
      <p:sp>
        <p:nvSpPr>
          <p:cNvPr id="667744" name="Line 96"/>
          <p:cNvSpPr>
            <a:spLocks noChangeShapeType="1"/>
          </p:cNvSpPr>
          <p:nvPr/>
        </p:nvSpPr>
        <p:spPr bwMode="auto">
          <a:xfrm flipV="1">
            <a:off x="5989638" y="4114800"/>
            <a:ext cx="274637" cy="15875"/>
          </a:xfrm>
          <a:prstGeom prst="line">
            <a:avLst/>
          </a:prstGeom>
          <a:noFill/>
          <a:ln w="28575">
            <a:solidFill>
              <a:srgbClr val="990033"/>
            </a:solidFill>
            <a:round/>
            <a:headEnd/>
            <a:tailEnd/>
          </a:ln>
          <a:effectLst/>
        </p:spPr>
        <p:txBody>
          <a:bodyPr wrap="none">
            <a:spAutoFit/>
          </a:bodyPr>
          <a:lstStyle/>
          <a:p>
            <a:endParaRPr lang="nl-NL"/>
          </a:p>
        </p:txBody>
      </p:sp>
      <p:sp>
        <p:nvSpPr>
          <p:cNvPr id="667745" name="Line 97"/>
          <p:cNvSpPr>
            <a:spLocks noChangeShapeType="1"/>
          </p:cNvSpPr>
          <p:nvPr/>
        </p:nvSpPr>
        <p:spPr bwMode="auto">
          <a:xfrm>
            <a:off x="6873875" y="4129088"/>
            <a:ext cx="228600" cy="0"/>
          </a:xfrm>
          <a:prstGeom prst="line">
            <a:avLst/>
          </a:prstGeom>
          <a:noFill/>
          <a:ln w="28575">
            <a:solidFill>
              <a:srgbClr val="990033"/>
            </a:solidFill>
            <a:round/>
            <a:headEnd/>
            <a:tailEnd/>
          </a:ln>
          <a:effectLst/>
        </p:spPr>
        <p:txBody>
          <a:bodyPr wrap="none">
            <a:spAutoFit/>
          </a:bodyPr>
          <a:lstStyle/>
          <a:p>
            <a:endParaRPr lang="nl-NL"/>
          </a:p>
        </p:txBody>
      </p:sp>
      <p:sp>
        <p:nvSpPr>
          <p:cNvPr id="667746" name="Line 98"/>
          <p:cNvSpPr>
            <a:spLocks noChangeShapeType="1"/>
          </p:cNvSpPr>
          <p:nvPr/>
        </p:nvSpPr>
        <p:spPr bwMode="auto">
          <a:xfrm>
            <a:off x="7726363" y="4144963"/>
            <a:ext cx="212725" cy="0"/>
          </a:xfrm>
          <a:prstGeom prst="line">
            <a:avLst/>
          </a:prstGeom>
          <a:noFill/>
          <a:ln w="28575">
            <a:solidFill>
              <a:srgbClr val="990033"/>
            </a:solidFill>
            <a:round/>
            <a:headEnd/>
            <a:tailEnd/>
          </a:ln>
          <a:effectLst/>
        </p:spPr>
        <p:txBody>
          <a:bodyPr>
            <a:spAutoFit/>
          </a:bodyPr>
          <a:lstStyle/>
          <a:p>
            <a:endParaRPr lang="nl-NL"/>
          </a:p>
        </p:txBody>
      </p:sp>
      <p:sp>
        <p:nvSpPr>
          <p:cNvPr id="667747" name="Line 99"/>
          <p:cNvSpPr>
            <a:spLocks noChangeShapeType="1"/>
          </p:cNvSpPr>
          <p:nvPr/>
        </p:nvSpPr>
        <p:spPr bwMode="auto">
          <a:xfrm flipV="1">
            <a:off x="5973763" y="4968875"/>
            <a:ext cx="214312" cy="14288"/>
          </a:xfrm>
          <a:prstGeom prst="line">
            <a:avLst/>
          </a:prstGeom>
          <a:noFill/>
          <a:ln w="28575">
            <a:solidFill>
              <a:srgbClr val="990033"/>
            </a:solidFill>
            <a:round/>
            <a:headEnd/>
            <a:tailEnd/>
          </a:ln>
          <a:effectLst/>
        </p:spPr>
        <p:txBody>
          <a:bodyPr>
            <a:spAutoFit/>
          </a:bodyPr>
          <a:lstStyle/>
          <a:p>
            <a:endParaRPr lang="nl-NL"/>
          </a:p>
        </p:txBody>
      </p:sp>
      <p:sp>
        <p:nvSpPr>
          <p:cNvPr id="667748" name="Line 100"/>
          <p:cNvSpPr>
            <a:spLocks noChangeShapeType="1"/>
          </p:cNvSpPr>
          <p:nvPr/>
        </p:nvSpPr>
        <p:spPr bwMode="auto">
          <a:xfrm>
            <a:off x="6858000" y="5013325"/>
            <a:ext cx="260350" cy="0"/>
          </a:xfrm>
          <a:prstGeom prst="line">
            <a:avLst/>
          </a:prstGeom>
          <a:noFill/>
          <a:ln w="28575">
            <a:solidFill>
              <a:srgbClr val="990033"/>
            </a:solidFill>
            <a:round/>
            <a:headEnd/>
            <a:tailEnd/>
          </a:ln>
          <a:effectLst/>
        </p:spPr>
        <p:txBody>
          <a:bodyPr>
            <a:spAutoFit/>
          </a:bodyPr>
          <a:lstStyle/>
          <a:p>
            <a:endParaRPr lang="nl-NL"/>
          </a:p>
        </p:txBody>
      </p:sp>
      <p:sp>
        <p:nvSpPr>
          <p:cNvPr id="667749" name="Line 101"/>
          <p:cNvSpPr>
            <a:spLocks noChangeShapeType="1"/>
          </p:cNvSpPr>
          <p:nvPr/>
        </p:nvSpPr>
        <p:spPr bwMode="auto">
          <a:xfrm>
            <a:off x="7650163" y="4983163"/>
            <a:ext cx="242887" cy="1587"/>
          </a:xfrm>
          <a:prstGeom prst="line">
            <a:avLst/>
          </a:prstGeom>
          <a:noFill/>
          <a:ln w="28575">
            <a:solidFill>
              <a:srgbClr val="990033"/>
            </a:solidFill>
            <a:round/>
            <a:headEnd/>
            <a:tailEnd/>
          </a:ln>
          <a:effectLst/>
        </p:spPr>
        <p:txBody>
          <a:bodyPr>
            <a:spAutoFit/>
          </a:bodyPr>
          <a:lstStyle/>
          <a:p>
            <a:endParaRPr lang="nl-NL"/>
          </a:p>
        </p:txBody>
      </p:sp>
      <p:sp>
        <p:nvSpPr>
          <p:cNvPr id="667750" name="Text Box 102"/>
          <p:cNvSpPr txBox="1">
            <a:spLocks noChangeArrowheads="1"/>
          </p:cNvSpPr>
          <p:nvPr/>
        </p:nvSpPr>
        <p:spPr bwMode="auto">
          <a:xfrm>
            <a:off x="1279525" y="5834063"/>
            <a:ext cx="1515158" cy="584776"/>
          </a:xfrm>
          <a:prstGeom prst="rect">
            <a:avLst/>
          </a:prstGeom>
          <a:noFill/>
          <a:ln w="38100" algn="ctr">
            <a:solidFill>
              <a:schemeClr val="bg1"/>
            </a:solidFill>
            <a:miter lim="800000"/>
            <a:headEnd/>
            <a:tailEnd/>
          </a:ln>
          <a:effectLst/>
        </p:spPr>
        <p:txBody>
          <a:bodyPr wrap="none">
            <a:spAutoFit/>
          </a:bodyPr>
          <a:lstStyle/>
          <a:p>
            <a:r>
              <a:rPr lang="en-US" sz="3200" dirty="0" err="1">
                <a:solidFill>
                  <a:schemeClr val="bg1"/>
                </a:solidFill>
              </a:rPr>
              <a:t>Materie</a:t>
            </a:r>
            <a:endParaRPr lang="en-US" sz="3200" dirty="0">
              <a:solidFill>
                <a:schemeClr val="bg1"/>
              </a:solidFill>
            </a:endParaRPr>
          </a:p>
        </p:txBody>
      </p:sp>
      <p:sp>
        <p:nvSpPr>
          <p:cNvPr id="667751" name="Text Box 103"/>
          <p:cNvSpPr txBox="1">
            <a:spLocks noChangeArrowheads="1"/>
          </p:cNvSpPr>
          <p:nvPr/>
        </p:nvSpPr>
        <p:spPr bwMode="auto">
          <a:xfrm>
            <a:off x="6076950" y="5883275"/>
            <a:ext cx="2430463" cy="617538"/>
          </a:xfrm>
          <a:prstGeom prst="rect">
            <a:avLst/>
          </a:prstGeom>
          <a:noFill/>
          <a:ln w="38100" algn="ctr">
            <a:solidFill>
              <a:srgbClr val="000099"/>
            </a:solidFill>
            <a:miter lim="800000"/>
            <a:headEnd/>
            <a:tailEnd/>
          </a:ln>
          <a:effectLst/>
        </p:spPr>
        <p:txBody>
          <a:bodyPr wrap="none">
            <a:spAutoFit/>
          </a:bodyPr>
          <a:lstStyle/>
          <a:p>
            <a:r>
              <a:rPr lang="en-US" sz="3200">
                <a:solidFill>
                  <a:srgbClr val="000099"/>
                </a:solidFill>
              </a:rPr>
              <a:t>Anti-materie</a:t>
            </a:r>
          </a:p>
        </p:txBody>
      </p:sp>
      <p:sp>
        <p:nvSpPr>
          <p:cNvPr id="667752" name="Text Box 104"/>
          <p:cNvSpPr txBox="1">
            <a:spLocks noChangeArrowheads="1"/>
          </p:cNvSpPr>
          <p:nvPr/>
        </p:nvSpPr>
        <p:spPr bwMode="auto">
          <a:xfrm>
            <a:off x="4624388" y="820738"/>
            <a:ext cx="1073150" cy="457200"/>
          </a:xfrm>
          <a:prstGeom prst="rect">
            <a:avLst/>
          </a:prstGeom>
          <a:noFill/>
          <a:ln w="28575" algn="ctr">
            <a:noFill/>
            <a:miter lim="800000"/>
            <a:headEnd/>
            <a:tailEnd/>
          </a:ln>
          <a:effectLst/>
        </p:spPr>
        <p:txBody>
          <a:bodyPr wrap="none">
            <a:spAutoFit/>
          </a:bodyPr>
          <a:lstStyle/>
          <a:p>
            <a:r>
              <a:rPr lang="en-US" sz="2400" u="sng">
                <a:solidFill>
                  <a:srgbClr val="000099"/>
                </a:solidFill>
              </a:rPr>
              <a:t>Lading</a:t>
            </a:r>
          </a:p>
        </p:txBody>
      </p:sp>
      <p:sp>
        <p:nvSpPr>
          <p:cNvPr id="667753" name="Text Box 105"/>
          <p:cNvSpPr txBox="1">
            <a:spLocks noChangeArrowheads="1"/>
          </p:cNvSpPr>
          <p:nvPr/>
        </p:nvSpPr>
        <p:spPr bwMode="auto">
          <a:xfrm>
            <a:off x="7434263" y="857250"/>
            <a:ext cx="584200" cy="519113"/>
          </a:xfrm>
          <a:prstGeom prst="rect">
            <a:avLst/>
          </a:prstGeom>
          <a:noFill/>
          <a:ln w="28575" algn="ctr">
            <a:noFill/>
            <a:miter lim="800000"/>
            <a:headEnd/>
            <a:tailEnd/>
          </a:ln>
          <a:effectLst/>
        </p:spPr>
        <p:txBody>
          <a:bodyPr wrap="none">
            <a:spAutoFit/>
          </a:bodyPr>
          <a:lstStyle/>
          <a:p>
            <a:r>
              <a:rPr lang="en-US">
                <a:solidFill>
                  <a:srgbClr val="000099"/>
                </a:solidFill>
              </a:rPr>
              <a:t>III</a:t>
            </a:r>
          </a:p>
        </p:txBody>
      </p:sp>
      <p:sp>
        <p:nvSpPr>
          <p:cNvPr id="667754" name="Text Box 106"/>
          <p:cNvSpPr txBox="1">
            <a:spLocks noChangeArrowheads="1"/>
          </p:cNvSpPr>
          <p:nvPr/>
        </p:nvSpPr>
        <p:spPr bwMode="auto">
          <a:xfrm>
            <a:off x="5999163" y="860425"/>
            <a:ext cx="317500" cy="519113"/>
          </a:xfrm>
          <a:prstGeom prst="rect">
            <a:avLst/>
          </a:prstGeom>
          <a:noFill/>
          <a:ln w="28575" algn="ctr">
            <a:noFill/>
            <a:miter lim="800000"/>
            <a:headEnd/>
            <a:tailEnd/>
          </a:ln>
          <a:effectLst/>
        </p:spPr>
        <p:txBody>
          <a:bodyPr wrap="none">
            <a:spAutoFit/>
          </a:bodyPr>
          <a:lstStyle/>
          <a:p>
            <a:r>
              <a:rPr lang="en-US">
                <a:solidFill>
                  <a:srgbClr val="000099"/>
                </a:solidFill>
              </a:rPr>
              <a:t>I</a:t>
            </a:r>
          </a:p>
        </p:txBody>
      </p:sp>
      <p:sp>
        <p:nvSpPr>
          <p:cNvPr id="667755" name="Text Box 107"/>
          <p:cNvSpPr txBox="1">
            <a:spLocks noChangeArrowheads="1"/>
          </p:cNvSpPr>
          <p:nvPr/>
        </p:nvSpPr>
        <p:spPr bwMode="auto">
          <a:xfrm>
            <a:off x="6696075" y="847725"/>
            <a:ext cx="450850" cy="519113"/>
          </a:xfrm>
          <a:prstGeom prst="rect">
            <a:avLst/>
          </a:prstGeom>
          <a:noFill/>
          <a:ln w="28575" algn="ctr">
            <a:noFill/>
            <a:miter lim="800000"/>
            <a:headEnd/>
            <a:tailEnd/>
          </a:ln>
          <a:effectLst/>
        </p:spPr>
        <p:txBody>
          <a:bodyPr wrap="none">
            <a:spAutoFit/>
          </a:bodyPr>
          <a:lstStyle/>
          <a:p>
            <a:r>
              <a:rPr lang="en-US">
                <a:solidFill>
                  <a:srgbClr val="000099"/>
                </a:solidFill>
              </a:rPr>
              <a:t>II</a:t>
            </a:r>
          </a:p>
        </p:txBody>
      </p:sp>
      <p:sp>
        <p:nvSpPr>
          <p:cNvPr id="109"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2561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Ontdekking</a:t>
            </a:r>
            <a:r>
              <a:rPr lang="en-US" dirty="0" smtClean="0"/>
              <a:t> van het Positron</a:t>
            </a:r>
            <a:endParaRPr lang="en-US" dirty="0"/>
          </a:p>
        </p:txBody>
      </p:sp>
      <p:pic>
        <p:nvPicPr>
          <p:cNvPr id="677892" name="Picture 4" descr="ANDERSON"/>
          <p:cNvPicPr>
            <a:picLocks noChangeAspect="1" noChangeArrowheads="1"/>
          </p:cNvPicPr>
          <p:nvPr/>
        </p:nvPicPr>
        <p:blipFill>
          <a:blip r:embed="rId3"/>
          <a:srcRect l="6320" r="1263" b="2197"/>
          <a:stretch>
            <a:fillRect/>
          </a:stretch>
        </p:blipFill>
        <p:spPr bwMode="auto">
          <a:xfrm>
            <a:off x="4714876" y="723798"/>
            <a:ext cx="4161468" cy="2786082"/>
          </a:xfrm>
          <a:prstGeom prst="rect">
            <a:avLst/>
          </a:prstGeom>
          <a:noFill/>
          <a:ln w="9525">
            <a:solidFill>
              <a:srgbClr val="CCFFFF"/>
            </a:solidFill>
            <a:miter lim="800000"/>
            <a:headEnd/>
            <a:tailEnd/>
          </a:ln>
        </p:spPr>
      </p:pic>
      <p:pic>
        <p:nvPicPr>
          <p:cNvPr id="9" name="Picture 6" descr="showers_sm"/>
          <p:cNvPicPr>
            <a:picLocks noChangeAspect="1" noChangeArrowheads="1"/>
          </p:cNvPicPr>
          <p:nvPr/>
        </p:nvPicPr>
        <p:blipFill>
          <a:blip r:embed="rId4"/>
          <a:srcRect/>
          <a:stretch>
            <a:fillRect/>
          </a:stretch>
        </p:blipFill>
        <p:spPr bwMode="auto">
          <a:xfrm>
            <a:off x="428596" y="701676"/>
            <a:ext cx="3857652" cy="2873994"/>
          </a:xfrm>
          <a:prstGeom prst="rect">
            <a:avLst/>
          </a:prstGeom>
          <a:noFill/>
          <a:ln>
            <a:solidFill>
              <a:srgbClr val="CCFFFF"/>
            </a:solidFill>
          </a:ln>
        </p:spPr>
      </p:pic>
      <p:sp>
        <p:nvSpPr>
          <p:cNvPr id="7" name="Title 1"/>
          <p:cNvSpPr txBox="1">
            <a:spLocks/>
          </p:cNvSpPr>
          <p:nvPr/>
        </p:nvSpPr>
        <p:spPr>
          <a:xfrm>
            <a:off x="-1" y="0"/>
            <a:ext cx="9144001" cy="6868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FF6600"/>
                </a:solidFill>
                <a:latin typeface="+mj-lt"/>
                <a:ea typeface="+mj-ea"/>
                <a:cs typeface="+mj-cs"/>
              </a:defRPr>
            </a:lvl1pPr>
          </a:lstStyle>
          <a:p>
            <a:endParaRPr lang="en-US" dirty="0"/>
          </a:p>
        </p:txBody>
      </p:sp>
      <p:pic>
        <p:nvPicPr>
          <p:cNvPr id="10" name="Picture 5" descr="1926_transt"/>
          <p:cNvPicPr>
            <a:picLocks noChangeAspect="1" noChangeArrowheads="1"/>
          </p:cNvPicPr>
          <p:nvPr/>
        </p:nvPicPr>
        <p:blipFill>
          <a:blip r:embed="rId5" cstate="print"/>
          <a:srcRect/>
          <a:stretch>
            <a:fillRect/>
          </a:stretch>
        </p:blipFill>
        <p:spPr bwMode="auto">
          <a:xfrm>
            <a:off x="5793230" y="3571524"/>
            <a:ext cx="3071691" cy="3134589"/>
          </a:xfrm>
          <a:prstGeom prst="rect">
            <a:avLst/>
          </a:prstGeom>
          <a:noFill/>
        </p:spPr>
      </p:pic>
      <p:sp>
        <p:nvSpPr>
          <p:cNvPr id="11" name="Rectangle 3"/>
          <p:cNvSpPr txBox="1">
            <a:spLocks noChangeArrowheads="1"/>
          </p:cNvSpPr>
          <p:nvPr/>
        </p:nvSpPr>
        <p:spPr>
          <a:xfrm>
            <a:off x="428596" y="4139843"/>
            <a:ext cx="4873167" cy="1250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FFFF9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9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9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9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9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err="1" smtClean="0">
                <a:solidFill>
                  <a:srgbClr val="66FFFF"/>
                </a:solidFill>
              </a:rPr>
              <a:t>Registratie</a:t>
            </a:r>
            <a:r>
              <a:rPr lang="en-US" sz="2400" dirty="0" smtClean="0">
                <a:solidFill>
                  <a:srgbClr val="66FFFF"/>
                </a:solidFill>
              </a:rPr>
              <a:t> in </a:t>
            </a:r>
            <a:r>
              <a:rPr lang="en-US" sz="2400" dirty="0" err="1" smtClean="0">
                <a:solidFill>
                  <a:srgbClr val="66FFFF"/>
                </a:solidFill>
              </a:rPr>
              <a:t>een</a:t>
            </a:r>
            <a:r>
              <a:rPr lang="en-US" sz="2400" dirty="0" smtClean="0">
                <a:solidFill>
                  <a:srgbClr val="66FFFF"/>
                </a:solidFill>
              </a:rPr>
              <a:t> </a:t>
            </a:r>
            <a:r>
              <a:rPr lang="en-US" sz="2400" dirty="0" err="1" smtClean="0">
                <a:solidFill>
                  <a:srgbClr val="66FFFF"/>
                </a:solidFill>
              </a:rPr>
              <a:t>nevelvat</a:t>
            </a:r>
            <a:endParaRPr lang="en-US" sz="2400" dirty="0" smtClean="0">
              <a:solidFill>
                <a:srgbClr val="66FFFF"/>
              </a:solidFill>
            </a:endParaRPr>
          </a:p>
          <a:p>
            <a:pPr>
              <a:lnSpc>
                <a:spcPct val="90000"/>
              </a:lnSpc>
            </a:pPr>
            <a:r>
              <a:rPr lang="en-US" sz="2400" dirty="0" smtClean="0">
                <a:solidFill>
                  <a:srgbClr val="66FFFF"/>
                </a:solidFill>
              </a:rPr>
              <a:t>Anderson </a:t>
            </a:r>
            <a:r>
              <a:rPr lang="en-US" sz="2400" dirty="0" err="1" smtClean="0">
                <a:solidFill>
                  <a:srgbClr val="66FFFF"/>
                </a:solidFill>
              </a:rPr>
              <a:t>zag</a:t>
            </a:r>
            <a:r>
              <a:rPr lang="en-US" sz="2400" dirty="0" smtClean="0">
                <a:solidFill>
                  <a:srgbClr val="66FFFF"/>
                </a:solidFill>
              </a:rPr>
              <a:t> </a:t>
            </a:r>
            <a:r>
              <a:rPr lang="en-US" sz="2400" dirty="0" err="1" smtClean="0">
                <a:solidFill>
                  <a:srgbClr val="66FFFF"/>
                </a:solidFill>
              </a:rPr>
              <a:t>een</a:t>
            </a:r>
            <a:r>
              <a:rPr lang="en-US" sz="2400" dirty="0" smtClean="0">
                <a:solidFill>
                  <a:srgbClr val="66FFFF"/>
                </a:solidFill>
              </a:rPr>
              <a:t> </a:t>
            </a:r>
            <a:r>
              <a:rPr lang="en-US" sz="2400" dirty="0" err="1" smtClean="0">
                <a:solidFill>
                  <a:srgbClr val="66FFFF"/>
                </a:solidFill>
              </a:rPr>
              <a:t>elektron</a:t>
            </a:r>
            <a:r>
              <a:rPr lang="en-US" sz="2400" dirty="0" smtClean="0">
                <a:solidFill>
                  <a:srgbClr val="66FFFF"/>
                </a:solidFill>
              </a:rPr>
              <a:t> met “</a:t>
            </a:r>
            <a:r>
              <a:rPr lang="en-US" sz="2400" dirty="0" err="1" smtClean="0">
                <a:solidFill>
                  <a:srgbClr val="66FFFF"/>
                </a:solidFill>
              </a:rPr>
              <a:t>verkeerde</a:t>
            </a:r>
            <a:r>
              <a:rPr lang="en-US" sz="2400" dirty="0" smtClean="0">
                <a:solidFill>
                  <a:srgbClr val="66FFFF"/>
                </a:solidFill>
              </a:rPr>
              <a:t>” lading: e</a:t>
            </a:r>
            <a:r>
              <a:rPr lang="en-US" sz="2400" baseline="30000" dirty="0" smtClean="0">
                <a:solidFill>
                  <a:srgbClr val="66FFFF"/>
                </a:solidFill>
              </a:rPr>
              <a:t>+</a:t>
            </a:r>
            <a:endParaRPr lang="en-US" sz="2400" dirty="0" smtClean="0">
              <a:solidFill>
                <a:srgbClr val="66FFFF"/>
              </a:solidFill>
            </a:endParaRPr>
          </a:p>
        </p:txBody>
      </p:sp>
      <p:sp>
        <p:nvSpPr>
          <p:cNvPr id="3" name="TextBox 2"/>
          <p:cNvSpPr txBox="1"/>
          <p:nvPr/>
        </p:nvSpPr>
        <p:spPr>
          <a:xfrm>
            <a:off x="705605" y="5539084"/>
            <a:ext cx="4009271" cy="707886"/>
          </a:xfrm>
          <a:prstGeom prst="rect">
            <a:avLst/>
          </a:prstGeom>
          <a:noFill/>
        </p:spPr>
        <p:txBody>
          <a:bodyPr wrap="square" rtlCol="0">
            <a:spAutoFit/>
          </a:bodyPr>
          <a:lstStyle/>
          <a:p>
            <a:r>
              <a:rPr lang="en-US" sz="2000" u="sng" dirty="0" err="1" smtClean="0">
                <a:solidFill>
                  <a:srgbClr val="FFFF00"/>
                </a:solidFill>
              </a:rPr>
              <a:t>Vraag</a:t>
            </a:r>
            <a:r>
              <a:rPr lang="en-US" sz="2000" u="sng" dirty="0" smtClean="0">
                <a:solidFill>
                  <a:srgbClr val="FFFF00"/>
                </a:solidFill>
              </a:rPr>
              <a:t>: </a:t>
            </a:r>
            <a:r>
              <a:rPr lang="en-US" sz="2000" dirty="0" smtClean="0">
                <a:solidFill>
                  <a:srgbClr val="FFFF00"/>
                </a:solidFill>
              </a:rPr>
              <a:t>Hoe </a:t>
            </a:r>
            <a:r>
              <a:rPr lang="en-US" sz="2000" dirty="0" err="1" smtClean="0">
                <a:solidFill>
                  <a:srgbClr val="FFFF00"/>
                </a:solidFill>
              </a:rPr>
              <a:t>wist</a:t>
            </a:r>
            <a:r>
              <a:rPr lang="en-US" sz="2000" dirty="0" smtClean="0">
                <a:solidFill>
                  <a:srgbClr val="FFFF00"/>
                </a:solidFill>
              </a:rPr>
              <a:t> Anderson </a:t>
            </a:r>
            <a:r>
              <a:rPr lang="en-US" sz="2000" dirty="0" err="1" smtClean="0">
                <a:solidFill>
                  <a:srgbClr val="FFFF00"/>
                </a:solidFill>
              </a:rPr>
              <a:t>welke</a:t>
            </a:r>
            <a:r>
              <a:rPr lang="en-US" sz="2000" dirty="0" smtClean="0">
                <a:solidFill>
                  <a:srgbClr val="FFFF00"/>
                </a:solidFill>
              </a:rPr>
              <a:t> </a:t>
            </a:r>
            <a:r>
              <a:rPr lang="en-US" sz="2000" dirty="0" err="1" smtClean="0">
                <a:solidFill>
                  <a:srgbClr val="FFFF00"/>
                </a:solidFill>
              </a:rPr>
              <a:t>kant</a:t>
            </a:r>
            <a:r>
              <a:rPr lang="en-US" sz="2000" dirty="0" smtClean="0">
                <a:solidFill>
                  <a:srgbClr val="FFFF00"/>
                </a:solidFill>
              </a:rPr>
              <a:t> het </a:t>
            </a:r>
            <a:r>
              <a:rPr lang="en-US" sz="2000" dirty="0" err="1" smtClean="0">
                <a:solidFill>
                  <a:srgbClr val="FFFF00"/>
                </a:solidFill>
              </a:rPr>
              <a:t>deeltje</a:t>
            </a:r>
            <a:r>
              <a:rPr lang="en-US" sz="2000" dirty="0" smtClean="0">
                <a:solidFill>
                  <a:srgbClr val="FFFF00"/>
                </a:solidFill>
              </a:rPr>
              <a:t> op </a:t>
            </a:r>
            <a:r>
              <a:rPr lang="en-US" sz="2000" dirty="0" err="1" smtClean="0">
                <a:solidFill>
                  <a:srgbClr val="FFFF00"/>
                </a:solidFill>
              </a:rPr>
              <a:t>ging</a:t>
            </a:r>
            <a:r>
              <a:rPr lang="en-US" sz="2000" dirty="0" smtClean="0">
                <a:solidFill>
                  <a:srgbClr val="FFFF00"/>
                </a:solidFill>
              </a:rPr>
              <a:t>?</a:t>
            </a:r>
          </a:p>
        </p:txBody>
      </p:sp>
    </p:spTree>
    <p:extLst>
      <p:ext uri="{BB962C8B-B14F-4D97-AF65-F5344CB8AC3E}">
        <p14:creationId xmlns:p14="http://schemas.microsoft.com/office/powerpoint/2010/main" val="10198320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6881813" y="0"/>
            <a:ext cx="2286000" cy="6858000"/>
          </a:xfrm>
          <a:prstGeom prst="rect">
            <a:avLst/>
          </a:prstGeom>
          <a:solidFill>
            <a:schemeClr val="bg1"/>
          </a:solidFill>
          <a:ln w="9525">
            <a:noFill/>
            <a:miter lim="800000"/>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pic>
        <p:nvPicPr>
          <p:cNvPr id="178179" name="Picture 3" descr="einstein_mat_antimat"/>
          <p:cNvPicPr>
            <a:picLocks noChangeAspect="1" noChangeArrowheads="1"/>
          </p:cNvPicPr>
          <p:nvPr/>
        </p:nvPicPr>
        <p:blipFill>
          <a:blip r:embed="rId2" cstate="print"/>
          <a:srcRect/>
          <a:stretch>
            <a:fillRect/>
          </a:stretch>
        </p:blipFill>
        <p:spPr bwMode="auto">
          <a:xfrm>
            <a:off x="1473200" y="0"/>
            <a:ext cx="6146800" cy="6858000"/>
          </a:xfrm>
          <a:prstGeom prst="rect">
            <a:avLst/>
          </a:prstGeom>
          <a:noFill/>
          <a:ln w="9525">
            <a:noFill/>
            <a:miter lim="800000"/>
            <a:headEnd/>
            <a:tailEnd/>
          </a:ln>
        </p:spPr>
      </p:pic>
      <p:grpSp>
        <p:nvGrpSpPr>
          <p:cNvPr id="2" name="Group 4"/>
          <p:cNvGrpSpPr>
            <a:grpSpLocks/>
          </p:cNvGrpSpPr>
          <p:nvPr/>
        </p:nvGrpSpPr>
        <p:grpSpPr bwMode="auto">
          <a:xfrm>
            <a:off x="5945188" y="-39688"/>
            <a:ext cx="3275012" cy="6810376"/>
            <a:chOff x="3730" y="-25"/>
            <a:chExt cx="2063" cy="4290"/>
          </a:xfrm>
        </p:grpSpPr>
        <p:sp>
          <p:nvSpPr>
            <p:cNvPr id="178200" name="Text Box 5"/>
            <p:cNvSpPr txBox="1">
              <a:spLocks noChangeArrowheads="1"/>
            </p:cNvSpPr>
            <p:nvPr/>
          </p:nvSpPr>
          <p:spPr bwMode="auto">
            <a:xfrm>
              <a:off x="3730" y="-25"/>
              <a:ext cx="2006" cy="423"/>
            </a:xfrm>
            <a:prstGeom prst="rect">
              <a:avLst/>
            </a:prstGeom>
            <a:noFill/>
            <a:ln w="9525">
              <a:noFill/>
              <a:miter lim="800000"/>
              <a:headEnd/>
              <a:tailEnd/>
            </a:ln>
          </p:spPr>
          <p:txBody>
            <a:bodyPr wrap="none">
              <a:prstTxWarp prst="textNoShape">
                <a:avLst/>
              </a:prstTxWarp>
              <a:spAutoFit/>
            </a:bodyPr>
            <a:lstStyle/>
            <a:p>
              <a:pPr algn="r"/>
              <a:r>
                <a:rPr lang="nl-NL" sz="3800" i="1" u="sng">
                  <a:solidFill>
                    <a:srgbClr val="000000"/>
                  </a:solidFill>
                  <a:latin typeface="Verdana" pitchFamily="-104" charset="0"/>
                </a:rPr>
                <a:t>anti</a:t>
              </a:r>
              <a:r>
                <a:rPr lang="nl-NL" sz="3800" u="sng">
                  <a:solidFill>
                    <a:srgbClr val="000000"/>
                  </a:solidFill>
                  <a:latin typeface="Verdana" pitchFamily="-104" charset="0"/>
                </a:rPr>
                <a:t>-materie</a:t>
              </a:r>
            </a:p>
          </p:txBody>
        </p:sp>
        <p:sp>
          <p:nvSpPr>
            <p:cNvPr id="178201" name="Text Box 6"/>
            <p:cNvSpPr txBox="1">
              <a:spLocks noChangeArrowheads="1"/>
            </p:cNvSpPr>
            <p:nvPr/>
          </p:nvSpPr>
          <p:spPr bwMode="auto">
            <a:xfrm>
              <a:off x="4820" y="672"/>
              <a:ext cx="973" cy="558"/>
            </a:xfrm>
            <a:prstGeom prst="rect">
              <a:avLst/>
            </a:prstGeom>
            <a:noFill/>
            <a:ln w="9525">
              <a:noFill/>
              <a:miter lim="800000"/>
              <a:headEnd/>
              <a:tailEnd/>
            </a:ln>
          </p:spPr>
          <p:txBody>
            <a:bodyPr wrap="none">
              <a:prstTxWarp prst="textNoShape">
                <a:avLst/>
              </a:prstTxWarp>
              <a:spAutoFit/>
            </a:bodyPr>
            <a:lstStyle/>
            <a:p>
              <a:pPr algn="ctr"/>
              <a:r>
                <a:rPr lang="nl-NL" sz="2600" i="1">
                  <a:solidFill>
                    <a:srgbClr val="000000"/>
                  </a:solidFill>
                  <a:latin typeface="Verdana" pitchFamily="-104" charset="0"/>
                </a:rPr>
                <a:t>anti</a:t>
              </a:r>
            </a:p>
            <a:p>
              <a:pPr algn="ctr"/>
              <a:r>
                <a:rPr lang="nl-NL" sz="2600">
                  <a:solidFill>
                    <a:srgbClr val="000000"/>
                  </a:solidFill>
                  <a:latin typeface="Verdana" pitchFamily="-104" charset="0"/>
                </a:rPr>
                <a:t>elektron</a:t>
              </a:r>
            </a:p>
          </p:txBody>
        </p:sp>
        <p:sp>
          <p:nvSpPr>
            <p:cNvPr id="178202" name="Text Box 7"/>
            <p:cNvSpPr txBox="1">
              <a:spLocks noChangeArrowheads="1"/>
            </p:cNvSpPr>
            <p:nvPr/>
          </p:nvSpPr>
          <p:spPr bwMode="auto">
            <a:xfrm>
              <a:off x="4896" y="2133"/>
              <a:ext cx="823" cy="558"/>
            </a:xfrm>
            <a:prstGeom prst="rect">
              <a:avLst/>
            </a:prstGeom>
            <a:noFill/>
            <a:ln w="9525">
              <a:noFill/>
              <a:miter lim="800000"/>
              <a:headEnd/>
              <a:tailEnd/>
            </a:ln>
          </p:spPr>
          <p:txBody>
            <a:bodyPr wrap="none">
              <a:prstTxWarp prst="textNoShape">
                <a:avLst/>
              </a:prstTxWarp>
              <a:spAutoFit/>
            </a:bodyPr>
            <a:lstStyle/>
            <a:p>
              <a:pPr algn="ctr"/>
              <a:r>
                <a:rPr lang="nl-NL" sz="2600" i="1">
                  <a:solidFill>
                    <a:srgbClr val="000000"/>
                  </a:solidFill>
                  <a:latin typeface="Verdana" pitchFamily="-104" charset="0"/>
                </a:rPr>
                <a:t>anti</a:t>
              </a:r>
            </a:p>
            <a:p>
              <a:pPr algn="ctr"/>
              <a:r>
                <a:rPr lang="nl-NL" sz="2600">
                  <a:solidFill>
                    <a:srgbClr val="000000"/>
                  </a:solidFill>
                  <a:latin typeface="Verdana" pitchFamily="-104" charset="0"/>
                </a:rPr>
                <a:t>quarks</a:t>
              </a:r>
            </a:p>
          </p:txBody>
        </p:sp>
        <p:grpSp>
          <p:nvGrpSpPr>
            <p:cNvPr id="3" name="Group 8"/>
            <p:cNvGrpSpPr>
              <a:grpSpLocks/>
            </p:cNvGrpSpPr>
            <p:nvPr/>
          </p:nvGrpSpPr>
          <p:grpSpPr bwMode="auto">
            <a:xfrm>
              <a:off x="4953" y="2662"/>
              <a:ext cx="705" cy="799"/>
              <a:chOff x="751" y="1688"/>
              <a:chExt cx="705" cy="799"/>
            </a:xfrm>
          </p:grpSpPr>
          <p:sp>
            <p:nvSpPr>
              <p:cNvPr id="178212" name="Oval 9"/>
              <p:cNvSpPr>
                <a:spLocks noChangeArrowheads="1"/>
              </p:cNvSpPr>
              <p:nvPr/>
            </p:nvSpPr>
            <p:spPr bwMode="auto">
              <a:xfrm flipV="1">
                <a:off x="751" y="1767"/>
                <a:ext cx="705" cy="720"/>
              </a:xfrm>
              <a:prstGeom prst="ellipse">
                <a:avLst/>
              </a:prstGeom>
              <a:solidFill>
                <a:schemeClr val="tx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213" name="Text Box 10"/>
              <p:cNvSpPr txBox="1">
                <a:spLocks noChangeArrowheads="1"/>
              </p:cNvSpPr>
              <p:nvPr/>
            </p:nvSpPr>
            <p:spPr bwMode="auto">
              <a:xfrm>
                <a:off x="878" y="1688"/>
                <a:ext cx="450" cy="692"/>
              </a:xfrm>
              <a:prstGeom prst="rect">
                <a:avLst/>
              </a:prstGeom>
              <a:noFill/>
              <a:ln w="9525">
                <a:noFill/>
                <a:miter lim="800000"/>
                <a:headEnd/>
                <a:tailEnd/>
              </a:ln>
            </p:spPr>
            <p:txBody>
              <a:bodyPr wrap="none">
                <a:prstTxWarp prst="textNoShape">
                  <a:avLst/>
                </a:prstTxWarp>
                <a:spAutoFit/>
              </a:bodyPr>
              <a:lstStyle/>
              <a:p>
                <a:r>
                  <a:rPr lang="nl-NL" sz="6600">
                    <a:solidFill>
                      <a:srgbClr val="FFFFFF"/>
                    </a:solidFill>
                    <a:latin typeface="Verdana" pitchFamily="-104" charset="0"/>
                  </a:rPr>
                  <a:t>u</a:t>
                </a:r>
              </a:p>
            </p:txBody>
          </p:sp>
        </p:grpSp>
        <p:grpSp>
          <p:nvGrpSpPr>
            <p:cNvPr id="4" name="Group 11"/>
            <p:cNvGrpSpPr>
              <a:grpSpLocks/>
            </p:cNvGrpSpPr>
            <p:nvPr/>
          </p:nvGrpSpPr>
          <p:grpSpPr bwMode="auto">
            <a:xfrm>
              <a:off x="4953" y="3498"/>
              <a:ext cx="705" cy="767"/>
              <a:chOff x="751" y="2524"/>
              <a:chExt cx="705" cy="767"/>
            </a:xfrm>
          </p:grpSpPr>
          <p:sp>
            <p:nvSpPr>
              <p:cNvPr id="178210" name="Oval 12"/>
              <p:cNvSpPr>
                <a:spLocks noChangeArrowheads="1"/>
              </p:cNvSpPr>
              <p:nvPr/>
            </p:nvSpPr>
            <p:spPr bwMode="auto">
              <a:xfrm flipV="1">
                <a:off x="751" y="2569"/>
                <a:ext cx="705" cy="722"/>
              </a:xfrm>
              <a:prstGeom prst="ellipse">
                <a:avLst/>
              </a:prstGeom>
              <a:solidFill>
                <a:schemeClr val="tx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211" name="Text Box 13"/>
              <p:cNvSpPr txBox="1">
                <a:spLocks noChangeArrowheads="1"/>
              </p:cNvSpPr>
              <p:nvPr/>
            </p:nvSpPr>
            <p:spPr bwMode="auto">
              <a:xfrm>
                <a:off x="881" y="2524"/>
                <a:ext cx="445" cy="692"/>
              </a:xfrm>
              <a:prstGeom prst="rect">
                <a:avLst/>
              </a:prstGeom>
              <a:noFill/>
              <a:ln w="9525">
                <a:noFill/>
                <a:miter lim="800000"/>
                <a:headEnd/>
                <a:tailEnd/>
              </a:ln>
            </p:spPr>
            <p:txBody>
              <a:bodyPr wrap="none">
                <a:prstTxWarp prst="textNoShape">
                  <a:avLst/>
                </a:prstTxWarp>
                <a:spAutoFit/>
              </a:bodyPr>
              <a:lstStyle/>
              <a:p>
                <a:r>
                  <a:rPr lang="nl-NL" sz="6600">
                    <a:solidFill>
                      <a:srgbClr val="FFFFFF"/>
                    </a:solidFill>
                    <a:latin typeface="Verdana" pitchFamily="-104" charset="0"/>
                  </a:rPr>
                  <a:t>d</a:t>
                </a:r>
              </a:p>
            </p:txBody>
          </p:sp>
        </p:grpSp>
        <p:grpSp>
          <p:nvGrpSpPr>
            <p:cNvPr id="5" name="Group 14"/>
            <p:cNvGrpSpPr>
              <a:grpSpLocks/>
            </p:cNvGrpSpPr>
            <p:nvPr/>
          </p:nvGrpSpPr>
          <p:grpSpPr bwMode="auto">
            <a:xfrm>
              <a:off x="4954" y="1245"/>
              <a:ext cx="704" cy="764"/>
              <a:chOff x="751" y="3329"/>
              <a:chExt cx="704" cy="764"/>
            </a:xfrm>
          </p:grpSpPr>
          <p:sp>
            <p:nvSpPr>
              <p:cNvPr id="178208" name="Oval 15"/>
              <p:cNvSpPr>
                <a:spLocks noChangeArrowheads="1"/>
              </p:cNvSpPr>
              <p:nvPr/>
            </p:nvSpPr>
            <p:spPr bwMode="auto">
              <a:xfrm flipV="1">
                <a:off x="751" y="3373"/>
                <a:ext cx="704" cy="720"/>
              </a:xfrm>
              <a:prstGeom prst="ellipse">
                <a:avLst/>
              </a:prstGeom>
              <a:solidFill>
                <a:schemeClr val="tx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209" name="Text Box 16"/>
              <p:cNvSpPr txBox="1">
                <a:spLocks noChangeArrowheads="1"/>
              </p:cNvSpPr>
              <p:nvPr/>
            </p:nvSpPr>
            <p:spPr bwMode="auto">
              <a:xfrm>
                <a:off x="888" y="3329"/>
                <a:ext cx="431" cy="692"/>
              </a:xfrm>
              <a:prstGeom prst="rect">
                <a:avLst/>
              </a:prstGeom>
              <a:noFill/>
              <a:ln w="9525">
                <a:noFill/>
                <a:miter lim="800000"/>
                <a:headEnd/>
                <a:tailEnd/>
              </a:ln>
            </p:spPr>
            <p:txBody>
              <a:bodyPr wrap="none">
                <a:prstTxWarp prst="textNoShape">
                  <a:avLst/>
                </a:prstTxWarp>
                <a:spAutoFit/>
              </a:bodyPr>
              <a:lstStyle/>
              <a:p>
                <a:r>
                  <a:rPr lang="nl-NL" sz="6600">
                    <a:solidFill>
                      <a:srgbClr val="FFFFFF"/>
                    </a:solidFill>
                    <a:latin typeface="Verdana" pitchFamily="-104" charset="0"/>
                  </a:rPr>
                  <a:t>e</a:t>
                </a:r>
              </a:p>
            </p:txBody>
          </p:sp>
        </p:grpSp>
        <p:sp>
          <p:nvSpPr>
            <p:cNvPr id="178206" name="Text Box 17"/>
            <p:cNvSpPr txBox="1">
              <a:spLocks noChangeArrowheads="1"/>
            </p:cNvSpPr>
            <p:nvPr/>
          </p:nvSpPr>
          <p:spPr bwMode="auto">
            <a:xfrm>
              <a:off x="4480" y="2832"/>
              <a:ext cx="512" cy="558"/>
            </a:xfrm>
            <a:prstGeom prst="rect">
              <a:avLst/>
            </a:prstGeom>
            <a:noFill/>
            <a:ln w="9525">
              <a:noFill/>
              <a:miter lim="800000"/>
              <a:headEnd/>
              <a:tailEnd/>
            </a:ln>
          </p:spPr>
          <p:txBody>
            <a:bodyPr wrap="none">
              <a:prstTxWarp prst="textNoShape">
                <a:avLst/>
              </a:prstTxWarp>
              <a:spAutoFit/>
            </a:bodyPr>
            <a:lstStyle/>
            <a:p>
              <a:pPr algn="ctr"/>
              <a:r>
                <a:rPr lang="nl-NL" sz="2600" i="1">
                  <a:solidFill>
                    <a:srgbClr val="000000"/>
                  </a:solidFill>
                  <a:latin typeface="Verdana" pitchFamily="-104" charset="0"/>
                </a:rPr>
                <a:t>anti</a:t>
              </a:r>
            </a:p>
            <a:p>
              <a:pPr algn="ctr"/>
              <a:r>
                <a:rPr lang="nl-NL" sz="2600">
                  <a:solidFill>
                    <a:srgbClr val="000000"/>
                  </a:solidFill>
                  <a:latin typeface="Verdana" pitchFamily="-104" charset="0"/>
                </a:rPr>
                <a:t>up</a:t>
              </a:r>
            </a:p>
          </p:txBody>
        </p:sp>
        <p:sp>
          <p:nvSpPr>
            <p:cNvPr id="178207" name="Text Box 18"/>
            <p:cNvSpPr txBox="1">
              <a:spLocks noChangeArrowheads="1"/>
            </p:cNvSpPr>
            <p:nvPr/>
          </p:nvSpPr>
          <p:spPr bwMode="auto">
            <a:xfrm>
              <a:off x="4320" y="3648"/>
              <a:ext cx="674" cy="558"/>
            </a:xfrm>
            <a:prstGeom prst="rect">
              <a:avLst/>
            </a:prstGeom>
            <a:noFill/>
            <a:ln w="9525">
              <a:noFill/>
              <a:miter lim="800000"/>
              <a:headEnd/>
              <a:tailEnd/>
            </a:ln>
          </p:spPr>
          <p:txBody>
            <a:bodyPr wrap="none">
              <a:prstTxWarp prst="textNoShape">
                <a:avLst/>
              </a:prstTxWarp>
              <a:spAutoFit/>
            </a:bodyPr>
            <a:lstStyle/>
            <a:p>
              <a:pPr algn="ctr"/>
              <a:r>
                <a:rPr lang="nl-NL" sz="2600" i="1">
                  <a:solidFill>
                    <a:srgbClr val="000000"/>
                  </a:solidFill>
                  <a:latin typeface="Verdana" pitchFamily="-104" charset="0"/>
                </a:rPr>
                <a:t>anti</a:t>
              </a:r>
            </a:p>
            <a:p>
              <a:pPr algn="ctr"/>
              <a:r>
                <a:rPr lang="nl-NL" sz="2600">
                  <a:solidFill>
                    <a:srgbClr val="000000"/>
                  </a:solidFill>
                  <a:latin typeface="Verdana" pitchFamily="-104" charset="0"/>
                </a:rPr>
                <a:t>down</a:t>
              </a:r>
            </a:p>
          </p:txBody>
        </p:sp>
      </p:grpSp>
      <p:grpSp>
        <p:nvGrpSpPr>
          <p:cNvPr id="6" name="Group 19"/>
          <p:cNvGrpSpPr>
            <a:grpSpLocks/>
          </p:cNvGrpSpPr>
          <p:nvPr/>
        </p:nvGrpSpPr>
        <p:grpSpPr bwMode="auto">
          <a:xfrm>
            <a:off x="4572000" y="0"/>
            <a:ext cx="4572000" cy="6934200"/>
            <a:chOff x="2880" y="0"/>
            <a:chExt cx="2880" cy="4368"/>
          </a:xfrm>
        </p:grpSpPr>
        <p:pic>
          <p:nvPicPr>
            <p:cNvPr id="178198" name="Picture 20"/>
            <p:cNvPicPr>
              <a:picLocks noChangeAspect="1" noChangeArrowheads="1"/>
            </p:cNvPicPr>
            <p:nvPr/>
          </p:nvPicPr>
          <p:blipFill>
            <a:blip r:embed="rId3" cstate="print"/>
            <a:srcRect/>
            <a:stretch>
              <a:fillRect/>
            </a:stretch>
          </p:blipFill>
          <p:spPr bwMode="auto">
            <a:xfrm>
              <a:off x="2880" y="0"/>
              <a:ext cx="1917" cy="4368"/>
            </a:xfrm>
            <a:prstGeom prst="rect">
              <a:avLst/>
            </a:prstGeom>
            <a:noFill/>
            <a:ln w="9525">
              <a:noFill/>
              <a:miter lim="800000"/>
              <a:headEnd/>
              <a:tailEnd/>
            </a:ln>
          </p:spPr>
        </p:pic>
        <p:sp>
          <p:nvSpPr>
            <p:cNvPr id="178199" name="Rectangle 21"/>
            <p:cNvSpPr>
              <a:spLocks noChangeArrowheads="1"/>
            </p:cNvSpPr>
            <p:nvPr/>
          </p:nvSpPr>
          <p:spPr bwMode="auto">
            <a:xfrm>
              <a:off x="4656" y="0"/>
              <a:ext cx="1104" cy="4320"/>
            </a:xfrm>
            <a:prstGeom prst="rect">
              <a:avLst/>
            </a:prstGeom>
            <a:solidFill>
              <a:schemeClr val="tx1"/>
            </a:solidFill>
            <a:ln w="9525">
              <a:noFill/>
              <a:miter lim="800000"/>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grpSp>
      <p:sp>
        <p:nvSpPr>
          <p:cNvPr id="178182" name="Text Box 22"/>
          <p:cNvSpPr txBox="1">
            <a:spLocks noChangeArrowheads="1"/>
          </p:cNvSpPr>
          <p:nvPr/>
        </p:nvSpPr>
        <p:spPr bwMode="auto">
          <a:xfrm>
            <a:off x="76200" y="-39688"/>
            <a:ext cx="2047875" cy="671513"/>
          </a:xfrm>
          <a:prstGeom prst="rect">
            <a:avLst/>
          </a:prstGeom>
          <a:noFill/>
          <a:ln w="9525">
            <a:noFill/>
            <a:miter lim="800000"/>
            <a:headEnd/>
            <a:tailEnd/>
          </a:ln>
        </p:spPr>
        <p:txBody>
          <a:bodyPr wrap="none">
            <a:prstTxWarp prst="textNoShape">
              <a:avLst/>
            </a:prstTxWarp>
            <a:spAutoFit/>
          </a:bodyPr>
          <a:lstStyle/>
          <a:p>
            <a:r>
              <a:rPr lang="nl-NL" sz="3800" u="sng">
                <a:solidFill>
                  <a:srgbClr val="FFFFFF"/>
                </a:solidFill>
                <a:latin typeface="Verdana" pitchFamily="-104" charset="0"/>
              </a:rPr>
              <a:t>materie</a:t>
            </a:r>
          </a:p>
        </p:txBody>
      </p:sp>
      <p:grpSp>
        <p:nvGrpSpPr>
          <p:cNvPr id="7" name="Group 23"/>
          <p:cNvGrpSpPr>
            <a:grpSpLocks/>
          </p:cNvGrpSpPr>
          <p:nvPr/>
        </p:nvGrpSpPr>
        <p:grpSpPr bwMode="auto">
          <a:xfrm>
            <a:off x="0" y="1458913"/>
            <a:ext cx="2365375" cy="5322887"/>
            <a:chOff x="0" y="919"/>
            <a:chExt cx="1490" cy="3353"/>
          </a:xfrm>
        </p:grpSpPr>
        <p:sp>
          <p:nvSpPr>
            <p:cNvPr id="178185" name="Text Box 24"/>
            <p:cNvSpPr txBox="1">
              <a:spLocks noChangeArrowheads="1"/>
            </p:cNvSpPr>
            <p:nvPr/>
          </p:nvSpPr>
          <p:spPr bwMode="auto">
            <a:xfrm>
              <a:off x="0" y="919"/>
              <a:ext cx="973" cy="308"/>
            </a:xfrm>
            <a:prstGeom prst="rect">
              <a:avLst/>
            </a:prstGeom>
            <a:noFill/>
            <a:ln w="9525">
              <a:noFill/>
              <a:miter lim="800000"/>
              <a:headEnd/>
              <a:tailEnd/>
            </a:ln>
          </p:spPr>
          <p:txBody>
            <a:bodyPr wrap="none">
              <a:prstTxWarp prst="textNoShape">
                <a:avLst/>
              </a:prstTxWarp>
              <a:spAutoFit/>
            </a:bodyPr>
            <a:lstStyle/>
            <a:p>
              <a:r>
                <a:rPr lang="nl-NL" sz="2600">
                  <a:solidFill>
                    <a:srgbClr val="FFFFFF"/>
                  </a:solidFill>
                  <a:latin typeface="Verdana" pitchFamily="-104" charset="0"/>
                </a:rPr>
                <a:t>elektron</a:t>
              </a:r>
            </a:p>
          </p:txBody>
        </p:sp>
        <p:sp>
          <p:nvSpPr>
            <p:cNvPr id="178186" name="Text Box 25"/>
            <p:cNvSpPr txBox="1">
              <a:spLocks noChangeArrowheads="1"/>
            </p:cNvSpPr>
            <p:nvPr/>
          </p:nvSpPr>
          <p:spPr bwMode="auto">
            <a:xfrm>
              <a:off x="75" y="2380"/>
              <a:ext cx="823" cy="308"/>
            </a:xfrm>
            <a:prstGeom prst="rect">
              <a:avLst/>
            </a:prstGeom>
            <a:noFill/>
            <a:ln w="9525">
              <a:noFill/>
              <a:miter lim="800000"/>
              <a:headEnd/>
              <a:tailEnd/>
            </a:ln>
          </p:spPr>
          <p:txBody>
            <a:bodyPr wrap="none">
              <a:prstTxWarp prst="textNoShape">
                <a:avLst/>
              </a:prstTxWarp>
              <a:spAutoFit/>
            </a:bodyPr>
            <a:lstStyle/>
            <a:p>
              <a:pPr algn="ctr"/>
              <a:r>
                <a:rPr lang="nl-NL" sz="2600">
                  <a:solidFill>
                    <a:srgbClr val="FFFFFF"/>
                  </a:solidFill>
                  <a:latin typeface="Verdana" pitchFamily="-104" charset="0"/>
                </a:rPr>
                <a:t>quarks</a:t>
              </a:r>
            </a:p>
          </p:txBody>
        </p:sp>
        <p:grpSp>
          <p:nvGrpSpPr>
            <p:cNvPr id="8" name="Group 26"/>
            <p:cNvGrpSpPr>
              <a:grpSpLocks/>
            </p:cNvGrpSpPr>
            <p:nvPr/>
          </p:nvGrpSpPr>
          <p:grpSpPr bwMode="auto">
            <a:xfrm>
              <a:off x="133" y="2669"/>
              <a:ext cx="705" cy="799"/>
              <a:chOff x="751" y="1688"/>
              <a:chExt cx="705" cy="799"/>
            </a:xfrm>
          </p:grpSpPr>
          <p:sp>
            <p:nvSpPr>
              <p:cNvPr id="178196" name="Oval 27"/>
              <p:cNvSpPr>
                <a:spLocks noChangeArrowheads="1"/>
              </p:cNvSpPr>
              <p:nvPr/>
            </p:nvSpPr>
            <p:spPr bwMode="auto">
              <a:xfrm flipV="1">
                <a:off x="751" y="1767"/>
                <a:ext cx="705" cy="720"/>
              </a:xfrm>
              <a:prstGeom prst="ellipse">
                <a:avLst/>
              </a:prstGeom>
              <a:solidFill>
                <a:schemeClr val="bg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197" name="Text Box 28"/>
              <p:cNvSpPr txBox="1">
                <a:spLocks noChangeArrowheads="1"/>
              </p:cNvSpPr>
              <p:nvPr/>
            </p:nvSpPr>
            <p:spPr bwMode="auto">
              <a:xfrm>
                <a:off x="878" y="1688"/>
                <a:ext cx="450" cy="692"/>
              </a:xfrm>
              <a:prstGeom prst="rect">
                <a:avLst/>
              </a:prstGeom>
              <a:noFill/>
              <a:ln w="9525">
                <a:noFill/>
                <a:miter lim="800000"/>
                <a:headEnd/>
                <a:tailEnd/>
              </a:ln>
            </p:spPr>
            <p:txBody>
              <a:bodyPr wrap="none">
                <a:prstTxWarp prst="textNoShape">
                  <a:avLst/>
                </a:prstTxWarp>
                <a:spAutoFit/>
              </a:bodyPr>
              <a:lstStyle/>
              <a:p>
                <a:r>
                  <a:rPr lang="nl-NL" sz="6600">
                    <a:solidFill>
                      <a:srgbClr val="000000"/>
                    </a:solidFill>
                    <a:latin typeface="Verdana" pitchFamily="-104" charset="0"/>
                  </a:rPr>
                  <a:t>u</a:t>
                </a:r>
              </a:p>
            </p:txBody>
          </p:sp>
        </p:grpSp>
        <p:grpSp>
          <p:nvGrpSpPr>
            <p:cNvPr id="9" name="Group 29"/>
            <p:cNvGrpSpPr>
              <a:grpSpLocks/>
            </p:cNvGrpSpPr>
            <p:nvPr/>
          </p:nvGrpSpPr>
          <p:grpSpPr bwMode="auto">
            <a:xfrm>
              <a:off x="133" y="3505"/>
              <a:ext cx="705" cy="767"/>
              <a:chOff x="751" y="2524"/>
              <a:chExt cx="705" cy="767"/>
            </a:xfrm>
          </p:grpSpPr>
          <p:sp>
            <p:nvSpPr>
              <p:cNvPr id="178194" name="Oval 30"/>
              <p:cNvSpPr>
                <a:spLocks noChangeArrowheads="1"/>
              </p:cNvSpPr>
              <p:nvPr/>
            </p:nvSpPr>
            <p:spPr bwMode="auto">
              <a:xfrm flipV="1">
                <a:off x="751" y="2569"/>
                <a:ext cx="705" cy="722"/>
              </a:xfrm>
              <a:prstGeom prst="ellipse">
                <a:avLst/>
              </a:prstGeom>
              <a:solidFill>
                <a:schemeClr val="bg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195" name="Text Box 31"/>
              <p:cNvSpPr txBox="1">
                <a:spLocks noChangeArrowheads="1"/>
              </p:cNvSpPr>
              <p:nvPr/>
            </p:nvSpPr>
            <p:spPr bwMode="auto">
              <a:xfrm>
                <a:off x="881" y="2524"/>
                <a:ext cx="445" cy="692"/>
              </a:xfrm>
              <a:prstGeom prst="rect">
                <a:avLst/>
              </a:prstGeom>
              <a:noFill/>
              <a:ln w="9525">
                <a:noFill/>
                <a:miter lim="800000"/>
                <a:headEnd/>
                <a:tailEnd/>
              </a:ln>
            </p:spPr>
            <p:txBody>
              <a:bodyPr wrap="none">
                <a:prstTxWarp prst="textNoShape">
                  <a:avLst/>
                </a:prstTxWarp>
                <a:spAutoFit/>
              </a:bodyPr>
              <a:lstStyle/>
              <a:p>
                <a:r>
                  <a:rPr lang="nl-NL" sz="6600">
                    <a:solidFill>
                      <a:srgbClr val="000000"/>
                    </a:solidFill>
                    <a:latin typeface="Verdana" pitchFamily="-104" charset="0"/>
                  </a:rPr>
                  <a:t>d</a:t>
                </a:r>
              </a:p>
            </p:txBody>
          </p:sp>
        </p:grpSp>
        <p:grpSp>
          <p:nvGrpSpPr>
            <p:cNvPr id="10" name="Group 32"/>
            <p:cNvGrpSpPr>
              <a:grpSpLocks/>
            </p:cNvGrpSpPr>
            <p:nvPr/>
          </p:nvGrpSpPr>
          <p:grpSpPr bwMode="auto">
            <a:xfrm>
              <a:off x="134" y="1252"/>
              <a:ext cx="704" cy="764"/>
              <a:chOff x="751" y="3329"/>
              <a:chExt cx="704" cy="764"/>
            </a:xfrm>
          </p:grpSpPr>
          <p:sp>
            <p:nvSpPr>
              <p:cNvPr id="178192" name="Oval 33"/>
              <p:cNvSpPr>
                <a:spLocks noChangeArrowheads="1"/>
              </p:cNvSpPr>
              <p:nvPr/>
            </p:nvSpPr>
            <p:spPr bwMode="auto">
              <a:xfrm flipV="1">
                <a:off x="751" y="3373"/>
                <a:ext cx="704" cy="720"/>
              </a:xfrm>
              <a:prstGeom prst="ellipse">
                <a:avLst/>
              </a:prstGeom>
              <a:solidFill>
                <a:schemeClr val="bg1"/>
              </a:solidFill>
              <a:ln w="9525">
                <a:noFill/>
                <a:round/>
                <a:headEnd/>
                <a:tailEnd/>
              </a:ln>
            </p:spPr>
            <p:txBody>
              <a:bodyPr wrap="none" anchor="ctr">
                <a:prstTxWarp prst="textNoShape">
                  <a:avLst/>
                </a:prstTxWarp>
              </a:bodyPr>
              <a:lstStyle/>
              <a:p>
                <a:endParaRPr lang="en-US" sz="1800" smtClean="0">
                  <a:solidFill>
                    <a:srgbClr val="000000"/>
                  </a:solidFill>
                  <a:latin typeface="Arial" pitchFamily="-104" charset="0"/>
                </a:endParaRPr>
              </a:p>
            </p:txBody>
          </p:sp>
          <p:sp>
            <p:nvSpPr>
              <p:cNvPr id="178193" name="Text Box 34"/>
              <p:cNvSpPr txBox="1">
                <a:spLocks noChangeArrowheads="1"/>
              </p:cNvSpPr>
              <p:nvPr/>
            </p:nvSpPr>
            <p:spPr bwMode="auto">
              <a:xfrm>
                <a:off x="888" y="3329"/>
                <a:ext cx="431" cy="692"/>
              </a:xfrm>
              <a:prstGeom prst="rect">
                <a:avLst/>
              </a:prstGeom>
              <a:noFill/>
              <a:ln w="9525">
                <a:noFill/>
                <a:miter lim="800000"/>
                <a:headEnd/>
                <a:tailEnd/>
              </a:ln>
            </p:spPr>
            <p:txBody>
              <a:bodyPr wrap="none">
                <a:prstTxWarp prst="textNoShape">
                  <a:avLst/>
                </a:prstTxWarp>
                <a:spAutoFit/>
              </a:bodyPr>
              <a:lstStyle/>
              <a:p>
                <a:r>
                  <a:rPr lang="nl-NL" sz="6600">
                    <a:solidFill>
                      <a:srgbClr val="000000"/>
                    </a:solidFill>
                    <a:latin typeface="Verdana" pitchFamily="-104" charset="0"/>
                  </a:rPr>
                  <a:t>e</a:t>
                </a:r>
              </a:p>
            </p:txBody>
          </p:sp>
        </p:grpSp>
        <p:sp>
          <p:nvSpPr>
            <p:cNvPr id="178190" name="Text Box 35"/>
            <p:cNvSpPr txBox="1">
              <a:spLocks noChangeArrowheads="1"/>
            </p:cNvSpPr>
            <p:nvPr/>
          </p:nvSpPr>
          <p:spPr bwMode="auto">
            <a:xfrm>
              <a:off x="816" y="2908"/>
              <a:ext cx="378" cy="308"/>
            </a:xfrm>
            <a:prstGeom prst="rect">
              <a:avLst/>
            </a:prstGeom>
            <a:noFill/>
            <a:ln w="9525">
              <a:noFill/>
              <a:miter lim="800000"/>
              <a:headEnd/>
              <a:tailEnd/>
            </a:ln>
          </p:spPr>
          <p:txBody>
            <a:bodyPr wrap="none">
              <a:prstTxWarp prst="textNoShape">
                <a:avLst/>
              </a:prstTxWarp>
              <a:spAutoFit/>
            </a:bodyPr>
            <a:lstStyle/>
            <a:p>
              <a:pPr algn="ctr"/>
              <a:r>
                <a:rPr lang="nl-NL" sz="2600">
                  <a:solidFill>
                    <a:srgbClr val="FFFFFF"/>
                  </a:solidFill>
                  <a:latin typeface="Verdana" pitchFamily="-104" charset="0"/>
                </a:rPr>
                <a:t>up</a:t>
              </a:r>
            </a:p>
          </p:txBody>
        </p:sp>
        <p:sp>
          <p:nvSpPr>
            <p:cNvPr id="178191" name="Text Box 36"/>
            <p:cNvSpPr txBox="1">
              <a:spLocks noChangeArrowheads="1"/>
            </p:cNvSpPr>
            <p:nvPr/>
          </p:nvSpPr>
          <p:spPr bwMode="auto">
            <a:xfrm>
              <a:off x="816" y="3744"/>
              <a:ext cx="674" cy="308"/>
            </a:xfrm>
            <a:prstGeom prst="rect">
              <a:avLst/>
            </a:prstGeom>
            <a:noFill/>
            <a:ln w="9525">
              <a:noFill/>
              <a:miter lim="800000"/>
              <a:headEnd/>
              <a:tailEnd/>
            </a:ln>
          </p:spPr>
          <p:txBody>
            <a:bodyPr wrap="none">
              <a:prstTxWarp prst="textNoShape">
                <a:avLst/>
              </a:prstTxWarp>
              <a:spAutoFit/>
            </a:bodyPr>
            <a:lstStyle/>
            <a:p>
              <a:pPr algn="ctr"/>
              <a:r>
                <a:rPr lang="nl-NL" sz="2600">
                  <a:solidFill>
                    <a:srgbClr val="FFFFFF"/>
                  </a:solidFill>
                  <a:latin typeface="Verdana" pitchFamily="-104" charset="0"/>
                </a:rPr>
                <a:t>down</a:t>
              </a:r>
            </a:p>
          </p:txBody>
        </p:sp>
      </p:grpSp>
      <p:sp>
        <p:nvSpPr>
          <p:cNvPr id="11301" name="Text Box 37"/>
          <p:cNvSpPr txBox="1">
            <a:spLocks noChangeArrowheads="1"/>
          </p:cNvSpPr>
          <p:nvPr/>
        </p:nvSpPr>
        <p:spPr bwMode="auto">
          <a:xfrm>
            <a:off x="7620000" y="1019175"/>
            <a:ext cx="1533525" cy="885825"/>
          </a:xfrm>
          <a:prstGeom prst="rect">
            <a:avLst/>
          </a:prstGeom>
          <a:solidFill>
            <a:schemeClr val="bg1"/>
          </a:solidFill>
          <a:ln w="9525">
            <a:noFill/>
            <a:miter lim="800000"/>
            <a:headEnd/>
            <a:tailEnd/>
          </a:ln>
        </p:spPr>
        <p:txBody>
          <a:bodyPr wrap="none">
            <a:prstTxWarp prst="textNoShape">
              <a:avLst/>
            </a:prstTxWarp>
            <a:spAutoFit/>
          </a:bodyPr>
          <a:lstStyle/>
          <a:p>
            <a:endParaRPr lang="nl-NL" sz="2600">
              <a:solidFill>
                <a:srgbClr val="000000"/>
              </a:solidFill>
              <a:latin typeface="Verdana" pitchFamily="-104" charset="0"/>
            </a:endParaRPr>
          </a:p>
          <a:p>
            <a:r>
              <a:rPr lang="nl-NL" sz="2600">
                <a:solidFill>
                  <a:srgbClr val="000000"/>
                </a:solidFill>
                <a:latin typeface="Verdana" pitchFamily="-104" charset="0"/>
              </a:rPr>
              <a:t>positron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1301"/>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grpId="1" nodeType="afterEffect">
                                  <p:stCondLst>
                                    <p:cond delay="1000"/>
                                  </p:stCondLst>
                                  <p:childTnLst>
                                    <p:set>
                                      <p:cBhvr>
                                        <p:cTn id="12" dur="1" fill="hold">
                                          <p:stCondLst>
                                            <p:cond delay="0"/>
                                          </p:stCondLst>
                                        </p:cTn>
                                        <p:tgtEl>
                                          <p:spTgt spid="11301"/>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2" nodeType="afterEffect">
                                  <p:stCondLst>
                                    <p:cond delay="1000"/>
                                  </p:stCondLst>
                                  <p:childTnLst>
                                    <p:set>
                                      <p:cBhvr>
                                        <p:cTn id="15" dur="1" fill="hold">
                                          <p:stCondLst>
                                            <p:cond delay="0"/>
                                          </p:stCondLst>
                                        </p:cTn>
                                        <p:tgtEl>
                                          <p:spTgt spid="11301"/>
                                        </p:tgtEl>
                                        <p:attrNameLst>
                                          <p:attrName>style.visibility</p:attrName>
                                        </p:attrNameLst>
                                      </p:cBhvr>
                                      <p:to>
                                        <p:strVal val="visible"/>
                                      </p:to>
                                    </p:set>
                                  </p:childTnLst>
                                </p:cTn>
                              </p:par>
                            </p:childTnLst>
                          </p:cTn>
                        </p:par>
                        <p:par>
                          <p:cTn id="16" fill="hold">
                            <p:stCondLst>
                              <p:cond delay="3000"/>
                            </p:stCondLst>
                            <p:childTnLst>
                              <p:par>
                                <p:cTn id="17" presetID="1" presetClass="exit" presetSubtype="0" fill="hold" grpId="3" nodeType="afterEffect">
                                  <p:stCondLst>
                                    <p:cond delay="1000"/>
                                  </p:stCondLst>
                                  <p:childTnLst>
                                    <p:set>
                                      <p:cBhvr>
                                        <p:cTn id="18" dur="1" fill="hold">
                                          <p:stCondLst>
                                            <p:cond delay="0"/>
                                          </p:stCondLst>
                                        </p:cTn>
                                        <p:tgtEl>
                                          <p:spTgt spid="11301"/>
                                        </p:tgtEl>
                                        <p:attrNameLst>
                                          <p:attrName>style.visibility</p:attrName>
                                        </p:attrNameLst>
                                      </p:cBhvr>
                                      <p:to>
                                        <p:strVal val="hidden"/>
                                      </p:to>
                                    </p:set>
                                  </p:childTnLst>
                                </p:cTn>
                              </p:par>
                            </p:childTnLst>
                          </p:cTn>
                        </p:par>
                        <p:par>
                          <p:cTn id="19" fill="hold">
                            <p:stCondLst>
                              <p:cond delay="4000"/>
                            </p:stCondLst>
                            <p:childTnLst>
                              <p:par>
                                <p:cTn id="20" presetID="1" presetClass="entr" presetSubtype="0" fill="hold" grpId="4" nodeType="afterEffect">
                                  <p:stCondLst>
                                    <p:cond delay="1000"/>
                                  </p:stCondLst>
                                  <p:childTnLst>
                                    <p:set>
                                      <p:cBhvr>
                                        <p:cTn id="21" dur="1" fill="hold">
                                          <p:stCondLst>
                                            <p:cond delay="0"/>
                                          </p:stCondLst>
                                        </p:cTn>
                                        <p:tgtEl>
                                          <p:spTgt spid="11301"/>
                                        </p:tgtEl>
                                        <p:attrNameLst>
                                          <p:attrName>style.visibility</p:attrName>
                                        </p:attrNameLst>
                                      </p:cBhvr>
                                      <p:to>
                                        <p:strVal val="visible"/>
                                      </p:to>
                                    </p:set>
                                  </p:childTnLst>
                                </p:cTn>
                              </p:par>
                            </p:childTnLst>
                          </p:cTn>
                        </p:par>
                        <p:par>
                          <p:cTn id="22" fill="hold">
                            <p:stCondLst>
                              <p:cond delay="5000"/>
                            </p:stCondLst>
                            <p:childTnLst>
                              <p:par>
                                <p:cTn id="23" presetID="1" presetClass="exit" presetSubtype="0" fill="hold" grpId="5" nodeType="afterEffect">
                                  <p:stCondLst>
                                    <p:cond delay="1000"/>
                                  </p:stCondLst>
                                  <p:childTnLst>
                                    <p:set>
                                      <p:cBhvr>
                                        <p:cTn id="24" dur="1" fill="hold">
                                          <p:stCondLst>
                                            <p:cond delay="0"/>
                                          </p:stCondLst>
                                        </p:cTn>
                                        <p:tgtEl>
                                          <p:spTgt spid="11301"/>
                                        </p:tgtEl>
                                        <p:attrNameLst>
                                          <p:attrName>style.visibility</p:attrName>
                                        </p:attrNameLst>
                                      </p:cBhvr>
                                      <p:to>
                                        <p:strVal val="hidden"/>
                                      </p:to>
                                    </p:set>
                                  </p:childTnLst>
                                </p:cTn>
                              </p:par>
                            </p:childTnLst>
                          </p:cTn>
                        </p:par>
                        <p:par>
                          <p:cTn id="25" fill="hold">
                            <p:stCondLst>
                              <p:cond delay="6000"/>
                            </p:stCondLst>
                            <p:childTnLst>
                              <p:par>
                                <p:cTn id="26" presetID="1" presetClass="entr" presetSubtype="0" fill="hold" grpId="6" nodeType="afterEffect">
                                  <p:stCondLst>
                                    <p:cond delay="1000"/>
                                  </p:stCondLst>
                                  <p:childTnLst>
                                    <p:set>
                                      <p:cBhvr>
                                        <p:cTn id="27" dur="1" fill="hold">
                                          <p:stCondLst>
                                            <p:cond delay="0"/>
                                          </p:stCondLst>
                                        </p:cTn>
                                        <p:tgtEl>
                                          <p:spTgt spid="11301"/>
                                        </p:tgtEl>
                                        <p:attrNameLst>
                                          <p:attrName>style.visibility</p:attrName>
                                        </p:attrNameLst>
                                      </p:cBhvr>
                                      <p:to>
                                        <p:strVal val="visible"/>
                                      </p:to>
                                    </p:set>
                                  </p:childTnLst>
                                </p:cTn>
                              </p:par>
                            </p:childTnLst>
                          </p:cTn>
                        </p:par>
                        <p:par>
                          <p:cTn id="28" fill="hold">
                            <p:stCondLst>
                              <p:cond delay="7000"/>
                            </p:stCondLst>
                            <p:childTnLst>
                              <p:par>
                                <p:cTn id="29" presetID="1" presetClass="exit" presetSubtype="0" fill="hold" grpId="7" nodeType="afterEffect">
                                  <p:stCondLst>
                                    <p:cond delay="1000"/>
                                  </p:stCondLst>
                                  <p:childTnLst>
                                    <p:set>
                                      <p:cBhvr>
                                        <p:cTn id="30" dur="1" fill="hold">
                                          <p:stCondLst>
                                            <p:cond delay="0"/>
                                          </p:stCondLst>
                                        </p:cTn>
                                        <p:tgtEl>
                                          <p:spTgt spid="11301"/>
                                        </p:tgtEl>
                                        <p:attrNameLst>
                                          <p:attrName>style.visibility</p:attrName>
                                        </p:attrNameLst>
                                      </p:cBhvr>
                                      <p:to>
                                        <p:strVal val="hidden"/>
                                      </p:to>
                                    </p:set>
                                  </p:childTnLst>
                                </p:cTn>
                              </p:par>
                            </p:childTnLst>
                          </p:cTn>
                        </p:par>
                        <p:par>
                          <p:cTn id="31" fill="hold">
                            <p:stCondLst>
                              <p:cond delay="8000"/>
                            </p:stCondLst>
                            <p:childTnLst>
                              <p:par>
                                <p:cTn id="32" presetID="1" presetClass="entr" presetSubtype="0" fill="hold" grpId="8" nodeType="afterEffect">
                                  <p:stCondLst>
                                    <p:cond delay="1000"/>
                                  </p:stCondLst>
                                  <p:childTnLst>
                                    <p:set>
                                      <p:cBhvr>
                                        <p:cTn id="33" dur="1" fill="hold">
                                          <p:stCondLst>
                                            <p:cond delay="0"/>
                                          </p:stCondLst>
                                        </p:cTn>
                                        <p:tgtEl>
                                          <p:spTgt spid="11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1" grpId="0" animBg="1"/>
      <p:bldP spid="11301" grpId="1" animBg="1"/>
      <p:bldP spid="11301" grpId="2" animBg="1"/>
      <p:bldP spid="11301" grpId="3" animBg="1"/>
      <p:bldP spid="11301" grpId="4" animBg="1"/>
      <p:bldP spid="11301" grpId="5" animBg="1"/>
      <p:bldP spid="11301" grpId="6" animBg="1"/>
      <p:bldP spid="11301" grpId="7" animBg="1"/>
      <p:bldP spid="11301" grpId="8"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286116" y="609600"/>
            <a:ext cx="2554287" cy="914400"/>
            <a:chOff x="2341" y="384"/>
            <a:chExt cx="1609" cy="576"/>
          </a:xfrm>
        </p:grpSpPr>
        <p:pic>
          <p:nvPicPr>
            <p:cNvPr id="25614" name="Picture 14"/>
            <p:cNvPicPr>
              <a:picLocks noChangeAspect="1" noChangeArrowheads="1"/>
            </p:cNvPicPr>
            <p:nvPr/>
          </p:nvPicPr>
          <p:blipFill>
            <a:blip r:embed="rId3" cstate="print"/>
            <a:srcRect/>
            <a:stretch>
              <a:fillRect/>
            </a:stretch>
          </p:blipFill>
          <p:spPr bwMode="auto">
            <a:xfrm>
              <a:off x="2341" y="548"/>
              <a:ext cx="299" cy="344"/>
            </a:xfrm>
            <a:prstGeom prst="rect">
              <a:avLst/>
            </a:prstGeom>
            <a:noFill/>
            <a:ln w="9525">
              <a:noFill/>
              <a:miter lim="800000"/>
              <a:headEnd/>
              <a:tailEnd/>
            </a:ln>
          </p:spPr>
        </p:pic>
        <p:sp>
          <p:nvSpPr>
            <p:cNvPr id="25615" name="Text Box 15"/>
            <p:cNvSpPr txBox="1">
              <a:spLocks noChangeArrowheads="1"/>
            </p:cNvSpPr>
            <p:nvPr/>
          </p:nvSpPr>
          <p:spPr bwMode="auto">
            <a:xfrm>
              <a:off x="2640" y="384"/>
              <a:ext cx="542" cy="576"/>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5400" i="1" dirty="0">
                  <a:solidFill>
                    <a:srgbClr val="FFFFFF"/>
                  </a:solidFill>
                  <a:latin typeface="CG Times" pitchFamily="18" charset="0"/>
                  <a:sym typeface="Symbol" pitchFamily="18" charset="2"/>
                </a:rPr>
                <a:t></a:t>
              </a:r>
            </a:p>
          </p:txBody>
        </p:sp>
        <p:grpSp>
          <p:nvGrpSpPr>
            <p:cNvPr id="3" name="Group 16"/>
            <p:cNvGrpSpPr>
              <a:grpSpLocks/>
            </p:cNvGrpSpPr>
            <p:nvPr/>
          </p:nvGrpSpPr>
          <p:grpSpPr bwMode="auto">
            <a:xfrm>
              <a:off x="3600" y="518"/>
              <a:ext cx="350" cy="404"/>
              <a:chOff x="1937" y="4108"/>
              <a:chExt cx="350" cy="404"/>
            </a:xfrm>
          </p:grpSpPr>
          <p:sp>
            <p:nvSpPr>
              <p:cNvPr id="25620" name="Oval 17"/>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21" name="Text Box 18"/>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grpSp>
          <p:nvGrpSpPr>
            <p:cNvPr id="4" name="Group 19"/>
            <p:cNvGrpSpPr>
              <a:grpSpLocks/>
            </p:cNvGrpSpPr>
            <p:nvPr/>
          </p:nvGrpSpPr>
          <p:grpSpPr bwMode="auto">
            <a:xfrm>
              <a:off x="3185" y="518"/>
              <a:ext cx="415" cy="404"/>
              <a:chOff x="1330" y="4032"/>
              <a:chExt cx="415" cy="404"/>
            </a:xfrm>
          </p:grpSpPr>
          <p:sp>
            <p:nvSpPr>
              <p:cNvPr id="25618" name="Oval 20"/>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9" name="Text Box 21"/>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dirty="0">
                    <a:solidFill>
                      <a:srgbClr val="FFFF00"/>
                    </a:solidFill>
                    <a:latin typeface="CG Times" pitchFamily="18" charset="0"/>
                  </a:rPr>
                  <a:t>e</a:t>
                </a:r>
                <a:r>
                  <a:rPr lang="en-US" sz="3600" b="1" baseline="30000" dirty="0">
                    <a:solidFill>
                      <a:srgbClr val="FFFF00"/>
                    </a:solidFill>
                    <a:latin typeface="CG Times" pitchFamily="18" charset="0"/>
                  </a:rPr>
                  <a:t>+</a:t>
                </a:r>
              </a:p>
            </p:txBody>
          </p:sp>
        </p:grpSp>
      </p:grpSp>
      <p:sp>
        <p:nvSpPr>
          <p:cNvPr id="25603" name="Text Box 4"/>
          <p:cNvSpPr txBox="1">
            <a:spLocks noChangeArrowheads="1"/>
          </p:cNvSpPr>
          <p:nvPr/>
        </p:nvSpPr>
        <p:spPr bwMode="auto">
          <a:xfrm>
            <a:off x="1295400" y="6172200"/>
            <a:ext cx="6172200" cy="641350"/>
          </a:xfrm>
          <a:prstGeom prst="rect">
            <a:avLst/>
          </a:prstGeom>
          <a:noFill/>
          <a:ln w="9525">
            <a:noFill/>
            <a:miter lim="800000"/>
            <a:headEnd/>
            <a:tailEnd/>
          </a:ln>
        </p:spPr>
        <p:txBody>
          <a:bodyPr>
            <a:spAutoFit/>
          </a:bodyPr>
          <a:lstStyle/>
          <a:p>
            <a:pPr algn="ctr" defTabSz="914400" fontAlgn="base">
              <a:spcBef>
                <a:spcPct val="0"/>
              </a:spcBef>
              <a:spcAft>
                <a:spcPct val="0"/>
              </a:spcAft>
            </a:pPr>
            <a:r>
              <a:rPr lang="nl-NL" sz="3600" dirty="0">
                <a:solidFill>
                  <a:srgbClr val="FFFFFF"/>
                </a:solidFill>
                <a:latin typeface="CG Times" pitchFamily="18" charset="0"/>
              </a:rPr>
              <a:t>pure </a:t>
            </a:r>
            <a:r>
              <a:rPr lang="nl-NL" sz="3600" dirty="0" smtClean="0">
                <a:solidFill>
                  <a:srgbClr val="FFFFFF"/>
                </a:solidFill>
                <a:latin typeface="CG Times" pitchFamily="18" charset="0"/>
              </a:rPr>
              <a:t>energie, dus licht </a:t>
            </a:r>
            <a:r>
              <a:rPr lang="nl-NL" sz="3600" dirty="0">
                <a:solidFill>
                  <a:srgbClr val="FFFFFF"/>
                </a:solidFill>
                <a:latin typeface="CG Times" pitchFamily="18" charset="0"/>
              </a:rPr>
              <a:t>(</a:t>
            </a:r>
            <a:r>
              <a:rPr lang="nl-NL" sz="3600" dirty="0">
                <a:solidFill>
                  <a:srgbClr val="FFFFFF"/>
                </a:solidFill>
                <a:latin typeface="CG Times" pitchFamily="18" charset="0"/>
                <a:sym typeface="Symbol" pitchFamily="18" charset="2"/>
              </a:rPr>
              <a:t></a:t>
            </a:r>
            <a:r>
              <a:rPr lang="nl-NL" sz="3600" dirty="0">
                <a:solidFill>
                  <a:srgbClr val="FFFFFF"/>
                </a:solidFill>
                <a:latin typeface="CG Times" pitchFamily="18" charset="0"/>
              </a:rPr>
              <a:t>)</a:t>
            </a:r>
            <a:endParaRPr lang="nl-NL" sz="3600" dirty="0">
              <a:solidFill>
                <a:srgbClr val="FFFFFF"/>
              </a:solidFill>
              <a:latin typeface="CG Times" pitchFamily="18" charset="0"/>
              <a:sym typeface="Symbol" pitchFamily="18" charset="2"/>
            </a:endParaRPr>
          </a:p>
        </p:txBody>
      </p:sp>
      <p:pic>
        <p:nvPicPr>
          <p:cNvPr id="106509" name="Picture 13"/>
          <p:cNvPicPr>
            <a:picLocks noChangeAspect="1" noChangeArrowheads="1"/>
          </p:cNvPicPr>
          <p:nvPr/>
        </p:nvPicPr>
        <p:blipFill>
          <a:blip r:embed="rId4" cstate="print"/>
          <a:srcRect/>
          <a:stretch>
            <a:fillRect/>
          </a:stretch>
        </p:blipFill>
        <p:spPr bwMode="auto">
          <a:xfrm>
            <a:off x="381000" y="1497034"/>
            <a:ext cx="8837613" cy="4932362"/>
          </a:xfrm>
          <a:prstGeom prst="rect">
            <a:avLst/>
          </a:prstGeom>
          <a:noFill/>
          <a:ln w="9525">
            <a:noFill/>
            <a:miter lim="800000"/>
            <a:headEnd/>
            <a:tailEnd/>
          </a:ln>
        </p:spPr>
      </p:pic>
      <p:sp>
        <p:nvSpPr>
          <p:cNvPr id="25605" name="Rectangle 2"/>
          <p:cNvSpPr>
            <a:spLocks noGrp="1" noChangeArrowheads="1"/>
          </p:cNvSpPr>
          <p:nvPr>
            <p:ph type="title"/>
          </p:nvPr>
        </p:nvSpPr>
        <p:spPr>
          <a:xfrm>
            <a:off x="0" y="-142900"/>
            <a:ext cx="9144000" cy="1143000"/>
          </a:xfrm>
          <a:noFill/>
        </p:spPr>
        <p:txBody>
          <a:bodyPr/>
          <a:lstStyle/>
          <a:p>
            <a:pPr eaLnBrk="1" hangingPunct="1"/>
            <a:r>
              <a:rPr lang="nl-NL" sz="4800" dirty="0" smtClean="0"/>
              <a:t>Creatie: </a:t>
            </a:r>
            <a:r>
              <a:rPr lang="nl-NL" sz="4800" i="1" dirty="0" smtClean="0">
                <a:sym typeface="Symbol" pitchFamily="18" charset="2"/>
              </a:rPr>
              <a:t>  e</a:t>
            </a:r>
            <a:r>
              <a:rPr lang="nl-NL" sz="4800" i="1" baseline="30000" dirty="0" smtClean="0">
                <a:sym typeface="Symbol" pitchFamily="18" charset="2"/>
              </a:rPr>
              <a:t>+</a:t>
            </a:r>
            <a:r>
              <a:rPr lang="nl-NL" sz="4800" i="1" dirty="0" smtClean="0">
                <a:sym typeface="Symbol" pitchFamily="18" charset="2"/>
              </a:rPr>
              <a:t>e</a:t>
            </a:r>
            <a:r>
              <a:rPr lang="nl-NL" sz="4800" i="1" baseline="30000" dirty="0" smtClean="0">
                <a:sym typeface="Symbol" pitchFamily="18" charset="2"/>
              </a:rPr>
              <a:t></a:t>
            </a:r>
          </a:p>
        </p:txBody>
      </p:sp>
      <p:grpSp>
        <p:nvGrpSpPr>
          <p:cNvPr id="5" name="Group 6"/>
          <p:cNvGrpSpPr>
            <a:grpSpLocks/>
          </p:cNvGrpSpPr>
          <p:nvPr/>
        </p:nvGrpSpPr>
        <p:grpSpPr bwMode="auto">
          <a:xfrm>
            <a:off x="4800600" y="3810000"/>
            <a:ext cx="658813" cy="641350"/>
            <a:chOff x="1330" y="4032"/>
            <a:chExt cx="415" cy="404"/>
          </a:xfrm>
        </p:grpSpPr>
        <p:sp>
          <p:nvSpPr>
            <p:cNvPr id="25612" name="Oval 7"/>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3" name="Text Box 8"/>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a:solidFill>
                    <a:srgbClr val="FFFF00"/>
                  </a:solidFill>
                  <a:latin typeface="CG Times" pitchFamily="18" charset="0"/>
                </a:rPr>
                <a:t>e</a:t>
              </a:r>
              <a:r>
                <a:rPr lang="en-US" sz="3600" b="1" baseline="30000">
                  <a:solidFill>
                    <a:srgbClr val="FFFF00"/>
                  </a:solidFill>
                  <a:latin typeface="CG Times" pitchFamily="18" charset="0"/>
                </a:rPr>
                <a:t>+</a:t>
              </a:r>
            </a:p>
          </p:txBody>
        </p:sp>
      </p:grpSp>
      <p:grpSp>
        <p:nvGrpSpPr>
          <p:cNvPr id="6" name="Group 9"/>
          <p:cNvGrpSpPr>
            <a:grpSpLocks/>
          </p:cNvGrpSpPr>
          <p:nvPr/>
        </p:nvGrpSpPr>
        <p:grpSpPr bwMode="auto">
          <a:xfrm>
            <a:off x="4930775" y="3810000"/>
            <a:ext cx="555625" cy="641350"/>
            <a:chOff x="1937" y="4108"/>
            <a:chExt cx="350" cy="404"/>
          </a:xfrm>
        </p:grpSpPr>
        <p:sp>
          <p:nvSpPr>
            <p:cNvPr id="25610" name="Oval 10"/>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1" name="Text Box 11"/>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pic>
        <p:nvPicPr>
          <p:cNvPr id="106508" name="Picture 12"/>
          <p:cNvPicPr>
            <a:picLocks noChangeAspect="1" noChangeArrowheads="1"/>
          </p:cNvPicPr>
          <p:nvPr/>
        </p:nvPicPr>
        <p:blipFill>
          <a:blip r:embed="rId3" cstate="print"/>
          <a:srcRect/>
          <a:stretch>
            <a:fillRect/>
          </a:stretch>
        </p:blipFill>
        <p:spPr bwMode="auto">
          <a:xfrm>
            <a:off x="3886200" y="6934200"/>
            <a:ext cx="474663" cy="546100"/>
          </a:xfrm>
          <a:prstGeom prst="rect">
            <a:avLst/>
          </a:prstGeom>
          <a:noFill/>
          <a:ln w="9525">
            <a:noFill/>
            <a:miter lim="800000"/>
            <a:headEnd/>
            <a:tailEnd/>
          </a:ln>
        </p:spPr>
      </p:pic>
      <p:sp>
        <p:nvSpPr>
          <p:cNvPr id="106501" name="Text Box 5"/>
          <p:cNvSpPr txBox="1">
            <a:spLocks noChangeArrowheads="1"/>
          </p:cNvSpPr>
          <p:nvPr/>
        </p:nvSpPr>
        <p:spPr bwMode="auto">
          <a:xfrm>
            <a:off x="5041411" y="1476375"/>
            <a:ext cx="3732512" cy="1077218"/>
          </a:xfrm>
          <a:prstGeom prst="rect">
            <a:avLst/>
          </a:prstGeom>
          <a:noFill/>
          <a:ln w="9525">
            <a:noFill/>
            <a:miter lim="800000"/>
            <a:headEnd/>
            <a:tailEnd/>
          </a:ln>
        </p:spPr>
        <p:txBody>
          <a:bodyPr wrap="none">
            <a:spAutoFit/>
          </a:bodyPr>
          <a:lstStyle/>
          <a:p>
            <a:pPr algn="ctr" defTabSz="914400" fontAlgn="base">
              <a:spcBef>
                <a:spcPct val="0"/>
              </a:spcBef>
              <a:spcAft>
                <a:spcPct val="0"/>
              </a:spcAft>
              <a:buFont typeface="Symbol" pitchFamily="-109" charset="2"/>
              <a:buChar char="g"/>
            </a:pPr>
            <a:r>
              <a:rPr lang="nl-NL" sz="3200" dirty="0" smtClean="0">
                <a:solidFill>
                  <a:srgbClr val="66FFFF"/>
                </a:solidFill>
                <a:latin typeface="CG Times" pitchFamily="18" charset="0"/>
              </a:rPr>
              <a:t> maakt </a:t>
            </a:r>
            <a:r>
              <a:rPr lang="nl-NL" sz="3200" dirty="0">
                <a:solidFill>
                  <a:srgbClr val="66FFFF"/>
                </a:solidFill>
                <a:latin typeface="CG Times" pitchFamily="18" charset="0"/>
              </a:rPr>
              <a:t>via </a:t>
            </a:r>
            <a:r>
              <a:rPr lang="nl-NL" sz="3200" b="1" i="1" dirty="0">
                <a:solidFill>
                  <a:srgbClr val="66FFFF"/>
                </a:solidFill>
                <a:latin typeface="CG Times" pitchFamily="18" charset="0"/>
              </a:rPr>
              <a:t>E=</a:t>
            </a:r>
            <a:r>
              <a:rPr lang="nl-NL" sz="3200" b="1" i="1" dirty="0" smtClean="0">
                <a:solidFill>
                  <a:srgbClr val="66FFFF"/>
                </a:solidFill>
                <a:latin typeface="CG Times" pitchFamily="18" charset="0"/>
              </a:rPr>
              <a:t>mc</a:t>
            </a:r>
            <a:r>
              <a:rPr lang="nl-NL" sz="3200" b="1" i="1" baseline="30000" dirty="0" smtClean="0">
                <a:solidFill>
                  <a:srgbClr val="66FFFF"/>
                </a:solidFill>
                <a:latin typeface="CG Times" pitchFamily="18" charset="0"/>
              </a:rPr>
              <a:t>2</a:t>
            </a:r>
          </a:p>
          <a:p>
            <a:pPr algn="ctr" defTabSz="914400" fontAlgn="base">
              <a:spcBef>
                <a:spcPct val="0"/>
              </a:spcBef>
              <a:spcAft>
                <a:spcPct val="0"/>
              </a:spcAft>
            </a:pPr>
            <a:r>
              <a:rPr lang="nl-NL" sz="3200" dirty="0" smtClean="0">
                <a:solidFill>
                  <a:srgbClr val="66FFFF"/>
                </a:solidFill>
                <a:latin typeface="CG Times" pitchFamily="18" charset="0"/>
              </a:rPr>
              <a:t>deeltje + antideeltje </a:t>
            </a:r>
            <a:endParaRPr lang="nl-NL" sz="3200" dirty="0">
              <a:solidFill>
                <a:srgbClr val="66FFFF"/>
              </a:solidFill>
              <a:latin typeface="CG Times" pitchFamily="18" charset="0"/>
              <a:sym typeface="Symbol" pitchFamily="18" charset="2"/>
            </a:endParaRPr>
          </a:p>
        </p:txBody>
      </p:sp>
      <p:sp>
        <p:nvSpPr>
          <p:cNvPr id="24" name="Rectangle 23"/>
          <p:cNvSpPr/>
          <p:nvPr/>
        </p:nvSpPr>
        <p:spPr>
          <a:xfrm>
            <a:off x="0" y="0"/>
            <a:ext cx="7971066" cy="8405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80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8"/>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nodeType="afterEffect">
                                  <p:stCondLst>
                                    <p:cond delay="0"/>
                                  </p:stCondLst>
                                  <p:childTnLst>
                                    <p:animMotion origin="layout" path="M -1.94444E-6 5.48566E-6 L 0.10833 -0.42182 " pathEditMode="relative" ptsTypes="AA">
                                      <p:cBhvr>
                                        <p:cTn id="9" dur="3000" fill="hold"/>
                                        <p:tgtEl>
                                          <p:spTgt spid="106508"/>
                                        </p:tgtEl>
                                        <p:attrNameLst>
                                          <p:attrName>ppt_x</p:attrName>
                                          <p:attrName>ppt_y</p:attrName>
                                        </p:attrNameLst>
                                      </p:cBhvr>
                                    </p:animMotion>
                                  </p:childTnLst>
                                </p:cTn>
                              </p:par>
                            </p:childTnLst>
                          </p:cTn>
                        </p:par>
                        <p:par>
                          <p:cTn id="10" fill="hold">
                            <p:stCondLst>
                              <p:cond delay="3000"/>
                            </p:stCondLst>
                            <p:childTnLst>
                              <p:par>
                                <p:cTn id="11" presetID="1" presetClass="exit" presetSubtype="0" fill="hold" nodeType="afterEffect">
                                  <p:stCondLst>
                                    <p:cond delay="0"/>
                                  </p:stCondLst>
                                  <p:childTnLst>
                                    <p:set>
                                      <p:cBhvr>
                                        <p:cTn id="12" dur="1" fill="hold">
                                          <p:stCondLst>
                                            <p:cond delay="0"/>
                                          </p:stCondLst>
                                        </p:cTn>
                                        <p:tgtEl>
                                          <p:spTgt spid="10650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0650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0" presetClass="path" presetSubtype="0" fill="hold" nodeType="withEffect">
                                  <p:stCondLst>
                                    <p:cond delay="0"/>
                                  </p:stCondLst>
                                  <p:childTnLst>
                                    <p:animMotion origin="layout" path="M 2.5E-6 -0.0007 C 0.00121 -0.03377 0.00278 -0.06684 -0.01129 -0.10939 C -0.02535 -0.15195 -0.05313 -0.21948 -0.08472 -0.25578 C -0.11597 -0.29209 -0.16893 -0.31337 -0.2 -0.32701 C -0.23108 -0.34066 -0.24184 -0.34343 -0.27049 -0.33835 C -0.29913 -0.33326 -0.34236 -0.32331 -0.37188 -0.29718 C -0.40139 -0.27105 -0.43004 -0.22849 -0.44792 -0.18085 C -0.4658 -0.13321 -0.47847 -0.06499 -0.479 -0.0118 C -0.47952 0.04139 -0.47205 0.09574 -0.45087 0.1383 C -0.42969 0.18085 -0.38646 0.22456 -0.35226 0.24329 C -0.31806 0.26202 -0.27847 0.26318 -0.24514 0.25069 C -0.21216 0.2382 -0.17379 0.20259 -0.15226 0.16813 C -0.13073 0.13367 -0.11754 0.0895 -0.11563 0.0444 C -0.11372 -0.0007 -0.12084 -0.06129 -0.14097 -0.10199 C -0.16111 -0.14269 -0.20278 -0.18779 -0.23681 -0.19959 C -0.27049 -0.21138 -0.31702 -0.19265 -0.34375 -0.17322 C -0.37049 -0.1538 -0.38924 -0.12257 -0.39722 -0.08326 C -0.40521 -0.04394 -0.40243 0.02497 -0.39167 0.06313 C -0.38091 0.10129 -0.35591 0.12881 -0.33247 0.1457 C -0.30903 0.16258 -0.2757 0.17067 -0.25104 0.16443 C -0.22622 0.15818 -0.19827 0.13321 -0.18316 0.10823 C -0.16806 0.08325 -0.15834 0.04556 -0.16059 0.01434 C -0.16285 -0.01688 -0.17882 -0.05736 -0.19722 -0.07933 C -0.21563 -0.1013 -0.24757 -0.11702 -0.27049 -0.11702 C -0.29341 -0.11702 -0.31875 -0.1006 -0.33525 -0.07933 C -0.35174 -0.05805 -0.36719 -0.01943 -0.3691 0.01064 C -0.37101 0.0407 -0.35972 0.07932 -0.34653 0.1006 C -0.33334 0.12188 -0.30903 0.13645 -0.29045 0.1383 C -0.27153 0.14015 -0.24809 0.12881 -0.23386 0.11193 C -0.21979 0.09505 -0.20521 0.06452 -0.20573 0.037 C -0.20625 0.00948 -0.22205 -0.03446 -0.23681 -0.05319 C -0.25122 -0.07193 -0.27656 -0.07933 -0.29306 -0.07563 C -0.30955 -0.07193 -0.32674 -0.05065 -0.33525 -0.03076 C -0.34375 -0.01087 -0.34983 0.02174 -0.34375 0.0444 C -0.33768 0.06707 -0.3132 0.09274 -0.29861 0.10453 C -0.28403 0.11633 -0.26806 0.11887 -0.25643 0.11563 C -0.24479 0.11239 -0.23247 0.1006 -0.22865 0.08557 C -0.22413 0.07053 -0.22309 0.03885 -0.23108 0.02567 C -0.23924 0.01249 -0.26302 0.00509 -0.27622 0.00694 C -0.28941 0.00879 -0.30469 0.02451 -0.3099 0.037 C -0.31511 0.04949 -0.31233 0.06938 -0.30712 0.08187 C -0.30191 0.09435 -0.29045 0.10892 -0.279 0.11193 C -0.26771 0.11494 -0.24809 0.10869 -0.23959 0.1006 C -0.23108 0.0925 -0.22743 0.07123 -0.22865 0.06313 C -0.22917 0.05504 -0.23959 0.05296 -0.24514 0.0518 C -0.2507 0.05065 -0.25816 0.05134 -0.26198 0.05573 C -0.2658 0.06013 -0.26823 0.06938 -0.26771 0.07817 C -0.26719 0.08695 -0.26059 0.10314 -0.2592 0.10823 " pathEditMode="relative" rAng="0" ptsTypes="aaaaaaaaaaaaaaaaaaaaaaaaaaaaaaaaaaaaaaaaaaaaaaaA">
                                      <p:cBhvr>
                                        <p:cTn id="23" dur="5000" fill="hold"/>
                                        <p:tgtEl>
                                          <p:spTgt spid="5"/>
                                        </p:tgtEl>
                                        <p:attrNameLst>
                                          <p:attrName>ppt_x</p:attrName>
                                          <p:attrName>ppt_y</p:attrName>
                                        </p:attrNameLst>
                                      </p:cBhvr>
                                      <p:rCtr x="-23800" y="-4000"/>
                                    </p:animMotion>
                                  </p:childTnLst>
                                </p:cTn>
                              </p:par>
                              <p:par>
                                <p:cTn id="24" presetID="0" presetClass="path" presetSubtype="0" fill="hold" nodeType="withEffect">
                                  <p:stCondLst>
                                    <p:cond delay="0"/>
                                  </p:stCondLst>
                                  <p:childTnLst>
                                    <p:animMotion origin="layout" path="M -5.83333E-6 -2.67345E-6 C 0.00746 -0.02845 0.01492 -0.05666 0.0309 -0.07863 C 0.04687 -0.1006 0.07239 -0.12142 0.09583 -0.13136 C 0.11926 -0.1413 0.146 -0.14246 0.17187 -0.13876 C 0.19774 -0.13506 0.22586 -0.13067 0.25069 -0.1087 C 0.27551 -0.08672 0.30763 -0.04625 0.32117 -0.0074 C 0.33472 0.03145 0.33888 0.08464 0.33229 0.12396 C 0.32569 0.16328 0.29895 0.20513 0.28159 0.22895 C 0.26423 0.25278 0.25208 0.26272 0.22812 0.26642 C 0.20416 0.27012 0.16284 0.26573 0.13801 0.25139 C 0.11319 0.23705 0.09236 0.20513 0.07881 0.18016 C 0.06527 0.15518 0.05538 0.13321 0.05624 0.1013 C 0.05711 0.06938 0.06805 0.01758 0.08454 -0.0111 C 0.10104 -0.03978 0.1309 -0.06499 0.15486 -0.07123 C 0.17881 -0.07747 0.21024 -0.06314 0.22812 -0.0488 C 0.246 -0.03446 0.2559 -0.01064 0.26197 0.01503 C 0.26805 0.0407 0.27222 0.07655 0.26475 0.10523 C 0.25729 0.1339 0.23697 0.17414 0.21683 0.18779 C 0.1967 0.20143 0.16232 0.19658 0.14357 0.18779 C 0.12482 0.179 0.11267 0.15888 0.10416 0.13506 C 0.09565 0.11124 0.08767 0.07192 0.09288 0.0451 C 0.09808 0.01827 0.11979 -0.01434 0.13524 -0.02613 C 0.15069 -0.03793 0.17048 -0.03538 0.18593 -0.02613 C 0.20138 -0.01688 0.22291 0.00694 0.22812 0.03007 C 0.23333 0.05319 0.22291 0.09389 0.21683 0.11263 C 0.21076 0.13136 0.20468 0.1376 0.19149 0.14269 C 0.17829 0.14778 0.15347 0.15264 0.13801 0.14269 C 0.12256 0.13275 0.10242 0.10315 0.09861 0.08256 C 0.09479 0.06198 0.10555 0.03122 0.11545 0.01873 C 0.12534 0.00624 0.14357 0.00208 0.15763 0.00763 C 0.1717 0.01318 0.19583 0.03446 0.19999 0.0525 C 0.20416 0.07054 0.18923 0.10199 0.18315 0.11633 C 0.17708 0.13067 0.17361 0.13645 0.16336 0.13899 C 0.15312 0.14154 0.12968 0.13876 0.12117 0.13136 C 0.11267 0.12396 0.11024 0.10338 0.11267 0.09389 C 0.1151 0.08441 0.12968 0.07447 0.13524 0.07516 C 0.14079 0.07586 0.14357 0.08673 0.14652 0.0976 " pathEditMode="relative" ptsTypes="aaaaaaaaaaaaaaaaaaaaaaaaaaaaaaaaaaaaA">
                                      <p:cBhvr>
                                        <p:cTn id="25" dur="5000" fill="hold"/>
                                        <p:tgtEl>
                                          <p:spTgt spid="6"/>
                                        </p:tgtEl>
                                        <p:attrNameLst>
                                          <p:attrName>ppt_x</p:attrName>
                                          <p:attrName>ppt_y</p:attrName>
                                        </p:attrNameLst>
                                      </p:cBhvr>
                                    </p:animMotion>
                                  </p:childTnLst>
                                </p:cTn>
                              </p:par>
                              <p:par>
                                <p:cTn id="26" presetID="10" presetClass="entr" presetSubtype="0" fill="hold" nodeType="withEffect">
                                  <p:stCondLst>
                                    <p:cond delay="0"/>
                                  </p:stCondLst>
                                  <p:childTnLst>
                                    <p:set>
                                      <p:cBhvr>
                                        <p:cTn id="27" dur="1" fill="hold">
                                          <p:stCondLst>
                                            <p:cond delay="0"/>
                                          </p:stCondLst>
                                        </p:cTn>
                                        <p:tgtEl>
                                          <p:spTgt spid="106509"/>
                                        </p:tgtEl>
                                        <p:attrNameLst>
                                          <p:attrName>style.visibility</p:attrName>
                                        </p:attrNameLst>
                                      </p:cBhvr>
                                      <p:to>
                                        <p:strVal val="visible"/>
                                      </p:to>
                                    </p:set>
                                    <p:animEffect transition="in" filter="fade">
                                      <p:cBhvr>
                                        <p:cTn id="28" dur="5000"/>
                                        <p:tgtEl>
                                          <p:spTgt spid="106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055915" y="571480"/>
            <a:ext cx="2444750" cy="914400"/>
            <a:chOff x="2241" y="384"/>
            <a:chExt cx="1540" cy="576"/>
          </a:xfrm>
        </p:grpSpPr>
        <p:pic>
          <p:nvPicPr>
            <p:cNvPr id="25614" name="Picture 14"/>
            <p:cNvPicPr>
              <a:picLocks noChangeAspect="1" noChangeArrowheads="1"/>
            </p:cNvPicPr>
            <p:nvPr/>
          </p:nvPicPr>
          <p:blipFill>
            <a:blip r:embed="rId2" cstate="print"/>
            <a:srcRect/>
            <a:stretch>
              <a:fillRect/>
            </a:stretch>
          </p:blipFill>
          <p:spPr bwMode="auto">
            <a:xfrm>
              <a:off x="3482" y="548"/>
              <a:ext cx="299" cy="344"/>
            </a:xfrm>
            <a:prstGeom prst="rect">
              <a:avLst/>
            </a:prstGeom>
            <a:noFill/>
            <a:ln w="9525">
              <a:noFill/>
              <a:miter lim="800000"/>
              <a:headEnd/>
              <a:tailEnd/>
            </a:ln>
          </p:spPr>
        </p:pic>
        <p:sp>
          <p:nvSpPr>
            <p:cNvPr id="25615" name="Text Box 15"/>
            <p:cNvSpPr txBox="1">
              <a:spLocks noChangeArrowheads="1"/>
            </p:cNvSpPr>
            <p:nvPr/>
          </p:nvSpPr>
          <p:spPr bwMode="auto">
            <a:xfrm>
              <a:off x="2924" y="384"/>
              <a:ext cx="542" cy="576"/>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5400" i="1" dirty="0">
                  <a:solidFill>
                    <a:srgbClr val="FFFFFF"/>
                  </a:solidFill>
                  <a:latin typeface="CG Times" pitchFamily="18" charset="0"/>
                  <a:sym typeface="Symbol" pitchFamily="18" charset="2"/>
                </a:rPr>
                <a:t></a:t>
              </a:r>
            </a:p>
          </p:txBody>
        </p:sp>
        <p:grpSp>
          <p:nvGrpSpPr>
            <p:cNvPr id="3" name="Group 16"/>
            <p:cNvGrpSpPr>
              <a:grpSpLocks/>
            </p:cNvGrpSpPr>
            <p:nvPr/>
          </p:nvGrpSpPr>
          <p:grpSpPr bwMode="auto">
            <a:xfrm>
              <a:off x="2611" y="518"/>
              <a:ext cx="360" cy="404"/>
              <a:chOff x="948" y="4108"/>
              <a:chExt cx="360" cy="404"/>
            </a:xfrm>
          </p:grpSpPr>
          <p:sp>
            <p:nvSpPr>
              <p:cNvPr id="25620" name="Oval 17"/>
              <p:cNvSpPr>
                <a:spLocks noChangeArrowheads="1"/>
              </p:cNvSpPr>
              <p:nvPr/>
            </p:nvSpPr>
            <p:spPr bwMode="auto">
              <a:xfrm>
                <a:off x="972" y="4156"/>
                <a:ext cx="336" cy="336"/>
              </a:xfrm>
              <a:prstGeom prst="ellipse">
                <a:avLst/>
              </a:prstGeom>
              <a:solidFill>
                <a:srgbClr val="FFFF00"/>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21" name="Text Box 18"/>
              <p:cNvSpPr txBox="1">
                <a:spLocks noChangeArrowheads="1"/>
              </p:cNvSpPr>
              <p:nvPr/>
            </p:nvSpPr>
            <p:spPr bwMode="auto">
              <a:xfrm>
                <a:off x="948" y="4108"/>
                <a:ext cx="349"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dirty="0">
                    <a:solidFill>
                      <a:srgbClr val="0000FF"/>
                    </a:solidFill>
                    <a:latin typeface="CG Times" pitchFamily="18" charset="0"/>
                  </a:rPr>
                  <a:t>e</a:t>
                </a:r>
                <a:r>
                  <a:rPr lang="en-US" sz="3600" b="1" baseline="30000" dirty="0">
                    <a:solidFill>
                      <a:srgbClr val="0000FF"/>
                    </a:solidFill>
                    <a:latin typeface="CG Times" pitchFamily="18" charset="0"/>
                    <a:sym typeface="Symbol" pitchFamily="18" charset="2"/>
                  </a:rPr>
                  <a:t></a:t>
                </a:r>
              </a:p>
            </p:txBody>
          </p:sp>
        </p:grpSp>
        <p:grpSp>
          <p:nvGrpSpPr>
            <p:cNvPr id="4" name="Group 19"/>
            <p:cNvGrpSpPr>
              <a:grpSpLocks/>
            </p:cNvGrpSpPr>
            <p:nvPr/>
          </p:nvGrpSpPr>
          <p:grpSpPr bwMode="auto">
            <a:xfrm>
              <a:off x="2241" y="518"/>
              <a:ext cx="415" cy="404"/>
              <a:chOff x="386" y="4032"/>
              <a:chExt cx="415" cy="404"/>
            </a:xfrm>
          </p:grpSpPr>
          <p:sp>
            <p:nvSpPr>
              <p:cNvPr id="25618" name="Oval 20"/>
              <p:cNvSpPr>
                <a:spLocks noChangeArrowheads="1"/>
              </p:cNvSpPr>
              <p:nvPr/>
            </p:nvSpPr>
            <p:spPr bwMode="auto">
              <a:xfrm>
                <a:off x="420" y="4080"/>
                <a:ext cx="336" cy="336"/>
              </a:xfrm>
              <a:prstGeom prst="ellipse">
                <a:avLst/>
              </a:prstGeom>
              <a:solidFill>
                <a:srgbClr val="0000FF"/>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9" name="Text Box 21"/>
              <p:cNvSpPr txBox="1">
                <a:spLocks noChangeArrowheads="1"/>
              </p:cNvSpPr>
              <p:nvPr/>
            </p:nvSpPr>
            <p:spPr bwMode="auto">
              <a:xfrm>
                <a:off x="386" y="4032"/>
                <a:ext cx="415"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dirty="0">
                    <a:solidFill>
                      <a:srgbClr val="FFFF00"/>
                    </a:solidFill>
                    <a:latin typeface="CG Times" pitchFamily="18" charset="0"/>
                  </a:rPr>
                  <a:t>e</a:t>
                </a:r>
                <a:r>
                  <a:rPr lang="en-US" sz="3600" b="1" baseline="30000" dirty="0">
                    <a:solidFill>
                      <a:srgbClr val="FFFF00"/>
                    </a:solidFill>
                    <a:latin typeface="CG Times" pitchFamily="18" charset="0"/>
                  </a:rPr>
                  <a:t>+</a:t>
                </a:r>
              </a:p>
            </p:txBody>
          </p:sp>
        </p:grpSp>
      </p:grpSp>
      <p:pic>
        <p:nvPicPr>
          <p:cNvPr id="106509" name="Picture 13"/>
          <p:cNvPicPr>
            <a:picLocks noChangeAspect="1" noChangeArrowheads="1"/>
          </p:cNvPicPr>
          <p:nvPr/>
        </p:nvPicPr>
        <p:blipFill>
          <a:blip r:embed="rId3" cstate="print"/>
          <a:srcRect/>
          <a:stretch>
            <a:fillRect/>
          </a:stretch>
        </p:blipFill>
        <p:spPr bwMode="auto">
          <a:xfrm>
            <a:off x="381000" y="1497034"/>
            <a:ext cx="8837613" cy="4932362"/>
          </a:xfrm>
          <a:prstGeom prst="rect">
            <a:avLst/>
          </a:prstGeom>
          <a:noFill/>
          <a:ln w="9525">
            <a:noFill/>
            <a:miter lim="800000"/>
            <a:headEnd/>
            <a:tailEnd/>
          </a:ln>
        </p:spPr>
      </p:pic>
      <p:sp>
        <p:nvSpPr>
          <p:cNvPr id="25605" name="Rectangle 2"/>
          <p:cNvSpPr>
            <a:spLocks noGrp="1" noChangeArrowheads="1"/>
          </p:cNvSpPr>
          <p:nvPr>
            <p:ph type="title"/>
          </p:nvPr>
        </p:nvSpPr>
        <p:spPr>
          <a:xfrm>
            <a:off x="0" y="-142900"/>
            <a:ext cx="9144000" cy="1143000"/>
          </a:xfrm>
          <a:noFill/>
        </p:spPr>
        <p:txBody>
          <a:bodyPr/>
          <a:lstStyle/>
          <a:p>
            <a:pPr eaLnBrk="1" hangingPunct="1"/>
            <a:r>
              <a:rPr lang="nl-NL" sz="4800" dirty="0" smtClean="0"/>
              <a:t>Annihilatie: </a:t>
            </a:r>
            <a:r>
              <a:rPr lang="nl-NL" sz="4800" i="1" dirty="0" smtClean="0">
                <a:sym typeface="Symbol" pitchFamily="18" charset="2"/>
              </a:rPr>
              <a:t>e</a:t>
            </a:r>
            <a:r>
              <a:rPr lang="nl-NL" sz="4800" i="1" baseline="30000" dirty="0" smtClean="0">
                <a:sym typeface="Symbol" pitchFamily="18" charset="2"/>
              </a:rPr>
              <a:t>+</a:t>
            </a:r>
            <a:r>
              <a:rPr lang="nl-NL" sz="4800" i="1" dirty="0" smtClean="0">
                <a:sym typeface="Symbol" pitchFamily="18" charset="2"/>
              </a:rPr>
              <a:t>e</a:t>
            </a:r>
            <a:r>
              <a:rPr lang="nl-NL" sz="4800" i="1" baseline="30000" dirty="0" smtClean="0">
                <a:sym typeface="Symbol" pitchFamily="18" charset="2"/>
              </a:rPr>
              <a:t></a:t>
            </a:r>
            <a:r>
              <a:rPr lang="nl-NL" sz="4800" i="1" dirty="0" smtClean="0">
                <a:sym typeface="Symbol" pitchFamily="18" charset="2"/>
              </a:rPr>
              <a:t>  </a:t>
            </a:r>
            <a:endParaRPr lang="nl-NL" sz="4800" i="1" baseline="30000" dirty="0" smtClean="0">
              <a:sym typeface="Symbol" pitchFamily="18" charset="2"/>
            </a:endParaRPr>
          </a:p>
        </p:txBody>
      </p:sp>
      <p:grpSp>
        <p:nvGrpSpPr>
          <p:cNvPr id="5" name="Group 6"/>
          <p:cNvGrpSpPr>
            <a:grpSpLocks/>
          </p:cNvGrpSpPr>
          <p:nvPr/>
        </p:nvGrpSpPr>
        <p:grpSpPr bwMode="auto">
          <a:xfrm>
            <a:off x="4800600" y="3810000"/>
            <a:ext cx="658813" cy="641350"/>
            <a:chOff x="1330" y="4032"/>
            <a:chExt cx="415" cy="404"/>
          </a:xfrm>
        </p:grpSpPr>
        <p:sp>
          <p:nvSpPr>
            <p:cNvPr id="25612" name="Oval 7"/>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3" name="Text Box 8"/>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a:solidFill>
                    <a:srgbClr val="FFFF00"/>
                  </a:solidFill>
                  <a:latin typeface="CG Times" pitchFamily="18" charset="0"/>
                </a:rPr>
                <a:t>e</a:t>
              </a:r>
              <a:r>
                <a:rPr lang="en-US" sz="3600" b="1" baseline="30000">
                  <a:solidFill>
                    <a:srgbClr val="FFFF00"/>
                  </a:solidFill>
                  <a:latin typeface="CG Times" pitchFamily="18" charset="0"/>
                </a:rPr>
                <a:t>+</a:t>
              </a:r>
            </a:p>
          </p:txBody>
        </p:sp>
      </p:grpSp>
      <p:grpSp>
        <p:nvGrpSpPr>
          <p:cNvPr id="6" name="Group 9"/>
          <p:cNvGrpSpPr>
            <a:grpSpLocks/>
          </p:cNvGrpSpPr>
          <p:nvPr/>
        </p:nvGrpSpPr>
        <p:grpSpPr bwMode="auto">
          <a:xfrm>
            <a:off x="4930775" y="3810000"/>
            <a:ext cx="555625" cy="641350"/>
            <a:chOff x="1937" y="4108"/>
            <a:chExt cx="350" cy="404"/>
          </a:xfrm>
        </p:grpSpPr>
        <p:sp>
          <p:nvSpPr>
            <p:cNvPr id="25610" name="Oval 10"/>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pPr defTabSz="914400" fontAlgn="base">
                <a:spcBef>
                  <a:spcPct val="0"/>
                </a:spcBef>
                <a:spcAft>
                  <a:spcPct val="0"/>
                </a:spcAft>
              </a:pPr>
              <a:endParaRPr lang="en-US" sz="2800">
                <a:solidFill>
                  <a:srgbClr val="FFFF99"/>
                </a:solidFill>
              </a:endParaRPr>
            </a:p>
          </p:txBody>
        </p:sp>
        <p:sp>
          <p:nvSpPr>
            <p:cNvPr id="25611" name="Text Box 11"/>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pic>
        <p:nvPicPr>
          <p:cNvPr id="106508" name="Picture 12"/>
          <p:cNvPicPr>
            <a:picLocks noChangeAspect="1" noChangeArrowheads="1"/>
          </p:cNvPicPr>
          <p:nvPr/>
        </p:nvPicPr>
        <p:blipFill>
          <a:blip r:embed="rId2" cstate="print"/>
          <a:srcRect/>
          <a:stretch>
            <a:fillRect/>
          </a:stretch>
        </p:blipFill>
        <p:spPr bwMode="auto">
          <a:xfrm>
            <a:off x="3886200" y="6934200"/>
            <a:ext cx="474663" cy="546100"/>
          </a:xfrm>
          <a:prstGeom prst="rect">
            <a:avLst/>
          </a:prstGeom>
          <a:noFill/>
          <a:ln w="9525">
            <a:noFill/>
            <a:miter lim="800000"/>
            <a:headEnd/>
            <a:tailEnd/>
          </a:ln>
        </p:spPr>
      </p:pic>
      <p:sp>
        <p:nvSpPr>
          <p:cNvPr id="106501" name="Text Box 5"/>
          <p:cNvSpPr txBox="1">
            <a:spLocks noChangeArrowheads="1"/>
          </p:cNvSpPr>
          <p:nvPr/>
        </p:nvSpPr>
        <p:spPr bwMode="auto">
          <a:xfrm>
            <a:off x="4889984" y="1476375"/>
            <a:ext cx="3945598" cy="1138773"/>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nl-NL" sz="3200" dirty="0" smtClean="0">
                <a:solidFill>
                  <a:srgbClr val="66FFFF"/>
                </a:solidFill>
                <a:latin typeface="CG Times" pitchFamily="18" charset="0"/>
                <a:sym typeface="Symbol" pitchFamily="18" charset="2"/>
              </a:rPr>
              <a:t>Deeltje + antideeltje</a:t>
            </a:r>
          </a:p>
          <a:p>
            <a:pPr algn="ctr" defTabSz="914400" fontAlgn="base">
              <a:spcBef>
                <a:spcPct val="0"/>
              </a:spcBef>
              <a:spcAft>
                <a:spcPct val="0"/>
              </a:spcAft>
            </a:pPr>
            <a:r>
              <a:rPr lang="nl-NL" sz="3200" dirty="0" smtClean="0">
                <a:solidFill>
                  <a:srgbClr val="66FFFF"/>
                </a:solidFill>
                <a:latin typeface="CG Times" pitchFamily="18" charset="0"/>
              </a:rPr>
              <a:t>maakt </a:t>
            </a:r>
            <a:r>
              <a:rPr lang="nl-NL" sz="3600" dirty="0" smtClean="0">
                <a:solidFill>
                  <a:srgbClr val="66FFFF"/>
                </a:solidFill>
                <a:latin typeface="CG Times" pitchFamily="18" charset="0"/>
                <a:sym typeface="Symbol" pitchFamily="18" charset="2"/>
              </a:rPr>
              <a:t></a:t>
            </a:r>
            <a:r>
              <a:rPr lang="nl-NL" sz="3200" dirty="0" smtClean="0">
                <a:solidFill>
                  <a:srgbClr val="66FFFF"/>
                </a:solidFill>
                <a:latin typeface="CG Times" pitchFamily="18" charset="0"/>
                <a:sym typeface="Symbol" pitchFamily="18" charset="2"/>
              </a:rPr>
              <a:t>’s </a:t>
            </a:r>
            <a:r>
              <a:rPr lang="nl-NL" sz="3200" dirty="0" smtClean="0">
                <a:solidFill>
                  <a:srgbClr val="66FFFF"/>
                </a:solidFill>
                <a:latin typeface="CG Times" pitchFamily="18" charset="0"/>
              </a:rPr>
              <a:t>via </a:t>
            </a:r>
            <a:r>
              <a:rPr lang="nl-NL" sz="3200" b="1" i="1" dirty="0" smtClean="0">
                <a:solidFill>
                  <a:srgbClr val="66FFFF"/>
                </a:solidFill>
                <a:latin typeface="CG Times" pitchFamily="18" charset="0"/>
              </a:rPr>
              <a:t>E=mc</a:t>
            </a:r>
            <a:r>
              <a:rPr lang="nl-NL" sz="3200" b="1" i="1" baseline="30000" dirty="0" smtClean="0">
                <a:solidFill>
                  <a:srgbClr val="66FFFF"/>
                </a:solidFill>
                <a:latin typeface="CG Times" pitchFamily="18" charset="0"/>
              </a:rPr>
              <a:t>2</a:t>
            </a:r>
            <a:endParaRPr lang="nl-NL" sz="3200" b="1" i="1" baseline="30000" dirty="0">
              <a:solidFill>
                <a:srgbClr val="66FFFF"/>
              </a:solidFill>
              <a:latin typeface="CG Times" pitchFamily="18" charset="0"/>
            </a:endParaRPr>
          </a:p>
        </p:txBody>
      </p:sp>
      <p:sp>
        <p:nvSpPr>
          <p:cNvPr id="24" name="Rectangle 23"/>
          <p:cNvSpPr/>
          <p:nvPr/>
        </p:nvSpPr>
        <p:spPr>
          <a:xfrm>
            <a:off x="-33" y="-24"/>
            <a:ext cx="7958487" cy="8588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800">
              <a:solidFill>
                <a:srgbClr val="FFFFFF"/>
              </a:solidFill>
            </a:endParaRPr>
          </a:p>
        </p:txBody>
      </p:sp>
      <p:pic>
        <p:nvPicPr>
          <p:cNvPr id="25" name="Picture 12"/>
          <p:cNvPicPr>
            <a:picLocks noChangeAspect="1" noChangeArrowheads="1"/>
          </p:cNvPicPr>
          <p:nvPr/>
        </p:nvPicPr>
        <p:blipFill>
          <a:blip r:embed="rId2" cstate="print"/>
          <a:srcRect/>
          <a:stretch>
            <a:fillRect/>
          </a:stretch>
        </p:blipFill>
        <p:spPr bwMode="auto">
          <a:xfrm>
            <a:off x="6357950" y="-546100"/>
            <a:ext cx="474663" cy="546100"/>
          </a:xfrm>
          <a:prstGeom prst="rect">
            <a:avLst/>
          </a:prstGeom>
          <a:noFill/>
          <a:ln w="9525">
            <a:noFill/>
            <a:miter lim="800000"/>
            <a:headEnd/>
            <a:tailEnd/>
          </a:ln>
        </p:spPr>
      </p:pic>
      <p:pic>
        <p:nvPicPr>
          <p:cNvPr id="26" name="Picture 14"/>
          <p:cNvPicPr>
            <a:picLocks noChangeAspect="1" noChangeArrowheads="1"/>
          </p:cNvPicPr>
          <p:nvPr/>
        </p:nvPicPr>
        <p:blipFill>
          <a:blip r:embed="rId2" cstate="print"/>
          <a:srcRect/>
          <a:stretch>
            <a:fillRect/>
          </a:stretch>
        </p:blipFill>
        <p:spPr bwMode="auto">
          <a:xfrm>
            <a:off x="5429256" y="811198"/>
            <a:ext cx="474663" cy="546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fill="hold" nodeType="withEffect">
                                  <p:stCondLst>
                                    <p:cond delay="0"/>
                                  </p:stCondLst>
                                  <p:childTnLst>
                                    <p:animMotion origin="layout" path="M 2.5E-6 -0.0007 C 0.00121 -0.03377 0.00278 -0.06684 -0.01129 -0.10939 C -0.02535 -0.15195 -0.05313 -0.21948 -0.08472 -0.25578 C -0.11597 -0.29209 -0.16893 -0.31337 -0.2 -0.32701 C -0.23108 -0.34066 -0.24184 -0.34343 -0.27049 -0.33835 C -0.29913 -0.33326 -0.34236 -0.32331 -0.37188 -0.29718 C -0.40139 -0.27105 -0.43004 -0.22849 -0.44792 -0.18085 C -0.4658 -0.13321 -0.47847 -0.06499 -0.479 -0.0118 C -0.47952 0.04139 -0.47205 0.09574 -0.45087 0.1383 C -0.42969 0.18085 -0.38646 0.22456 -0.35226 0.24329 C -0.31806 0.26202 -0.27847 0.26318 -0.24514 0.25069 C -0.21216 0.2382 -0.17379 0.20259 -0.15226 0.16813 C -0.13073 0.13367 -0.11754 0.0895 -0.11563 0.0444 C -0.11372 -0.0007 -0.12084 -0.06129 -0.14097 -0.10199 C -0.16111 -0.14269 -0.20278 -0.18779 -0.23681 -0.19959 C -0.27049 -0.21138 -0.31702 -0.19265 -0.34375 -0.17322 C -0.37049 -0.1538 -0.38924 -0.12257 -0.39722 -0.08326 C -0.40521 -0.04394 -0.40243 0.02497 -0.39167 0.06313 C -0.38091 0.10129 -0.35591 0.12881 -0.33247 0.1457 C -0.30903 0.16258 -0.2757 0.17067 -0.25104 0.16443 C -0.22622 0.15818 -0.19827 0.13321 -0.18316 0.10823 C -0.16806 0.08325 -0.15834 0.04556 -0.16059 0.01434 C -0.16285 -0.01688 -0.17882 -0.05736 -0.19722 -0.07933 C -0.21563 -0.1013 -0.24757 -0.11702 -0.27049 -0.11702 C -0.29341 -0.11702 -0.31875 -0.1006 -0.33525 -0.07933 C -0.35174 -0.05805 -0.36719 -0.01943 -0.3691 0.01064 C -0.37101 0.0407 -0.35972 0.07932 -0.34653 0.1006 C -0.33334 0.12188 -0.30903 0.13645 -0.29045 0.1383 C -0.27153 0.14015 -0.24809 0.12881 -0.23386 0.11193 C -0.21979 0.09505 -0.20521 0.06452 -0.20573 0.037 C -0.20625 0.00948 -0.22205 -0.03446 -0.23681 -0.05319 C -0.25122 -0.07193 -0.27656 -0.07933 -0.29306 -0.07563 C -0.30955 -0.07193 -0.32674 -0.05065 -0.33525 -0.03076 C -0.34375 -0.01087 -0.34983 0.02174 -0.34375 0.0444 C -0.33768 0.06707 -0.3132 0.09274 -0.29861 0.10453 C -0.28403 0.11633 -0.26806 0.11887 -0.25643 0.11563 C -0.24479 0.11239 -0.23247 0.1006 -0.22865 0.08557 C -0.22413 0.07053 -0.22309 0.03885 -0.23108 0.02567 C -0.23924 0.01249 -0.26302 0.00509 -0.27622 0.00694 C -0.28941 0.00879 -0.30469 0.02451 -0.3099 0.037 C -0.31511 0.04949 -0.31233 0.06938 -0.30712 0.08187 C -0.30191 0.09435 -0.29045 0.10892 -0.279 0.11193 C -0.26771 0.11494 -0.24809 0.10869 -0.23959 0.1006 C -0.23108 0.0925 -0.22743 0.07123 -0.22865 0.06313 C -0.22917 0.05504 -0.23959 0.05296 -0.24514 0.0518 C -0.2507 0.05065 -0.25816 0.05134 -0.26198 0.05573 C -0.2658 0.06013 -0.26823 0.06938 -0.26771 0.07817 C -0.26719 0.08695 -0.26059 0.10314 -0.2592 0.10823 " pathEditMode="relative" rAng="0" ptsTypes="aaaaaaaaaaaaaaaaaaaaaaaaaaaaaaaaaaaaaaaaaaaaaaaA">
                                      <p:cBhvr>
                                        <p:cTn id="12" dur="5000" spd="-100000" fill="hold"/>
                                        <p:tgtEl>
                                          <p:spTgt spid="5"/>
                                        </p:tgtEl>
                                        <p:attrNameLst>
                                          <p:attrName>ppt_x</p:attrName>
                                          <p:attrName>ppt_y</p:attrName>
                                        </p:attrNameLst>
                                      </p:cBhvr>
                                      <p:rCtr x="-23800" y="-4000"/>
                                    </p:animMotion>
                                  </p:childTnLst>
                                </p:cTn>
                              </p:par>
                              <p:par>
                                <p:cTn id="13" presetID="0" presetClass="path" presetSubtype="0" fill="hold" nodeType="withEffect">
                                  <p:stCondLst>
                                    <p:cond delay="0"/>
                                  </p:stCondLst>
                                  <p:childTnLst>
                                    <p:animMotion origin="layout" path="M -5.83333E-6 -2.67345E-6 C 0.00746 -0.02845 0.01492 -0.05666 0.0309 -0.07863 C 0.04687 -0.1006 0.07239 -0.12142 0.09583 -0.13136 C 0.11926 -0.1413 0.146 -0.14246 0.17187 -0.13876 C 0.19774 -0.13506 0.22586 -0.13067 0.25069 -0.1087 C 0.27551 -0.08672 0.30763 -0.04625 0.32117 -0.0074 C 0.33472 0.03145 0.33888 0.08464 0.33229 0.12396 C 0.32569 0.16328 0.29895 0.20513 0.28159 0.22895 C 0.26423 0.25278 0.25208 0.26272 0.22812 0.26642 C 0.20416 0.27012 0.16284 0.26573 0.13801 0.25139 C 0.11319 0.23705 0.09236 0.20513 0.07881 0.18016 C 0.06527 0.15518 0.05538 0.13321 0.05624 0.1013 C 0.05711 0.06938 0.06805 0.01758 0.08454 -0.0111 C 0.10104 -0.03978 0.1309 -0.06499 0.15486 -0.07123 C 0.17881 -0.07747 0.21024 -0.06314 0.22812 -0.0488 C 0.246 -0.03446 0.2559 -0.01064 0.26197 0.01503 C 0.26805 0.0407 0.27222 0.07655 0.26475 0.10523 C 0.25729 0.1339 0.23697 0.17414 0.21683 0.18779 C 0.1967 0.20143 0.16232 0.19658 0.14357 0.18779 C 0.12482 0.179 0.11267 0.15888 0.10416 0.13506 C 0.09565 0.11124 0.08767 0.07192 0.09288 0.0451 C 0.09808 0.01827 0.11979 -0.01434 0.13524 -0.02613 C 0.15069 -0.03793 0.17048 -0.03538 0.18593 -0.02613 C 0.20138 -0.01688 0.22291 0.00694 0.22812 0.03007 C 0.23333 0.05319 0.22291 0.09389 0.21683 0.11263 C 0.21076 0.13136 0.20468 0.1376 0.19149 0.14269 C 0.17829 0.14778 0.15347 0.15264 0.13801 0.14269 C 0.12256 0.13275 0.10242 0.10315 0.09861 0.08256 C 0.09479 0.06198 0.10555 0.03122 0.11545 0.01873 C 0.12534 0.00624 0.14357 0.00208 0.15763 0.00763 C 0.1717 0.01318 0.19583 0.03446 0.19999 0.0525 C 0.20416 0.07054 0.18923 0.10199 0.18315 0.11633 C 0.17708 0.13067 0.17361 0.13645 0.16336 0.13899 C 0.15312 0.14154 0.12968 0.13876 0.12117 0.13136 C 0.11267 0.12396 0.11024 0.10338 0.11267 0.09389 C 0.1151 0.08441 0.12968 0.07447 0.13524 0.07516 C 0.14079 0.07586 0.14357 0.08673 0.14652 0.0976 " pathEditMode="relative" ptsTypes="aaaaaaaaaaaaaaaaaaaaaaaaaaaaaaaaaaaaA">
                                      <p:cBhvr>
                                        <p:cTn id="14" dur="5000" spd="-100000" fill="hold"/>
                                        <p:tgtEl>
                                          <p:spTgt spid="6"/>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06509"/>
                                        </p:tgtEl>
                                        <p:attrNameLst>
                                          <p:attrName>style.visibility</p:attrName>
                                        </p:attrNameLst>
                                      </p:cBhvr>
                                      <p:to>
                                        <p:strVal val="visible"/>
                                      </p:to>
                                    </p:set>
                                    <p:animEffect transition="in" filter="fade">
                                      <p:cBhvr>
                                        <p:cTn id="17" dur="5000"/>
                                        <p:tgtEl>
                                          <p:spTgt spid="106509"/>
                                        </p:tgtEl>
                                      </p:cBhvr>
                                    </p:animEffect>
                                  </p:childTnLst>
                                </p:cTn>
                              </p:par>
                            </p:childTnLst>
                          </p:cTn>
                        </p:par>
                        <p:par>
                          <p:cTn id="18" fill="hold">
                            <p:stCondLst>
                              <p:cond delay="5000"/>
                            </p:stCondLst>
                            <p:childTnLst>
                              <p:par>
                                <p:cTn id="19" presetID="0" presetClass="path" presetSubtype="0" fill="hold" nodeType="afterEffect">
                                  <p:stCondLst>
                                    <p:cond delay="0"/>
                                  </p:stCondLst>
                                  <p:childTnLst>
                                    <p:animMotion origin="layout" path="M 1.94444E-6 -0.01318 L 0.10833 -0.43501 " pathEditMode="relative" rAng="0" ptsTypes="AA">
                                      <p:cBhvr>
                                        <p:cTn id="20" dur="3000" spd="-100000" fill="hold"/>
                                        <p:tgtEl>
                                          <p:spTgt spid="106508"/>
                                        </p:tgtEl>
                                        <p:attrNameLst>
                                          <p:attrName>ppt_x</p:attrName>
                                          <p:attrName>ppt_y</p:attrName>
                                        </p:attrNameLst>
                                      </p:cBhvr>
                                      <p:rCtr x="5400" y="-21100"/>
                                    </p:animMotion>
                                  </p:childTnLst>
                                </p:cTn>
                              </p:par>
                              <p:par>
                                <p:cTn id="21" presetID="0" presetClass="path" presetSubtype="0" fill="hold" nodeType="withEffect">
                                  <p:stCondLst>
                                    <p:cond delay="0"/>
                                  </p:stCondLst>
                                  <p:childTnLst>
                                    <p:animMotion origin="layout" path="M 3.88889E-6 -3.12673E-6 L -0.15955 0.62604 " pathEditMode="relative" rAng="0" ptsTypes="AA">
                                      <p:cBhvr>
                                        <p:cTn id="22" dur="3000" spd="-100000" fill="hold"/>
                                        <p:tgtEl>
                                          <p:spTgt spid="25"/>
                                        </p:tgtEl>
                                        <p:attrNameLst>
                                          <p:attrName>ppt_x</p:attrName>
                                          <p:attrName>ppt_y</p:attrName>
                                        </p:attrNameLst>
                                      </p:cBhvr>
                                      <p:rCtr x="-8000" y="31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bble Ultra Deep Field"/>
          <p:cNvPicPr>
            <a:picLocks noChangeAspect="1" noChangeArrowheads="1"/>
          </p:cNvPicPr>
          <p:nvPr/>
        </p:nvPicPr>
        <p:blipFill>
          <a:blip r:embed="rId2" cstate="print"/>
          <a:srcRect/>
          <a:stretch>
            <a:fillRect/>
          </a:stretch>
        </p:blipFill>
        <p:spPr bwMode="auto">
          <a:xfrm>
            <a:off x="-17048" y="-1136650"/>
            <a:ext cx="9144000" cy="9131300"/>
          </a:xfrm>
          <a:prstGeom prst="rect">
            <a:avLst/>
          </a:prstGeom>
          <a:noFill/>
        </p:spPr>
      </p:pic>
      <p:sp>
        <p:nvSpPr>
          <p:cNvPr id="2" name="Title 1"/>
          <p:cNvSpPr>
            <a:spLocks noGrp="1"/>
          </p:cNvSpPr>
          <p:nvPr>
            <p:ph type="title"/>
          </p:nvPr>
        </p:nvSpPr>
        <p:spPr/>
        <p:txBody>
          <a:bodyPr/>
          <a:lstStyle/>
          <a:p>
            <a:r>
              <a:rPr lang="en-US" dirty="0" err="1" smtClean="0"/>
              <a:t>Wat</a:t>
            </a:r>
            <a:r>
              <a:rPr lang="en-US" dirty="0" smtClean="0"/>
              <a:t> </a:t>
            </a:r>
            <a:r>
              <a:rPr lang="en-US" dirty="0" err="1" smtClean="0"/>
              <a:t>gaan</a:t>
            </a:r>
            <a:r>
              <a:rPr lang="en-US" dirty="0" smtClean="0"/>
              <a:t> we </a:t>
            </a:r>
            <a:r>
              <a:rPr lang="en-US" dirty="0" err="1" smtClean="0"/>
              <a:t>doen</a:t>
            </a:r>
            <a:r>
              <a:rPr lang="en-US" dirty="0" smtClean="0"/>
              <a:t>?</a:t>
            </a:r>
            <a:endParaRPr lang="en-US" dirty="0"/>
          </a:p>
        </p:txBody>
      </p:sp>
      <p:sp>
        <p:nvSpPr>
          <p:cNvPr id="5" name="TextBox 4"/>
          <p:cNvSpPr txBox="1"/>
          <p:nvPr/>
        </p:nvSpPr>
        <p:spPr>
          <a:xfrm>
            <a:off x="922569" y="1010394"/>
            <a:ext cx="7523399" cy="4770537"/>
          </a:xfrm>
          <a:prstGeom prst="rect">
            <a:avLst/>
          </a:prstGeom>
          <a:solidFill>
            <a:schemeClr val="tx1">
              <a:alpha val="50000"/>
            </a:schemeClr>
          </a:solidFill>
          <a:ln>
            <a:solidFill>
              <a:srgbClr val="66FFFF"/>
            </a:solidFill>
          </a:ln>
        </p:spPr>
        <p:txBody>
          <a:bodyPr wrap="square" rtlCol="0">
            <a:spAutoFit/>
          </a:bodyPr>
          <a:lstStyle/>
          <a:p>
            <a:r>
              <a:rPr lang="en-US" sz="2000" dirty="0" err="1" smtClean="0">
                <a:solidFill>
                  <a:srgbClr val="66FFFF"/>
                </a:solidFill>
                <a:latin typeface="Calibri"/>
              </a:rPr>
              <a:t>Fundamentele</a:t>
            </a:r>
            <a:r>
              <a:rPr lang="en-US" sz="2000" dirty="0" smtClean="0">
                <a:solidFill>
                  <a:srgbClr val="66FFFF"/>
                </a:solidFill>
                <a:latin typeface="Calibri"/>
              </a:rPr>
              <a:t> </a:t>
            </a:r>
            <a:r>
              <a:rPr lang="en-US" sz="2000" dirty="0" err="1" smtClean="0">
                <a:solidFill>
                  <a:srgbClr val="66FFFF"/>
                </a:solidFill>
                <a:latin typeface="Calibri"/>
              </a:rPr>
              <a:t>natuurkunde</a:t>
            </a:r>
            <a:r>
              <a:rPr lang="en-US" sz="2000" dirty="0" smtClean="0">
                <a:solidFill>
                  <a:srgbClr val="66FFFF"/>
                </a:solidFill>
                <a:latin typeface="Calibri"/>
              </a:rPr>
              <a:t> op de </a:t>
            </a:r>
            <a:r>
              <a:rPr lang="en-US" sz="2000" dirty="0" err="1" smtClean="0">
                <a:solidFill>
                  <a:srgbClr val="66FFFF"/>
                </a:solidFill>
                <a:latin typeface="Calibri"/>
              </a:rPr>
              <a:t>allerkleinste</a:t>
            </a:r>
            <a:r>
              <a:rPr lang="en-US" sz="2000" dirty="0" smtClean="0">
                <a:solidFill>
                  <a:srgbClr val="66FFFF"/>
                </a:solidFill>
                <a:latin typeface="Calibri"/>
              </a:rPr>
              <a:t> en de </a:t>
            </a:r>
            <a:r>
              <a:rPr lang="en-US" sz="2000" dirty="0" err="1" smtClean="0">
                <a:solidFill>
                  <a:srgbClr val="66FFFF"/>
                </a:solidFill>
                <a:latin typeface="Calibri"/>
              </a:rPr>
              <a:t>allergrootste</a:t>
            </a:r>
            <a:r>
              <a:rPr lang="en-US" sz="2000" dirty="0" smtClean="0">
                <a:solidFill>
                  <a:srgbClr val="66FFFF"/>
                </a:solidFill>
                <a:latin typeface="Calibri"/>
              </a:rPr>
              <a:t> </a:t>
            </a:r>
            <a:r>
              <a:rPr lang="en-US" sz="2000" dirty="0" err="1" smtClean="0">
                <a:solidFill>
                  <a:srgbClr val="66FFFF"/>
                </a:solidFill>
                <a:latin typeface="Calibri"/>
              </a:rPr>
              <a:t>schaal</a:t>
            </a:r>
            <a:r>
              <a:rPr lang="en-US" sz="2000" dirty="0" smtClean="0">
                <a:solidFill>
                  <a:srgbClr val="66FFFF"/>
                </a:solidFill>
                <a:latin typeface="Calibri"/>
              </a:rPr>
              <a:t>.</a:t>
            </a:r>
          </a:p>
          <a:p>
            <a:endParaRPr lang="en-US" sz="2000" dirty="0" smtClean="0">
              <a:solidFill>
                <a:srgbClr val="FFFF99"/>
              </a:solidFill>
              <a:latin typeface="Calibri"/>
            </a:endParaRPr>
          </a:p>
          <a:p>
            <a:endParaRPr lang="en-US" sz="2000" dirty="0" smtClean="0">
              <a:solidFill>
                <a:srgbClr val="FFFF99"/>
              </a:solidFill>
              <a:latin typeface="Calibri"/>
            </a:endParaRPr>
          </a:p>
          <a:p>
            <a:r>
              <a:rPr lang="en-US" sz="2000" dirty="0" err="1" smtClean="0">
                <a:solidFill>
                  <a:srgbClr val="FFFF00"/>
                </a:solidFill>
                <a:latin typeface="Calibri"/>
              </a:rPr>
              <a:t>Groepsproject</a:t>
            </a:r>
            <a:r>
              <a:rPr lang="en-US" sz="2000" dirty="0" smtClean="0">
                <a:solidFill>
                  <a:srgbClr val="FFFF00"/>
                </a:solidFill>
                <a:latin typeface="Calibri"/>
              </a:rPr>
              <a:t> </a:t>
            </a:r>
            <a:r>
              <a:rPr lang="en-US" sz="2000" dirty="0" err="1" smtClean="0">
                <a:solidFill>
                  <a:srgbClr val="FFFF00"/>
                </a:solidFill>
                <a:latin typeface="Calibri"/>
              </a:rPr>
              <a:t>als</a:t>
            </a:r>
            <a:r>
              <a:rPr lang="en-US" sz="2000" dirty="0" smtClean="0">
                <a:solidFill>
                  <a:srgbClr val="FFFF00"/>
                </a:solidFill>
                <a:latin typeface="Calibri"/>
              </a:rPr>
              <a:t> </a:t>
            </a:r>
            <a:r>
              <a:rPr lang="en-US" sz="2000" dirty="0" err="1" smtClean="0">
                <a:solidFill>
                  <a:srgbClr val="FFFF00"/>
                </a:solidFill>
                <a:latin typeface="Calibri"/>
              </a:rPr>
              <a:t>eindopdracht</a:t>
            </a:r>
            <a:r>
              <a:rPr lang="en-US" sz="2000" dirty="0" smtClean="0">
                <a:solidFill>
                  <a:srgbClr val="FFFF00"/>
                </a:solidFill>
                <a:latin typeface="Calibri"/>
              </a:rPr>
              <a:t>:</a:t>
            </a:r>
          </a:p>
          <a:p>
            <a:endParaRPr lang="en-US" sz="800" dirty="0" smtClean="0">
              <a:solidFill>
                <a:srgbClr val="FFFF00"/>
              </a:solidFill>
              <a:latin typeface="Calibri"/>
            </a:endParaRPr>
          </a:p>
          <a:p>
            <a:pPr marL="457200" indent="-457200">
              <a:buFontTx/>
              <a:buAutoNum type="arabicParenR"/>
            </a:pPr>
            <a:r>
              <a:rPr lang="en-US" sz="2000" dirty="0" err="1" smtClean="0">
                <a:solidFill>
                  <a:srgbClr val="FFFF00"/>
                </a:solidFill>
                <a:latin typeface="Calibri"/>
              </a:rPr>
              <a:t>Bedenk</a:t>
            </a:r>
            <a:r>
              <a:rPr lang="en-US" sz="2000" dirty="0" smtClean="0">
                <a:solidFill>
                  <a:srgbClr val="FFFF00"/>
                </a:solidFill>
                <a:latin typeface="Calibri"/>
              </a:rPr>
              <a:t> </a:t>
            </a:r>
            <a:r>
              <a:rPr lang="en-US" sz="2000" dirty="0" err="1" smtClean="0">
                <a:solidFill>
                  <a:srgbClr val="FFFF00"/>
                </a:solidFill>
                <a:latin typeface="Calibri"/>
              </a:rPr>
              <a:t>een</a:t>
            </a:r>
            <a:r>
              <a:rPr lang="en-US" sz="2000" dirty="0" smtClean="0">
                <a:solidFill>
                  <a:srgbClr val="FFFF00"/>
                </a:solidFill>
                <a:latin typeface="Calibri"/>
              </a:rPr>
              <a:t> </a:t>
            </a:r>
            <a:r>
              <a:rPr lang="en-US" sz="2000" dirty="0" err="1" smtClean="0">
                <a:solidFill>
                  <a:srgbClr val="FFFF00"/>
                </a:solidFill>
                <a:latin typeface="Calibri"/>
              </a:rPr>
              <a:t>fundamentele</a:t>
            </a:r>
            <a:r>
              <a:rPr lang="en-US" sz="2000" dirty="0" smtClean="0">
                <a:solidFill>
                  <a:srgbClr val="FFFF00"/>
                </a:solidFill>
                <a:latin typeface="Calibri"/>
              </a:rPr>
              <a:t> </a:t>
            </a:r>
            <a:r>
              <a:rPr lang="en-US" sz="2000" dirty="0" err="1" smtClean="0">
                <a:solidFill>
                  <a:srgbClr val="FFFF00"/>
                </a:solidFill>
                <a:latin typeface="Calibri"/>
              </a:rPr>
              <a:t>wetenschappelijk</a:t>
            </a:r>
            <a:r>
              <a:rPr lang="en-US" sz="2000" dirty="0" smtClean="0">
                <a:solidFill>
                  <a:srgbClr val="FFFF00"/>
                </a:solidFill>
                <a:latin typeface="Calibri"/>
              </a:rPr>
              <a:t> </a:t>
            </a:r>
            <a:r>
              <a:rPr lang="en-US" sz="2000" dirty="0" err="1" smtClean="0">
                <a:solidFill>
                  <a:srgbClr val="FFFF00"/>
                </a:solidFill>
                <a:latin typeface="Calibri"/>
              </a:rPr>
              <a:t>vraag</a:t>
            </a:r>
            <a:r>
              <a:rPr lang="en-US" sz="2000" dirty="0" smtClean="0">
                <a:solidFill>
                  <a:srgbClr val="FFFF00"/>
                </a:solidFill>
                <a:latin typeface="Calibri"/>
              </a:rPr>
              <a:t> </a:t>
            </a:r>
            <a:r>
              <a:rPr lang="en-US" sz="2000" dirty="0" err="1" smtClean="0">
                <a:solidFill>
                  <a:srgbClr val="FFFF00"/>
                </a:solidFill>
                <a:latin typeface="Calibri"/>
              </a:rPr>
              <a:t>waarop</a:t>
            </a:r>
            <a:r>
              <a:rPr lang="en-US" sz="2000" dirty="0" smtClean="0">
                <a:solidFill>
                  <a:srgbClr val="FFFF00"/>
                </a:solidFill>
                <a:latin typeface="Calibri"/>
              </a:rPr>
              <a:t> de </a:t>
            </a:r>
            <a:r>
              <a:rPr lang="en-US" sz="2000" dirty="0" err="1" smtClean="0">
                <a:solidFill>
                  <a:srgbClr val="FFFF00"/>
                </a:solidFill>
                <a:latin typeface="Calibri"/>
              </a:rPr>
              <a:t>wetenschap</a:t>
            </a:r>
            <a:r>
              <a:rPr lang="en-US" sz="2000" dirty="0" smtClean="0">
                <a:solidFill>
                  <a:srgbClr val="FFFF00"/>
                </a:solidFill>
                <a:latin typeface="Calibri"/>
              </a:rPr>
              <a:t> </a:t>
            </a:r>
            <a:r>
              <a:rPr lang="en-US" sz="2000" dirty="0" err="1" smtClean="0">
                <a:solidFill>
                  <a:srgbClr val="FFFF00"/>
                </a:solidFill>
                <a:latin typeface="Calibri"/>
              </a:rPr>
              <a:t>een</a:t>
            </a:r>
            <a:r>
              <a:rPr lang="en-US" sz="2000" dirty="0" smtClean="0">
                <a:solidFill>
                  <a:srgbClr val="FFFF00"/>
                </a:solidFill>
                <a:latin typeface="Calibri"/>
              </a:rPr>
              <a:t> </a:t>
            </a:r>
            <a:r>
              <a:rPr lang="en-US" sz="2000" dirty="0" err="1" smtClean="0">
                <a:solidFill>
                  <a:srgbClr val="FFFF00"/>
                </a:solidFill>
                <a:latin typeface="Calibri"/>
              </a:rPr>
              <a:t>antwoord</a:t>
            </a:r>
            <a:r>
              <a:rPr lang="en-US" sz="2000" dirty="0" smtClean="0">
                <a:solidFill>
                  <a:srgbClr val="FFFF00"/>
                </a:solidFill>
                <a:latin typeface="Calibri"/>
              </a:rPr>
              <a:t> op </a:t>
            </a:r>
            <a:r>
              <a:rPr lang="en-US" sz="2000" dirty="0" err="1" smtClean="0">
                <a:solidFill>
                  <a:srgbClr val="FFFF00"/>
                </a:solidFill>
                <a:latin typeface="Calibri"/>
              </a:rPr>
              <a:t>zou</a:t>
            </a:r>
            <a:r>
              <a:rPr lang="en-US" sz="2000" dirty="0" smtClean="0">
                <a:solidFill>
                  <a:srgbClr val="FFFF00"/>
                </a:solidFill>
                <a:latin typeface="Calibri"/>
              </a:rPr>
              <a:t> </a:t>
            </a:r>
            <a:r>
              <a:rPr lang="en-US" sz="2000" dirty="0" err="1" smtClean="0">
                <a:solidFill>
                  <a:srgbClr val="FFFF00"/>
                </a:solidFill>
                <a:latin typeface="Calibri"/>
              </a:rPr>
              <a:t>moeten</a:t>
            </a:r>
            <a:r>
              <a:rPr lang="en-US" sz="2000" dirty="0" smtClean="0">
                <a:solidFill>
                  <a:srgbClr val="FFFF00"/>
                </a:solidFill>
                <a:latin typeface="Calibri"/>
              </a:rPr>
              <a:t> </a:t>
            </a:r>
            <a:r>
              <a:rPr lang="en-US" sz="2000" dirty="0" err="1" smtClean="0">
                <a:solidFill>
                  <a:srgbClr val="FFFF00"/>
                </a:solidFill>
                <a:latin typeface="Calibri"/>
              </a:rPr>
              <a:t>vinden</a:t>
            </a:r>
            <a:r>
              <a:rPr lang="en-US" sz="2000" dirty="0" smtClean="0">
                <a:solidFill>
                  <a:srgbClr val="FFFF00"/>
                </a:solidFill>
                <a:latin typeface="Calibri"/>
              </a:rPr>
              <a:t>.</a:t>
            </a:r>
          </a:p>
          <a:p>
            <a:pPr marL="457200" indent="-457200">
              <a:buFontTx/>
              <a:buAutoNum type="arabicParenR"/>
            </a:pPr>
            <a:endParaRPr lang="en-US" sz="800" dirty="0" smtClean="0">
              <a:solidFill>
                <a:srgbClr val="FFFF00"/>
              </a:solidFill>
              <a:latin typeface="Calibri"/>
            </a:endParaRPr>
          </a:p>
          <a:p>
            <a:pPr marL="457200" indent="-457200">
              <a:buFontTx/>
              <a:buAutoNum type="arabicParenR" startAt="2"/>
            </a:pPr>
            <a:r>
              <a:rPr lang="en-US" sz="2000" dirty="0" err="1" smtClean="0">
                <a:solidFill>
                  <a:srgbClr val="FFFF00"/>
                </a:solidFill>
                <a:latin typeface="Calibri"/>
              </a:rPr>
              <a:t>Bedenk</a:t>
            </a:r>
            <a:r>
              <a:rPr lang="en-US" sz="2000" dirty="0" smtClean="0">
                <a:solidFill>
                  <a:srgbClr val="FFFF00"/>
                </a:solidFill>
                <a:latin typeface="Calibri"/>
              </a:rPr>
              <a:t> </a:t>
            </a:r>
            <a:r>
              <a:rPr lang="en-US" sz="2000" dirty="0" err="1" smtClean="0">
                <a:solidFill>
                  <a:srgbClr val="FFFF00"/>
                </a:solidFill>
                <a:latin typeface="Calibri"/>
              </a:rPr>
              <a:t>wat</a:t>
            </a:r>
            <a:r>
              <a:rPr lang="en-US" sz="2000" dirty="0" smtClean="0">
                <a:solidFill>
                  <a:srgbClr val="FFFF00"/>
                </a:solidFill>
                <a:latin typeface="Calibri"/>
              </a:rPr>
              <a:t> </a:t>
            </a:r>
            <a:r>
              <a:rPr lang="en-US" sz="2000" dirty="0" err="1" smtClean="0">
                <a:solidFill>
                  <a:srgbClr val="FFFF00"/>
                </a:solidFill>
                <a:latin typeface="Calibri"/>
              </a:rPr>
              <a:t>zou</a:t>
            </a:r>
            <a:r>
              <a:rPr lang="en-US" sz="2000" dirty="0" smtClean="0">
                <a:solidFill>
                  <a:srgbClr val="FFFF00"/>
                </a:solidFill>
                <a:latin typeface="Calibri"/>
              </a:rPr>
              <a:t> </a:t>
            </a:r>
            <a:r>
              <a:rPr lang="en-US" sz="2000" dirty="0" err="1" smtClean="0">
                <a:solidFill>
                  <a:srgbClr val="FFFF00"/>
                </a:solidFill>
                <a:latin typeface="Calibri"/>
              </a:rPr>
              <a:t>er</a:t>
            </a:r>
            <a:r>
              <a:rPr lang="en-US" sz="2000" dirty="0" smtClean="0">
                <a:solidFill>
                  <a:srgbClr val="FFFF00"/>
                </a:solidFill>
                <a:latin typeface="Calibri"/>
              </a:rPr>
              <a:t> </a:t>
            </a:r>
            <a:r>
              <a:rPr lang="en-US" sz="2000" dirty="0" err="1" smtClean="0">
                <a:solidFill>
                  <a:srgbClr val="FFFF00"/>
                </a:solidFill>
                <a:latin typeface="Calibri"/>
              </a:rPr>
              <a:t>moeten</a:t>
            </a:r>
            <a:r>
              <a:rPr lang="en-US" sz="2000" dirty="0" smtClean="0">
                <a:solidFill>
                  <a:srgbClr val="FFFF00"/>
                </a:solidFill>
                <a:latin typeface="Calibri"/>
              </a:rPr>
              <a:t> </a:t>
            </a:r>
            <a:r>
              <a:rPr lang="en-US" sz="2000" dirty="0" err="1" smtClean="0">
                <a:solidFill>
                  <a:srgbClr val="FFFF00"/>
                </a:solidFill>
                <a:latin typeface="Calibri"/>
              </a:rPr>
              <a:t>gebeuren</a:t>
            </a:r>
            <a:r>
              <a:rPr lang="en-US" sz="2000" dirty="0" smtClean="0">
                <a:solidFill>
                  <a:srgbClr val="FFFF00"/>
                </a:solidFill>
                <a:latin typeface="Calibri"/>
              </a:rPr>
              <a:t> </a:t>
            </a:r>
            <a:r>
              <a:rPr lang="en-US" sz="2000" dirty="0" err="1" smtClean="0">
                <a:solidFill>
                  <a:srgbClr val="FFFF00"/>
                </a:solidFill>
                <a:latin typeface="Calibri"/>
              </a:rPr>
              <a:t>om</a:t>
            </a:r>
            <a:r>
              <a:rPr lang="en-US" sz="2000" dirty="0" smtClean="0">
                <a:solidFill>
                  <a:srgbClr val="FFFF00"/>
                </a:solidFill>
                <a:latin typeface="Calibri"/>
              </a:rPr>
              <a:t> </a:t>
            </a:r>
            <a:r>
              <a:rPr lang="en-US" sz="2000" dirty="0" err="1" smtClean="0">
                <a:solidFill>
                  <a:srgbClr val="FFFF00"/>
                </a:solidFill>
                <a:latin typeface="Calibri"/>
              </a:rPr>
              <a:t>een</a:t>
            </a:r>
            <a:r>
              <a:rPr lang="en-US" sz="2000" dirty="0" smtClean="0">
                <a:solidFill>
                  <a:srgbClr val="FFFF00"/>
                </a:solidFill>
                <a:latin typeface="Calibri"/>
              </a:rPr>
              <a:t> </a:t>
            </a:r>
            <a:r>
              <a:rPr lang="en-US" sz="2000" dirty="0" err="1" smtClean="0">
                <a:solidFill>
                  <a:srgbClr val="FFFF00"/>
                </a:solidFill>
                <a:latin typeface="Calibri"/>
              </a:rPr>
              <a:t>antwoord</a:t>
            </a:r>
            <a:r>
              <a:rPr lang="en-US" sz="2000" dirty="0" smtClean="0">
                <a:solidFill>
                  <a:srgbClr val="FFFF00"/>
                </a:solidFill>
                <a:latin typeface="Calibri"/>
              </a:rPr>
              <a:t> </a:t>
            </a:r>
            <a:r>
              <a:rPr lang="en-US" sz="2000" dirty="0" err="1" smtClean="0">
                <a:solidFill>
                  <a:srgbClr val="FFFF00"/>
                </a:solidFill>
                <a:latin typeface="Calibri"/>
              </a:rPr>
              <a:t>te</a:t>
            </a:r>
            <a:endParaRPr lang="en-US" sz="2000" dirty="0" smtClean="0">
              <a:solidFill>
                <a:srgbClr val="FFFF00"/>
              </a:solidFill>
              <a:latin typeface="Calibri"/>
            </a:endParaRPr>
          </a:p>
          <a:p>
            <a:r>
              <a:rPr lang="en-US" sz="2000" dirty="0" smtClean="0">
                <a:solidFill>
                  <a:srgbClr val="FFFF00"/>
                </a:solidFill>
                <a:latin typeface="Calibri"/>
              </a:rPr>
              <a:t>	</a:t>
            </a:r>
            <a:r>
              <a:rPr lang="en-US" sz="2000" dirty="0" err="1" smtClean="0">
                <a:solidFill>
                  <a:srgbClr val="FFFF00"/>
                </a:solidFill>
                <a:latin typeface="Calibri"/>
              </a:rPr>
              <a:t>krijgen</a:t>
            </a:r>
            <a:r>
              <a:rPr lang="en-US" sz="2000" dirty="0" smtClean="0">
                <a:solidFill>
                  <a:srgbClr val="FFFF00"/>
                </a:solidFill>
                <a:latin typeface="Calibri"/>
              </a:rPr>
              <a:t>.</a:t>
            </a:r>
          </a:p>
          <a:p>
            <a:endParaRPr lang="en-US" sz="800" dirty="0" smtClean="0">
              <a:solidFill>
                <a:srgbClr val="FFFF00"/>
              </a:solidFill>
              <a:latin typeface="Calibri"/>
            </a:endParaRPr>
          </a:p>
          <a:p>
            <a:r>
              <a:rPr lang="en-US" sz="2000" dirty="0" smtClean="0">
                <a:solidFill>
                  <a:srgbClr val="FFFF00"/>
                </a:solidFill>
                <a:latin typeface="Calibri"/>
              </a:rPr>
              <a:t>3) 	</a:t>
            </a:r>
            <a:r>
              <a:rPr lang="en-US" sz="2000" dirty="0" err="1" smtClean="0">
                <a:solidFill>
                  <a:srgbClr val="FFFF00"/>
                </a:solidFill>
                <a:latin typeface="Calibri"/>
              </a:rPr>
              <a:t>Wat</a:t>
            </a:r>
            <a:r>
              <a:rPr lang="en-US" sz="2000" dirty="0" smtClean="0">
                <a:solidFill>
                  <a:srgbClr val="FFFF00"/>
                </a:solidFill>
                <a:latin typeface="Calibri"/>
              </a:rPr>
              <a:t> </a:t>
            </a:r>
            <a:r>
              <a:rPr lang="en-US" sz="2000" dirty="0" err="1" smtClean="0">
                <a:solidFill>
                  <a:srgbClr val="FFFF00"/>
                </a:solidFill>
                <a:latin typeface="Calibri"/>
              </a:rPr>
              <a:t>zouden</a:t>
            </a:r>
            <a:r>
              <a:rPr lang="en-US" sz="2000" dirty="0" smtClean="0">
                <a:solidFill>
                  <a:srgbClr val="FFFF00"/>
                </a:solidFill>
                <a:latin typeface="Calibri"/>
              </a:rPr>
              <a:t> </a:t>
            </a:r>
            <a:r>
              <a:rPr lang="en-US" sz="2000" dirty="0" err="1" smtClean="0">
                <a:solidFill>
                  <a:srgbClr val="FFFF00"/>
                </a:solidFill>
                <a:latin typeface="Calibri"/>
              </a:rPr>
              <a:t>mogelijke</a:t>
            </a:r>
            <a:r>
              <a:rPr lang="en-US" sz="2000" dirty="0" smtClean="0">
                <a:solidFill>
                  <a:srgbClr val="FFFF00"/>
                </a:solidFill>
                <a:latin typeface="Calibri"/>
              </a:rPr>
              <a:t> </a:t>
            </a:r>
            <a:r>
              <a:rPr lang="en-US" sz="2000" dirty="0" err="1" smtClean="0">
                <a:solidFill>
                  <a:srgbClr val="FFFF00"/>
                </a:solidFill>
                <a:latin typeface="Calibri"/>
              </a:rPr>
              <a:t>antwoorden</a:t>
            </a:r>
            <a:r>
              <a:rPr lang="en-US" sz="2000" dirty="0" smtClean="0">
                <a:solidFill>
                  <a:srgbClr val="FFFF00"/>
                </a:solidFill>
                <a:latin typeface="Calibri"/>
              </a:rPr>
              <a:t> </a:t>
            </a:r>
            <a:r>
              <a:rPr lang="en-US" sz="2000" dirty="0" err="1" smtClean="0">
                <a:solidFill>
                  <a:srgbClr val="FFFF00"/>
                </a:solidFill>
                <a:latin typeface="Calibri"/>
              </a:rPr>
              <a:t>kunnen</a:t>
            </a:r>
            <a:r>
              <a:rPr lang="en-US" sz="2000" dirty="0" smtClean="0">
                <a:solidFill>
                  <a:srgbClr val="FFFF00"/>
                </a:solidFill>
                <a:latin typeface="Calibri"/>
              </a:rPr>
              <a:t> </a:t>
            </a:r>
            <a:r>
              <a:rPr lang="en-US" sz="2000" dirty="0" err="1" smtClean="0">
                <a:solidFill>
                  <a:srgbClr val="FFFF00"/>
                </a:solidFill>
                <a:latin typeface="Calibri"/>
              </a:rPr>
              <a:t>zijn</a:t>
            </a:r>
            <a:r>
              <a:rPr lang="en-US" sz="2000" dirty="0" smtClean="0">
                <a:solidFill>
                  <a:srgbClr val="FFFF00"/>
                </a:solidFill>
                <a:latin typeface="Calibri"/>
              </a:rPr>
              <a:t>?</a:t>
            </a:r>
          </a:p>
          <a:p>
            <a:endParaRPr lang="en-US" sz="2000" dirty="0" smtClean="0">
              <a:solidFill>
                <a:srgbClr val="FFFF00"/>
              </a:solidFill>
              <a:latin typeface="Calibri"/>
            </a:endParaRPr>
          </a:p>
          <a:p>
            <a:r>
              <a:rPr lang="en-US" sz="2000" dirty="0" err="1" smtClean="0">
                <a:solidFill>
                  <a:srgbClr val="FFFF00"/>
                </a:solidFill>
                <a:latin typeface="Calibri"/>
              </a:rPr>
              <a:t>Werk</a:t>
            </a:r>
            <a:r>
              <a:rPr lang="en-US" sz="2000" dirty="0" smtClean="0">
                <a:solidFill>
                  <a:srgbClr val="FFFF00"/>
                </a:solidFill>
                <a:latin typeface="Calibri"/>
              </a:rPr>
              <a:t> </a:t>
            </a:r>
            <a:r>
              <a:rPr lang="en-US" sz="2000" dirty="0" err="1" smtClean="0">
                <a:solidFill>
                  <a:srgbClr val="FFFF00"/>
                </a:solidFill>
                <a:latin typeface="Calibri"/>
              </a:rPr>
              <a:t>hieraan</a:t>
            </a:r>
            <a:r>
              <a:rPr lang="en-US" sz="2000" dirty="0" smtClean="0">
                <a:solidFill>
                  <a:srgbClr val="FFFF00"/>
                </a:solidFill>
                <a:latin typeface="Calibri"/>
              </a:rPr>
              <a:t> </a:t>
            </a:r>
            <a:r>
              <a:rPr lang="en-US" sz="2000" dirty="0" err="1" smtClean="0">
                <a:solidFill>
                  <a:srgbClr val="FFFF00"/>
                </a:solidFill>
                <a:latin typeface="Calibri"/>
              </a:rPr>
              <a:t>gedurende</a:t>
            </a:r>
            <a:r>
              <a:rPr lang="en-US" sz="2000" dirty="0" smtClean="0">
                <a:solidFill>
                  <a:srgbClr val="FFFF00"/>
                </a:solidFill>
                <a:latin typeface="Calibri"/>
              </a:rPr>
              <a:t> de lessen.</a:t>
            </a:r>
          </a:p>
          <a:p>
            <a:r>
              <a:rPr lang="en-US" sz="2000" dirty="0" err="1">
                <a:solidFill>
                  <a:srgbClr val="FFFF00"/>
                </a:solidFill>
                <a:latin typeface="Calibri"/>
              </a:rPr>
              <a:t>L</a:t>
            </a:r>
            <a:r>
              <a:rPr lang="en-US" sz="2000" dirty="0" err="1" smtClean="0">
                <a:solidFill>
                  <a:srgbClr val="FFFF00"/>
                </a:solidFill>
                <a:latin typeface="Calibri"/>
              </a:rPr>
              <a:t>aatste</a:t>
            </a:r>
            <a:r>
              <a:rPr lang="en-US" sz="2000" dirty="0" smtClean="0">
                <a:solidFill>
                  <a:srgbClr val="FFFF00"/>
                </a:solidFill>
                <a:latin typeface="Calibri"/>
              </a:rPr>
              <a:t> les: “Mini-symposium” </a:t>
            </a:r>
            <a:r>
              <a:rPr lang="en-US" sz="2000" dirty="0" err="1" smtClean="0">
                <a:solidFill>
                  <a:srgbClr val="FFFF00"/>
                </a:solidFill>
                <a:latin typeface="Calibri"/>
              </a:rPr>
              <a:t>waarbij</a:t>
            </a:r>
            <a:r>
              <a:rPr lang="en-US" sz="2000" dirty="0" smtClean="0">
                <a:solidFill>
                  <a:srgbClr val="FFFF00"/>
                </a:solidFill>
                <a:latin typeface="Calibri"/>
              </a:rPr>
              <a:t> </a:t>
            </a:r>
            <a:r>
              <a:rPr lang="en-US" sz="2000" dirty="0" err="1" smtClean="0">
                <a:solidFill>
                  <a:srgbClr val="FFFF00"/>
                </a:solidFill>
                <a:latin typeface="Calibri"/>
              </a:rPr>
              <a:t>jullie</a:t>
            </a:r>
            <a:r>
              <a:rPr lang="en-US" sz="2000" dirty="0" smtClean="0">
                <a:solidFill>
                  <a:srgbClr val="FFFF00"/>
                </a:solidFill>
                <a:latin typeface="Calibri"/>
              </a:rPr>
              <a:t> je </a:t>
            </a:r>
            <a:r>
              <a:rPr lang="en-US" sz="2000" dirty="0" err="1" smtClean="0">
                <a:solidFill>
                  <a:srgbClr val="FFFF00"/>
                </a:solidFill>
                <a:latin typeface="Calibri"/>
              </a:rPr>
              <a:t>vraag</a:t>
            </a:r>
            <a:r>
              <a:rPr lang="en-US" sz="2000" dirty="0" smtClean="0">
                <a:solidFill>
                  <a:srgbClr val="FFFF00"/>
                </a:solidFill>
                <a:latin typeface="Calibri"/>
              </a:rPr>
              <a:t> </a:t>
            </a:r>
            <a:r>
              <a:rPr lang="en-US" sz="2000" dirty="0" err="1" smtClean="0">
                <a:solidFill>
                  <a:srgbClr val="FFFF00"/>
                </a:solidFill>
                <a:latin typeface="Calibri"/>
              </a:rPr>
              <a:t>presenteren</a:t>
            </a:r>
            <a:r>
              <a:rPr lang="en-US" sz="2000" dirty="0" smtClean="0">
                <a:solidFill>
                  <a:srgbClr val="FFFF00"/>
                </a:solidFill>
                <a:latin typeface="Calibri"/>
              </a:rPr>
              <a:t>. </a:t>
            </a:r>
          </a:p>
          <a:p>
            <a:endParaRPr lang="en-US" sz="2000" dirty="0" smtClean="0">
              <a:solidFill>
                <a:srgbClr val="FFFF99"/>
              </a:solidFill>
              <a:latin typeface="Calibri"/>
            </a:endParaRPr>
          </a:p>
        </p:txBody>
      </p:sp>
    </p:spTree>
    <p:extLst>
      <p:ext uri="{BB962C8B-B14F-4D97-AF65-F5344CB8AC3E}">
        <p14:creationId xmlns:p14="http://schemas.microsoft.com/office/powerpoint/2010/main" val="35040435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2396810" cy="400110"/>
          </a:xfrm>
          <a:prstGeom prst="rect">
            <a:avLst/>
          </a:prstGeom>
          <a:noFill/>
          <a:ln>
            <a:solidFill>
              <a:schemeClr val="accent1"/>
            </a:solidFill>
          </a:ln>
        </p:spPr>
        <p:txBody>
          <a:bodyPr wrap="none" rtlCol="0">
            <a:spAutoFit/>
          </a:bodyPr>
          <a:lstStyle/>
          <a:p>
            <a:pPr defTabSz="914400"/>
            <a:r>
              <a:rPr lang="en-US" sz="2000" u="sng" dirty="0" smtClean="0">
                <a:solidFill>
                  <a:srgbClr val="66FFFF"/>
                </a:solidFill>
                <a:latin typeface="CG Times"/>
              </a:rPr>
              <a:t>CERN</a:t>
            </a:r>
            <a:r>
              <a:rPr lang="en-US" sz="2000" dirty="0" smtClean="0">
                <a:solidFill>
                  <a:srgbClr val="66FFFF"/>
                </a:solidFill>
                <a:latin typeface="CG Times"/>
              </a:rPr>
              <a:t>: Penning </a:t>
            </a:r>
            <a:r>
              <a:rPr lang="en-US" sz="2000" dirty="0" err="1" smtClean="0">
                <a:solidFill>
                  <a:srgbClr val="66FFFF"/>
                </a:solidFill>
                <a:latin typeface="CG Times"/>
              </a:rPr>
              <a:t>val</a:t>
            </a:r>
            <a:endParaRPr lang="en-US" sz="2000" dirty="0">
              <a:solidFill>
                <a:srgbClr val="66FFFF"/>
              </a:solidFill>
              <a:latin typeface="CG Times"/>
            </a:endParaRPr>
          </a:p>
        </p:txBody>
      </p:sp>
      <p:sp>
        <p:nvSpPr>
          <p:cNvPr id="11" name="TextBox 10"/>
          <p:cNvSpPr txBox="1"/>
          <p:nvPr/>
        </p:nvSpPr>
        <p:spPr>
          <a:xfrm>
            <a:off x="6877745" y="6000768"/>
            <a:ext cx="2266255" cy="707886"/>
          </a:xfrm>
          <a:prstGeom prst="rect">
            <a:avLst/>
          </a:prstGeom>
          <a:noFill/>
          <a:ln>
            <a:solidFill>
              <a:schemeClr val="accent1"/>
            </a:solidFill>
          </a:ln>
        </p:spPr>
        <p:txBody>
          <a:bodyPr wrap="square" rtlCol="0">
            <a:spAutoFit/>
          </a:bodyPr>
          <a:lstStyle/>
          <a:p>
            <a:pPr defTabSz="914400"/>
            <a:r>
              <a:rPr lang="en-US" sz="2000" u="sng" dirty="0" smtClean="0">
                <a:solidFill>
                  <a:srgbClr val="66FFFF"/>
                </a:solidFill>
                <a:latin typeface="CG Times"/>
              </a:rPr>
              <a:t>Brown</a:t>
            </a:r>
            <a:r>
              <a:rPr lang="en-US" sz="2000" dirty="0" smtClean="0">
                <a:solidFill>
                  <a:srgbClr val="66FFFF"/>
                </a:solidFill>
                <a:latin typeface="CG Times"/>
              </a:rPr>
              <a:t>: Cylinder met </a:t>
            </a:r>
            <a:r>
              <a:rPr lang="en-US" sz="2000" dirty="0" err="1" smtClean="0">
                <a:solidFill>
                  <a:srgbClr val="66FFFF"/>
                </a:solidFill>
                <a:latin typeface="CG Times"/>
              </a:rPr>
              <a:t>antimaterie</a:t>
            </a:r>
            <a:endParaRPr lang="en-US" sz="2000" dirty="0">
              <a:solidFill>
                <a:srgbClr val="66FFFF"/>
              </a:solidFill>
              <a:latin typeface="CG Times"/>
            </a:endParaRPr>
          </a:p>
        </p:txBody>
      </p:sp>
      <p:sp>
        <p:nvSpPr>
          <p:cNvPr id="12" name="Text Box 4"/>
          <p:cNvSpPr txBox="1">
            <a:spLocks noChangeArrowheads="1"/>
          </p:cNvSpPr>
          <p:nvPr/>
        </p:nvSpPr>
        <p:spPr bwMode="auto">
          <a:xfrm>
            <a:off x="2000232" y="3214686"/>
            <a:ext cx="4429156" cy="707886"/>
          </a:xfrm>
          <a:prstGeom prst="rect">
            <a:avLst/>
          </a:prstGeom>
          <a:noFill/>
          <a:ln w="9525">
            <a:noFill/>
            <a:miter lim="800000"/>
            <a:headEnd/>
            <a:tailEnd/>
          </a:ln>
        </p:spPr>
        <p:txBody>
          <a:bodyPr wrap="square">
            <a:spAutoFit/>
          </a:bodyPr>
          <a:lstStyle/>
          <a:p>
            <a:pPr defTabSz="914400"/>
            <a:r>
              <a:rPr lang="en-US" sz="2000" dirty="0">
                <a:solidFill>
                  <a:srgbClr val="FFFFFF"/>
                </a:solidFill>
                <a:latin typeface="CG Times" pitchFamily="18" charset="0"/>
              </a:rPr>
              <a:t>CERN </a:t>
            </a:r>
            <a:r>
              <a:rPr lang="en-US" sz="2000" dirty="0" err="1">
                <a:solidFill>
                  <a:srgbClr val="FFFFFF"/>
                </a:solidFill>
                <a:latin typeface="CG Times" pitchFamily="18" charset="0"/>
              </a:rPr>
              <a:t>kan</a:t>
            </a:r>
            <a:r>
              <a:rPr lang="en-US" sz="2000" dirty="0">
                <a:solidFill>
                  <a:srgbClr val="FFFFFF"/>
                </a:solidFill>
                <a:latin typeface="CG Times" pitchFamily="18" charset="0"/>
              </a:rPr>
              <a:t> 10 </a:t>
            </a:r>
            <a:r>
              <a:rPr lang="en-US" sz="2000" dirty="0" err="1">
                <a:solidFill>
                  <a:srgbClr val="FFFFFF"/>
                </a:solidFill>
                <a:latin typeface="CG Times" pitchFamily="18" charset="0"/>
              </a:rPr>
              <a:t>miljoen</a:t>
            </a:r>
            <a:r>
              <a:rPr lang="en-US" sz="2000" dirty="0">
                <a:solidFill>
                  <a:srgbClr val="FFFFFF"/>
                </a:solidFill>
                <a:latin typeface="CG Times" pitchFamily="18" charset="0"/>
              </a:rPr>
              <a:t> </a:t>
            </a:r>
            <a:r>
              <a:rPr lang="en-US" sz="2000" dirty="0" err="1">
                <a:solidFill>
                  <a:srgbClr val="FFFFFF"/>
                </a:solidFill>
                <a:latin typeface="CG Times" pitchFamily="18" charset="0"/>
              </a:rPr>
              <a:t>antiprotonen</a:t>
            </a:r>
            <a:r>
              <a:rPr lang="en-US" sz="2000" dirty="0">
                <a:solidFill>
                  <a:srgbClr val="FFFFFF"/>
                </a:solidFill>
                <a:latin typeface="CG Times" pitchFamily="18" charset="0"/>
              </a:rPr>
              <a:t>/</a:t>
            </a:r>
            <a:r>
              <a:rPr lang="en-US" sz="2000" dirty="0" err="1">
                <a:solidFill>
                  <a:srgbClr val="FFFFFF"/>
                </a:solidFill>
                <a:latin typeface="CG Times" pitchFamily="18" charset="0"/>
              </a:rPr>
              <a:t>seconde</a:t>
            </a:r>
            <a:r>
              <a:rPr lang="en-US" sz="2000" dirty="0">
                <a:solidFill>
                  <a:srgbClr val="FFFFFF"/>
                </a:solidFill>
                <a:latin typeface="CG Times" pitchFamily="18" charset="0"/>
              </a:rPr>
              <a:t> </a:t>
            </a:r>
            <a:r>
              <a:rPr lang="en-US" sz="2000" dirty="0" err="1">
                <a:solidFill>
                  <a:srgbClr val="FFFFFF"/>
                </a:solidFill>
                <a:latin typeface="CG Times" pitchFamily="18" charset="0"/>
              </a:rPr>
              <a:t>maken</a:t>
            </a:r>
            <a:r>
              <a:rPr lang="en-US" sz="2000" dirty="0">
                <a:solidFill>
                  <a:srgbClr val="FFFFFF"/>
                </a:solidFill>
                <a:latin typeface="CG Times" pitchFamily="18" charset="0"/>
              </a:rPr>
              <a:t>! </a:t>
            </a:r>
            <a:endParaRPr lang="en-US" sz="2000" dirty="0">
              <a:solidFill>
                <a:srgbClr val="FFFFFF"/>
              </a:solidFill>
              <a:latin typeface="CG Times" pitchFamily="18" charset="0"/>
              <a:sym typeface="Symbol" pitchFamily="18" charset="2"/>
            </a:endParaRPr>
          </a:p>
        </p:txBody>
      </p:sp>
      <p:sp>
        <p:nvSpPr>
          <p:cNvPr id="14" name="Text Box 15"/>
          <p:cNvSpPr txBox="1">
            <a:spLocks noChangeArrowheads="1"/>
          </p:cNvSpPr>
          <p:nvPr/>
        </p:nvSpPr>
        <p:spPr bwMode="auto">
          <a:xfrm>
            <a:off x="2000232" y="4078436"/>
            <a:ext cx="4357718" cy="707886"/>
          </a:xfrm>
          <a:prstGeom prst="rect">
            <a:avLst/>
          </a:prstGeom>
          <a:noFill/>
          <a:ln w="9525">
            <a:noFill/>
            <a:miter lim="800000"/>
            <a:headEnd/>
            <a:tailEnd/>
          </a:ln>
        </p:spPr>
        <p:txBody>
          <a:bodyPr wrap="square">
            <a:spAutoFit/>
          </a:bodyPr>
          <a:lstStyle/>
          <a:p>
            <a:pPr defTabSz="914400"/>
            <a:r>
              <a:rPr lang="en-US" sz="2000" dirty="0">
                <a:solidFill>
                  <a:srgbClr val="FFFFFF"/>
                </a:solidFill>
                <a:latin typeface="CG Times" pitchFamily="18" charset="0"/>
              </a:rPr>
              <a:t>1 gram </a:t>
            </a:r>
            <a:r>
              <a:rPr lang="en-US" sz="2000" dirty="0" err="1" smtClean="0">
                <a:solidFill>
                  <a:srgbClr val="FFFFFF"/>
                </a:solidFill>
                <a:latin typeface="CG Times" pitchFamily="18" charset="0"/>
              </a:rPr>
              <a:t>protonen</a:t>
            </a:r>
            <a:r>
              <a:rPr lang="en-US" sz="2000" dirty="0" smtClean="0">
                <a:solidFill>
                  <a:srgbClr val="FFFFFF"/>
                </a:solidFill>
                <a:latin typeface="CG Times" pitchFamily="18" charset="0"/>
              </a:rPr>
              <a:t> </a:t>
            </a:r>
            <a:r>
              <a:rPr lang="en-US" sz="2000" dirty="0" smtClean="0">
                <a:solidFill>
                  <a:srgbClr val="FFFFFF"/>
                </a:solidFill>
                <a:latin typeface="CG Times" pitchFamily="18" charset="0"/>
                <a:sym typeface="Symbol" pitchFamily="18" charset="2"/>
              </a:rPr>
              <a:t> </a:t>
            </a:r>
            <a:r>
              <a:rPr lang="en-US" sz="2000" dirty="0">
                <a:solidFill>
                  <a:srgbClr val="FFFFFF"/>
                </a:solidFill>
                <a:latin typeface="CG Times" pitchFamily="18" charset="0"/>
                <a:sym typeface="Symbol" pitchFamily="18" charset="2"/>
              </a:rPr>
              <a:t>602,214,150,000,000,000,000,000 </a:t>
            </a:r>
          </a:p>
        </p:txBody>
      </p:sp>
      <p:sp>
        <p:nvSpPr>
          <p:cNvPr id="15" name="Text Box 16"/>
          <p:cNvSpPr txBox="1">
            <a:spLocks noChangeArrowheads="1"/>
          </p:cNvSpPr>
          <p:nvPr/>
        </p:nvSpPr>
        <p:spPr bwMode="auto">
          <a:xfrm>
            <a:off x="2000232" y="4917056"/>
            <a:ext cx="4357718" cy="707886"/>
          </a:xfrm>
          <a:prstGeom prst="rect">
            <a:avLst/>
          </a:prstGeom>
          <a:noFill/>
          <a:ln w="9525">
            <a:noFill/>
            <a:miter lim="800000"/>
            <a:headEnd/>
            <a:tailEnd/>
          </a:ln>
        </p:spPr>
        <p:txBody>
          <a:bodyPr wrap="square">
            <a:spAutoFit/>
          </a:bodyPr>
          <a:lstStyle/>
          <a:p>
            <a:pPr defTabSz="914400"/>
            <a:r>
              <a:rPr lang="en-US" sz="2000" dirty="0" smtClean="0">
                <a:solidFill>
                  <a:srgbClr val="FFFFFF"/>
                </a:solidFill>
                <a:latin typeface="CG Times" pitchFamily="18" charset="0"/>
              </a:rPr>
              <a:t>Hoe </a:t>
            </a:r>
            <a:r>
              <a:rPr lang="en-US" sz="2000" dirty="0" err="1">
                <a:solidFill>
                  <a:srgbClr val="FFFFFF"/>
                </a:solidFill>
                <a:latin typeface="CG Times" pitchFamily="18" charset="0"/>
              </a:rPr>
              <a:t>lang</a:t>
            </a:r>
            <a:r>
              <a:rPr lang="en-US" sz="2000" dirty="0">
                <a:solidFill>
                  <a:srgbClr val="FFFFFF"/>
                </a:solidFill>
                <a:latin typeface="CG Times" pitchFamily="18" charset="0"/>
              </a:rPr>
              <a:t> </a:t>
            </a:r>
            <a:r>
              <a:rPr lang="en-US" sz="2000" dirty="0" err="1" smtClean="0">
                <a:solidFill>
                  <a:srgbClr val="FFFFFF"/>
                </a:solidFill>
                <a:latin typeface="CG Times" pitchFamily="18" charset="0"/>
              </a:rPr>
              <a:t>duurt</a:t>
            </a:r>
            <a:r>
              <a:rPr lang="en-US" sz="2000" dirty="0" smtClean="0">
                <a:solidFill>
                  <a:srgbClr val="FFFFFF"/>
                </a:solidFill>
                <a:latin typeface="CG Times" pitchFamily="18" charset="0"/>
              </a:rPr>
              <a:t> het </a:t>
            </a:r>
            <a:r>
              <a:rPr lang="en-US" sz="2000" dirty="0" err="1" smtClean="0">
                <a:solidFill>
                  <a:srgbClr val="FFFFFF"/>
                </a:solidFill>
                <a:latin typeface="CG Times" pitchFamily="18" charset="0"/>
              </a:rPr>
              <a:t>voor</a:t>
            </a:r>
            <a:r>
              <a:rPr lang="en-US" sz="2000" dirty="0" smtClean="0">
                <a:solidFill>
                  <a:srgbClr val="FFFFFF"/>
                </a:solidFill>
                <a:latin typeface="CG Times" pitchFamily="18" charset="0"/>
              </a:rPr>
              <a:t> </a:t>
            </a:r>
          </a:p>
          <a:p>
            <a:pPr defTabSz="914400"/>
            <a:r>
              <a:rPr lang="en-US" sz="2000" dirty="0" smtClean="0">
                <a:solidFill>
                  <a:srgbClr val="FFFFFF"/>
                </a:solidFill>
                <a:latin typeface="CG Times" pitchFamily="18" charset="0"/>
              </a:rPr>
              <a:t>¼ </a:t>
            </a:r>
            <a:r>
              <a:rPr lang="en-US" sz="2000" dirty="0">
                <a:solidFill>
                  <a:srgbClr val="FFFFFF"/>
                </a:solidFill>
                <a:latin typeface="CG Times" pitchFamily="18" charset="0"/>
              </a:rPr>
              <a:t>gram </a:t>
            </a:r>
            <a:r>
              <a:rPr lang="en-US" sz="2000" dirty="0" err="1">
                <a:solidFill>
                  <a:srgbClr val="FFFFFF"/>
                </a:solidFill>
                <a:latin typeface="CG Times" pitchFamily="18" charset="0"/>
              </a:rPr>
              <a:t>antiprotonen</a:t>
            </a:r>
            <a:r>
              <a:rPr lang="en-US" sz="2000" dirty="0">
                <a:solidFill>
                  <a:srgbClr val="FFFFFF"/>
                </a:solidFill>
                <a:latin typeface="CG Times" pitchFamily="18" charset="0"/>
              </a:rPr>
              <a:t>?</a:t>
            </a:r>
            <a:endParaRPr lang="en-US" sz="2000" dirty="0">
              <a:solidFill>
                <a:srgbClr val="FFFFFF"/>
              </a:solidFill>
              <a:latin typeface="CG Times" pitchFamily="18" charset="0"/>
              <a:sym typeface="Symbol" pitchFamily="18" charset="2"/>
            </a:endParaRPr>
          </a:p>
        </p:txBody>
      </p:sp>
      <p:sp>
        <p:nvSpPr>
          <p:cNvPr id="16" name="Text Box 18"/>
          <p:cNvSpPr txBox="1">
            <a:spLocks noChangeArrowheads="1"/>
          </p:cNvSpPr>
          <p:nvPr/>
        </p:nvSpPr>
        <p:spPr bwMode="auto">
          <a:xfrm>
            <a:off x="2473486" y="5691862"/>
            <a:ext cx="2741456" cy="523220"/>
          </a:xfrm>
          <a:prstGeom prst="rect">
            <a:avLst/>
          </a:prstGeom>
          <a:noFill/>
          <a:ln w="9525">
            <a:noFill/>
            <a:miter lim="800000"/>
            <a:headEnd/>
            <a:tailEnd/>
          </a:ln>
        </p:spPr>
        <p:txBody>
          <a:bodyPr wrap="none">
            <a:spAutoFit/>
          </a:bodyPr>
          <a:lstStyle/>
          <a:p>
            <a:pPr defTabSz="914400"/>
            <a:r>
              <a:rPr lang="en-US" sz="2800" dirty="0" smtClean="0">
                <a:solidFill>
                  <a:srgbClr val="FFFF00"/>
                </a:solidFill>
                <a:latin typeface="CG Times" pitchFamily="18" charset="0"/>
                <a:sym typeface="Symbol" pitchFamily="18" charset="2"/>
              </a:rPr>
              <a:t> </a:t>
            </a:r>
            <a:r>
              <a:rPr lang="en-US" sz="2800" dirty="0">
                <a:solidFill>
                  <a:srgbClr val="FFFF00"/>
                </a:solidFill>
                <a:latin typeface="CG Times" pitchFamily="18" charset="0"/>
                <a:sym typeface="Symbol" pitchFamily="18" charset="2"/>
              </a:rPr>
              <a:t>½ </a:t>
            </a:r>
            <a:r>
              <a:rPr lang="en-US" sz="2800" dirty="0" err="1">
                <a:solidFill>
                  <a:srgbClr val="FFFF00"/>
                </a:solidFill>
                <a:latin typeface="CG Times" pitchFamily="18" charset="0"/>
                <a:sym typeface="Symbol" pitchFamily="18" charset="2"/>
              </a:rPr>
              <a:t>miljard</a:t>
            </a:r>
            <a:r>
              <a:rPr lang="en-US" sz="2800" dirty="0">
                <a:solidFill>
                  <a:srgbClr val="FFFF00"/>
                </a:solidFill>
                <a:latin typeface="CG Times" pitchFamily="18" charset="0"/>
                <a:sym typeface="Symbol" pitchFamily="18" charset="2"/>
              </a:rPr>
              <a:t> </a:t>
            </a:r>
            <a:r>
              <a:rPr lang="en-US" sz="2800" dirty="0" err="1">
                <a:solidFill>
                  <a:srgbClr val="FFFF00"/>
                </a:solidFill>
                <a:latin typeface="CG Times" pitchFamily="18" charset="0"/>
                <a:sym typeface="Symbol" pitchFamily="18" charset="2"/>
              </a:rPr>
              <a:t>jaar</a:t>
            </a:r>
            <a:r>
              <a:rPr lang="en-US" sz="2800" dirty="0">
                <a:solidFill>
                  <a:srgbClr val="FFFF00"/>
                </a:solidFill>
                <a:latin typeface="CG Times" pitchFamily="18" charset="0"/>
                <a:sym typeface="Symbol" pitchFamily="18" charset="2"/>
              </a:rPr>
              <a:t>!</a:t>
            </a:r>
          </a:p>
        </p:txBody>
      </p:sp>
      <p:sp>
        <p:nvSpPr>
          <p:cNvPr id="17" name="Oval 6"/>
          <p:cNvSpPr>
            <a:spLocks noChangeArrowheads="1"/>
          </p:cNvSpPr>
          <p:nvPr/>
        </p:nvSpPr>
        <p:spPr bwMode="auto">
          <a:xfrm>
            <a:off x="309530" y="16002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19" name="Oval 7"/>
          <p:cNvSpPr>
            <a:spLocks noChangeArrowheads="1"/>
          </p:cNvSpPr>
          <p:nvPr/>
        </p:nvSpPr>
        <p:spPr bwMode="auto">
          <a:xfrm>
            <a:off x="80930" y="18288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0" name="Oval 8"/>
          <p:cNvSpPr>
            <a:spLocks noChangeArrowheads="1"/>
          </p:cNvSpPr>
          <p:nvPr/>
        </p:nvSpPr>
        <p:spPr bwMode="auto">
          <a:xfrm>
            <a:off x="-71470" y="21336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1" name="Oval 9"/>
          <p:cNvSpPr>
            <a:spLocks noChangeArrowheads="1"/>
          </p:cNvSpPr>
          <p:nvPr/>
        </p:nvSpPr>
        <p:spPr bwMode="auto">
          <a:xfrm>
            <a:off x="233330" y="22860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2" name="Oval 10"/>
          <p:cNvSpPr>
            <a:spLocks noChangeArrowheads="1"/>
          </p:cNvSpPr>
          <p:nvPr/>
        </p:nvSpPr>
        <p:spPr bwMode="auto">
          <a:xfrm>
            <a:off x="4730" y="25146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3" name="Oval 11"/>
          <p:cNvSpPr>
            <a:spLocks noChangeArrowheads="1"/>
          </p:cNvSpPr>
          <p:nvPr/>
        </p:nvSpPr>
        <p:spPr bwMode="auto">
          <a:xfrm>
            <a:off x="385730" y="19812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4" name="Oval 12"/>
          <p:cNvSpPr>
            <a:spLocks noChangeArrowheads="1"/>
          </p:cNvSpPr>
          <p:nvPr/>
        </p:nvSpPr>
        <p:spPr bwMode="auto">
          <a:xfrm>
            <a:off x="385730" y="12954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5" name="Oval 13"/>
          <p:cNvSpPr>
            <a:spLocks noChangeArrowheads="1"/>
          </p:cNvSpPr>
          <p:nvPr/>
        </p:nvSpPr>
        <p:spPr bwMode="auto">
          <a:xfrm>
            <a:off x="157130" y="15240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6" name="Oval 20"/>
          <p:cNvSpPr>
            <a:spLocks noChangeArrowheads="1"/>
          </p:cNvSpPr>
          <p:nvPr/>
        </p:nvSpPr>
        <p:spPr bwMode="auto">
          <a:xfrm>
            <a:off x="309530" y="16764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7" name="Oval 21"/>
          <p:cNvSpPr>
            <a:spLocks noChangeArrowheads="1"/>
          </p:cNvSpPr>
          <p:nvPr/>
        </p:nvSpPr>
        <p:spPr bwMode="auto">
          <a:xfrm>
            <a:off x="80930" y="19050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8" name="Oval 22"/>
          <p:cNvSpPr>
            <a:spLocks noChangeArrowheads="1"/>
          </p:cNvSpPr>
          <p:nvPr/>
        </p:nvSpPr>
        <p:spPr bwMode="auto">
          <a:xfrm>
            <a:off x="-71470" y="22098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29" name="Oval 23"/>
          <p:cNvSpPr>
            <a:spLocks noChangeArrowheads="1"/>
          </p:cNvSpPr>
          <p:nvPr/>
        </p:nvSpPr>
        <p:spPr bwMode="auto">
          <a:xfrm>
            <a:off x="233330" y="23622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30" name="Oval 24"/>
          <p:cNvSpPr>
            <a:spLocks noChangeArrowheads="1"/>
          </p:cNvSpPr>
          <p:nvPr/>
        </p:nvSpPr>
        <p:spPr bwMode="auto">
          <a:xfrm>
            <a:off x="4730" y="25908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31" name="Oval 25"/>
          <p:cNvSpPr>
            <a:spLocks noChangeArrowheads="1"/>
          </p:cNvSpPr>
          <p:nvPr/>
        </p:nvSpPr>
        <p:spPr bwMode="auto">
          <a:xfrm>
            <a:off x="385730" y="20574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32" name="Oval 26"/>
          <p:cNvSpPr>
            <a:spLocks noChangeArrowheads="1"/>
          </p:cNvSpPr>
          <p:nvPr/>
        </p:nvSpPr>
        <p:spPr bwMode="auto">
          <a:xfrm>
            <a:off x="385730" y="13716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33" name="Oval 27"/>
          <p:cNvSpPr>
            <a:spLocks noChangeArrowheads="1"/>
          </p:cNvSpPr>
          <p:nvPr/>
        </p:nvSpPr>
        <p:spPr bwMode="auto">
          <a:xfrm>
            <a:off x="157130" y="1600200"/>
            <a:ext cx="152400" cy="152400"/>
          </a:xfrm>
          <a:prstGeom prst="ellipse">
            <a:avLst/>
          </a:prstGeom>
          <a:solidFill>
            <a:srgbClr val="C0C0C0"/>
          </a:solidFill>
          <a:ln w="9525">
            <a:solidFill>
              <a:srgbClr val="DDDDDD"/>
            </a:solidFill>
            <a:round/>
            <a:headEnd/>
            <a:tailEnd/>
          </a:ln>
        </p:spPr>
        <p:txBody>
          <a:bodyPr wrap="none" anchor="ctr"/>
          <a:lstStyle/>
          <a:p>
            <a:pPr defTabSz="914400"/>
            <a:endParaRPr lang="en-US">
              <a:solidFill>
                <a:srgbClr val="000000"/>
              </a:solidFill>
            </a:endParaRPr>
          </a:p>
        </p:txBody>
      </p:sp>
      <p:sp>
        <p:nvSpPr>
          <p:cNvPr id="34" name="AutoShape 5"/>
          <p:cNvSpPr>
            <a:spLocks noChangeArrowheads="1"/>
          </p:cNvSpPr>
          <p:nvPr/>
        </p:nvSpPr>
        <p:spPr bwMode="auto">
          <a:xfrm>
            <a:off x="3281330" y="990600"/>
            <a:ext cx="757238" cy="1981200"/>
          </a:xfrm>
          <a:prstGeom prst="cube">
            <a:avLst>
              <a:gd name="adj" fmla="val 82810"/>
            </a:avLst>
          </a:prstGeom>
          <a:solidFill>
            <a:srgbClr val="FF0000"/>
          </a:solidFill>
          <a:ln w="9525">
            <a:solidFill>
              <a:schemeClr val="tx1"/>
            </a:solidFill>
            <a:miter lim="800000"/>
            <a:headEnd/>
            <a:tailEnd/>
          </a:ln>
        </p:spPr>
        <p:txBody>
          <a:bodyPr wrap="none" anchor="ctr"/>
          <a:lstStyle/>
          <a:p>
            <a:pPr defTabSz="914400"/>
            <a:endParaRPr lang="en-US">
              <a:solidFill>
                <a:srgbClr val="000000"/>
              </a:solidFill>
            </a:endParaRPr>
          </a:p>
        </p:txBody>
      </p:sp>
      <p:sp>
        <p:nvSpPr>
          <p:cNvPr id="35" name="Oval 19"/>
          <p:cNvSpPr>
            <a:spLocks noChangeArrowheads="1"/>
          </p:cNvSpPr>
          <p:nvPr/>
        </p:nvSpPr>
        <p:spPr bwMode="auto">
          <a:xfrm>
            <a:off x="3738530" y="1828800"/>
            <a:ext cx="152400" cy="152400"/>
          </a:xfrm>
          <a:prstGeom prst="ellipse">
            <a:avLst/>
          </a:prstGeom>
          <a:solidFill>
            <a:srgbClr val="FFFF00"/>
          </a:solidFill>
          <a:ln w="9525">
            <a:solidFill>
              <a:srgbClr val="FFFF00"/>
            </a:solidFill>
            <a:round/>
            <a:headEnd/>
            <a:tailEnd/>
          </a:ln>
        </p:spPr>
        <p:txBody>
          <a:bodyPr wrap="none" anchor="ctr"/>
          <a:lstStyle/>
          <a:p>
            <a:pPr defTabSz="914400"/>
            <a:endParaRPr lang="en-US">
              <a:solidFill>
                <a:srgbClr val="000000"/>
              </a:solidFill>
            </a:endParaRPr>
          </a:p>
        </p:txBody>
      </p:sp>
      <p:pic>
        <p:nvPicPr>
          <p:cNvPr id="5" name="Picture 4" descr="Penning_trap.jpg"/>
          <p:cNvPicPr>
            <a:picLocks noChangeAspect="1"/>
          </p:cNvPicPr>
          <p:nvPr/>
        </p:nvPicPr>
        <p:blipFill>
          <a:blip r:embed="rId3"/>
          <a:stretch>
            <a:fillRect/>
          </a:stretch>
        </p:blipFill>
        <p:spPr>
          <a:xfrm>
            <a:off x="142844" y="571480"/>
            <a:ext cx="1531500" cy="5643577"/>
          </a:xfrm>
          <a:prstGeom prst="rect">
            <a:avLst/>
          </a:prstGeom>
        </p:spPr>
      </p:pic>
      <p:pic>
        <p:nvPicPr>
          <p:cNvPr id="10" name="Picture 9" descr="canister.jpg"/>
          <p:cNvPicPr>
            <a:picLocks noChangeAspect="1"/>
          </p:cNvPicPr>
          <p:nvPr/>
        </p:nvPicPr>
        <p:blipFill>
          <a:blip r:embed="rId4" cstate="print"/>
          <a:stretch>
            <a:fillRect/>
          </a:stretch>
        </p:blipFill>
        <p:spPr>
          <a:xfrm>
            <a:off x="6387047" y="1071546"/>
            <a:ext cx="2614109" cy="4429156"/>
          </a:xfrm>
          <a:prstGeom prst="rect">
            <a:avLst/>
          </a:prstGeom>
        </p:spPr>
      </p:pic>
      <p:sp>
        <p:nvSpPr>
          <p:cNvPr id="12290" name="Title 1"/>
          <p:cNvSpPr>
            <a:spLocks noGrp="1"/>
          </p:cNvSpPr>
          <p:nvPr>
            <p:ph type="title"/>
          </p:nvPr>
        </p:nvSpPr>
        <p:spPr>
          <a:xfrm>
            <a:off x="1714480" y="0"/>
            <a:ext cx="5429288" cy="1143000"/>
          </a:xfrm>
          <a:noFill/>
          <a:ln w="25400">
            <a:solidFill>
              <a:schemeClr val="bg1"/>
            </a:solidFill>
          </a:ln>
        </p:spPr>
        <p:txBody>
          <a:bodyPr/>
          <a:lstStyle/>
          <a:p>
            <a:pPr algn="ctr" eaLnBrk="1" hangingPunct="1"/>
            <a:r>
              <a:rPr lang="en-US" sz="3200" dirty="0" err="1" smtClean="0"/>
              <a:t>Productie</a:t>
            </a:r>
            <a:r>
              <a:rPr lang="en-US" sz="3200" dirty="0" smtClean="0"/>
              <a:t> van </a:t>
            </a:r>
            <a:r>
              <a:rPr lang="en-US" sz="3200" dirty="0" err="1" smtClean="0"/>
              <a:t>antiwaterstof</a:t>
            </a:r>
            <a:r>
              <a:rPr lang="en-US" sz="3200" dirty="0" smtClean="0"/>
              <a:t/>
            </a:r>
            <a:br>
              <a:rPr lang="en-US" sz="3200" dirty="0" smtClean="0"/>
            </a:br>
            <a:r>
              <a:rPr lang="en-US" sz="3200" dirty="0" smtClean="0"/>
              <a:t>CERN </a:t>
            </a:r>
            <a:r>
              <a:rPr lang="en-US" sz="3200" dirty="0" err="1" smtClean="0"/>
              <a:t>vs</a:t>
            </a:r>
            <a:r>
              <a:rPr lang="en-US" sz="3200" dirty="0" smtClean="0"/>
              <a:t> </a:t>
            </a:r>
            <a:r>
              <a:rPr lang="en-US" sz="3200" dirty="0" err="1" smtClean="0"/>
              <a:t>Angels&amp;Demons</a:t>
            </a:r>
            <a:endParaRPr lang="en-US" sz="3200" dirty="0" smtClean="0"/>
          </a:p>
        </p:txBody>
      </p:sp>
    </p:spTree>
    <p:extLst>
      <p:ext uri="{BB962C8B-B14F-4D97-AF65-F5344CB8AC3E}">
        <p14:creationId xmlns:p14="http://schemas.microsoft.com/office/powerpoint/2010/main" val="2150394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0" presetClass="path" presetSubtype="0" repeatCount="indefinite" fill="hold" grpId="0" nodeType="afterEffect">
                                  <p:stCondLst>
                                    <p:cond delay="0"/>
                                  </p:stCondLst>
                                  <p:childTnLst>
                                    <p:animMotion origin="layout" path="M -3.46945E-18 1.85014E-8 L 0.38333 1.85014E-8 " pathEditMode="relative" ptsTypes="AA">
                                      <p:cBhvr>
                                        <p:cTn id="9" dur="2000" fill="hold"/>
                                        <p:tgtEl>
                                          <p:spTgt spid="17"/>
                                        </p:tgtEl>
                                        <p:attrNameLst>
                                          <p:attrName>ppt_x</p:attrName>
                                          <p:attrName>ppt_y</p:attrName>
                                        </p:attrNameLst>
                                      </p:cBhvr>
                                    </p:animMotion>
                                  </p:childTnLst>
                                </p:cTn>
                              </p:par>
                              <p:par>
                                <p:cTn id="10" presetID="0" presetClass="path" presetSubtype="0" repeatCount="indefinite" fill="hold" grpId="0" nodeType="withEffect">
                                  <p:stCondLst>
                                    <p:cond delay="0"/>
                                  </p:stCondLst>
                                  <p:childTnLst>
                                    <p:animMotion origin="layout" path="M -3.46945E-18 1.85014E-8 L 0.38333 1.85014E-8 " pathEditMode="relative" ptsTypes="AA">
                                      <p:cBhvr>
                                        <p:cTn id="11" dur="2000" fill="hold"/>
                                        <p:tgtEl>
                                          <p:spTgt spid="19"/>
                                        </p:tgtEl>
                                        <p:attrNameLst>
                                          <p:attrName>ppt_x</p:attrName>
                                          <p:attrName>ppt_y</p:attrName>
                                        </p:attrNameLst>
                                      </p:cBhvr>
                                    </p:animMotion>
                                  </p:childTnLst>
                                </p:cTn>
                              </p:par>
                              <p:par>
                                <p:cTn id="12" presetID="0" presetClass="path" presetSubtype="0" repeatCount="indefinite" fill="hold" grpId="0" nodeType="withEffect">
                                  <p:stCondLst>
                                    <p:cond delay="700"/>
                                  </p:stCondLst>
                                  <p:childTnLst>
                                    <p:animMotion origin="layout" path="M -3.46945E-18 1.85014E-8 L 0.38333 1.85014E-8 " pathEditMode="relative" ptsTypes="AA">
                                      <p:cBhvr>
                                        <p:cTn id="13" dur="2000" fill="hold"/>
                                        <p:tgtEl>
                                          <p:spTgt spid="20"/>
                                        </p:tgtEl>
                                        <p:attrNameLst>
                                          <p:attrName>ppt_x</p:attrName>
                                          <p:attrName>ppt_y</p:attrName>
                                        </p:attrNameLst>
                                      </p:cBhvr>
                                    </p:animMotion>
                                  </p:childTnLst>
                                </p:cTn>
                              </p:par>
                              <p:par>
                                <p:cTn id="14" presetID="0" presetClass="path" presetSubtype="0" repeatCount="indefinite" fill="hold" grpId="0" nodeType="withEffect">
                                  <p:stCondLst>
                                    <p:cond delay="1400"/>
                                  </p:stCondLst>
                                  <p:childTnLst>
                                    <p:animMotion origin="layout" path="M -3.46945E-18 1.85014E-8 L 0.38333 1.85014E-8 " pathEditMode="relative" ptsTypes="AA">
                                      <p:cBhvr>
                                        <p:cTn id="15" dur="2000" fill="hold"/>
                                        <p:tgtEl>
                                          <p:spTgt spid="21"/>
                                        </p:tgtEl>
                                        <p:attrNameLst>
                                          <p:attrName>ppt_x</p:attrName>
                                          <p:attrName>ppt_y</p:attrName>
                                        </p:attrNameLst>
                                      </p:cBhvr>
                                    </p:animMotion>
                                  </p:childTnLst>
                                </p:cTn>
                              </p:par>
                              <p:par>
                                <p:cTn id="16" presetID="0" presetClass="path" presetSubtype="0" repeatCount="indefinite" fill="hold" grpId="0" nodeType="withEffect">
                                  <p:stCondLst>
                                    <p:cond delay="0"/>
                                  </p:stCondLst>
                                  <p:childTnLst>
                                    <p:animMotion origin="layout" path="M -3.46945E-18 1.85014E-8 L 0.38333 1.85014E-8 " pathEditMode="relative" ptsTypes="AA">
                                      <p:cBhvr>
                                        <p:cTn id="17" dur="2000" fill="hold"/>
                                        <p:tgtEl>
                                          <p:spTgt spid="22"/>
                                        </p:tgtEl>
                                        <p:attrNameLst>
                                          <p:attrName>ppt_x</p:attrName>
                                          <p:attrName>ppt_y</p:attrName>
                                        </p:attrNameLst>
                                      </p:cBhvr>
                                    </p:animMotion>
                                  </p:childTnLst>
                                </p:cTn>
                              </p:par>
                              <p:par>
                                <p:cTn id="18" presetID="0" presetClass="path" presetSubtype="0" repeatCount="indefinite" fill="hold" grpId="0" nodeType="withEffect">
                                  <p:stCondLst>
                                    <p:cond delay="800"/>
                                  </p:stCondLst>
                                  <p:childTnLst>
                                    <p:animMotion origin="layout" path="M -3.46945E-18 1.85014E-8 L 0.38333 1.85014E-8 " pathEditMode="relative" ptsTypes="AA">
                                      <p:cBhvr>
                                        <p:cTn id="19" dur="2000" fill="hold"/>
                                        <p:tgtEl>
                                          <p:spTgt spid="23"/>
                                        </p:tgtEl>
                                        <p:attrNameLst>
                                          <p:attrName>ppt_x</p:attrName>
                                          <p:attrName>ppt_y</p:attrName>
                                        </p:attrNameLst>
                                      </p:cBhvr>
                                    </p:animMotion>
                                  </p:childTnLst>
                                </p:cTn>
                              </p:par>
                              <p:par>
                                <p:cTn id="20" presetID="0" presetClass="path" presetSubtype="0" repeatCount="indefinite" fill="hold" grpId="0" nodeType="withEffect">
                                  <p:stCondLst>
                                    <p:cond delay="200"/>
                                  </p:stCondLst>
                                  <p:childTnLst>
                                    <p:animMotion origin="layout" path="M -3.46945E-18 1.85014E-8 L 0.38333 1.85014E-8 " pathEditMode="relative" ptsTypes="AA">
                                      <p:cBhvr>
                                        <p:cTn id="21" dur="2000" fill="hold"/>
                                        <p:tgtEl>
                                          <p:spTgt spid="24"/>
                                        </p:tgtEl>
                                        <p:attrNameLst>
                                          <p:attrName>ppt_x</p:attrName>
                                          <p:attrName>ppt_y</p:attrName>
                                        </p:attrNameLst>
                                      </p:cBhvr>
                                    </p:animMotion>
                                  </p:childTnLst>
                                </p:cTn>
                              </p:par>
                              <p:par>
                                <p:cTn id="22" presetID="0" presetClass="path" presetSubtype="0" repeatCount="indefinite" fill="hold" grpId="0" nodeType="withEffect">
                                  <p:stCondLst>
                                    <p:cond delay="300"/>
                                  </p:stCondLst>
                                  <p:childTnLst>
                                    <p:animMotion origin="layout" path="M -3.46945E-18 1.85014E-8 L 0.38333 1.85014E-8 " pathEditMode="relative" ptsTypes="AA">
                                      <p:cBhvr>
                                        <p:cTn id="23" dur="2000" fill="hold"/>
                                        <p:tgtEl>
                                          <p:spTgt spid="25"/>
                                        </p:tgtEl>
                                        <p:attrNameLst>
                                          <p:attrName>ppt_x</p:attrName>
                                          <p:attrName>ppt_y</p:attrName>
                                        </p:attrNameLst>
                                      </p:cBhvr>
                                    </p:animMotion>
                                  </p:childTnLst>
                                </p:cTn>
                              </p:par>
                              <p:par>
                                <p:cTn id="24" presetID="0" presetClass="path" presetSubtype="0" repeatCount="indefinite" fill="hold" grpId="0" nodeType="withEffect">
                                  <p:stCondLst>
                                    <p:cond delay="1200"/>
                                  </p:stCondLst>
                                  <p:childTnLst>
                                    <p:animMotion origin="layout" path="M -3.46945E-18 1.85014E-8 L 0.38333 1.85014E-8 " pathEditMode="relative" ptsTypes="AA">
                                      <p:cBhvr>
                                        <p:cTn id="25" dur="2000" fill="hold"/>
                                        <p:tgtEl>
                                          <p:spTgt spid="26"/>
                                        </p:tgtEl>
                                        <p:attrNameLst>
                                          <p:attrName>ppt_x</p:attrName>
                                          <p:attrName>ppt_y</p:attrName>
                                        </p:attrNameLst>
                                      </p:cBhvr>
                                    </p:animMotion>
                                  </p:childTnLst>
                                </p:cTn>
                              </p:par>
                              <p:par>
                                <p:cTn id="26" presetID="0" presetClass="path" presetSubtype="0" repeatCount="indefinite" fill="hold" grpId="0" nodeType="withEffect">
                                  <p:stCondLst>
                                    <p:cond delay="3000"/>
                                  </p:stCondLst>
                                  <p:childTnLst>
                                    <p:animMotion origin="layout" path="M -3.46945E-18 1.85014E-8 L 0.38333 1.85014E-8 " pathEditMode="relative" ptsTypes="AA">
                                      <p:cBhvr>
                                        <p:cTn id="27" dur="2000" fill="hold"/>
                                        <p:tgtEl>
                                          <p:spTgt spid="27"/>
                                        </p:tgtEl>
                                        <p:attrNameLst>
                                          <p:attrName>ppt_x</p:attrName>
                                          <p:attrName>ppt_y</p:attrName>
                                        </p:attrNameLst>
                                      </p:cBhvr>
                                    </p:animMotion>
                                  </p:childTnLst>
                                </p:cTn>
                              </p:par>
                              <p:par>
                                <p:cTn id="28" presetID="0" presetClass="path" presetSubtype="0" repeatCount="indefinite" fill="hold" grpId="0" nodeType="withEffect">
                                  <p:stCondLst>
                                    <p:cond delay="1100"/>
                                  </p:stCondLst>
                                  <p:childTnLst>
                                    <p:animMotion origin="layout" path="M -3.46945E-18 1.85014E-8 L 0.38333 1.85014E-8 " pathEditMode="relative" ptsTypes="AA">
                                      <p:cBhvr>
                                        <p:cTn id="29" dur="2000" fill="hold"/>
                                        <p:tgtEl>
                                          <p:spTgt spid="28"/>
                                        </p:tgtEl>
                                        <p:attrNameLst>
                                          <p:attrName>ppt_x</p:attrName>
                                          <p:attrName>ppt_y</p:attrName>
                                        </p:attrNameLst>
                                      </p:cBhvr>
                                    </p:animMotion>
                                  </p:childTnLst>
                                </p:cTn>
                              </p:par>
                              <p:par>
                                <p:cTn id="30" presetID="0" presetClass="path" presetSubtype="0" repeatCount="indefinite" fill="hold" grpId="0" nodeType="withEffect">
                                  <p:stCondLst>
                                    <p:cond delay="2700"/>
                                  </p:stCondLst>
                                  <p:childTnLst>
                                    <p:animMotion origin="layout" path="M -3.46945E-18 1.85014E-8 L 0.38333 1.85014E-8 " pathEditMode="relative" ptsTypes="AA">
                                      <p:cBhvr>
                                        <p:cTn id="31" dur="2000" fill="hold"/>
                                        <p:tgtEl>
                                          <p:spTgt spid="29"/>
                                        </p:tgtEl>
                                        <p:attrNameLst>
                                          <p:attrName>ppt_x</p:attrName>
                                          <p:attrName>ppt_y</p:attrName>
                                        </p:attrNameLst>
                                      </p:cBhvr>
                                    </p:animMotion>
                                  </p:childTnLst>
                                </p:cTn>
                              </p:par>
                              <p:par>
                                <p:cTn id="32" presetID="0" presetClass="path" presetSubtype="0" repeatCount="indefinite" fill="hold" grpId="0" nodeType="withEffect">
                                  <p:stCondLst>
                                    <p:cond delay="1300"/>
                                  </p:stCondLst>
                                  <p:childTnLst>
                                    <p:animMotion origin="layout" path="M -3.46945E-18 1.85014E-8 L 0.38333 1.85014E-8 " pathEditMode="relative" ptsTypes="AA">
                                      <p:cBhvr>
                                        <p:cTn id="33" dur="2000" fill="hold"/>
                                        <p:tgtEl>
                                          <p:spTgt spid="30"/>
                                        </p:tgtEl>
                                        <p:attrNameLst>
                                          <p:attrName>ppt_x</p:attrName>
                                          <p:attrName>ppt_y</p:attrName>
                                        </p:attrNameLst>
                                      </p:cBhvr>
                                    </p:animMotion>
                                  </p:childTnLst>
                                </p:cTn>
                              </p:par>
                              <p:par>
                                <p:cTn id="34" presetID="0" presetClass="path" presetSubtype="0" repeatCount="indefinite" fill="hold" grpId="0" nodeType="withEffect">
                                  <p:stCondLst>
                                    <p:cond delay="2700"/>
                                  </p:stCondLst>
                                  <p:childTnLst>
                                    <p:animMotion origin="layout" path="M -3.46945E-18 1.85014E-8 L 0.38333 1.85014E-8 " pathEditMode="relative" ptsTypes="AA">
                                      <p:cBhvr>
                                        <p:cTn id="35" dur="2000" fill="hold"/>
                                        <p:tgtEl>
                                          <p:spTgt spid="31"/>
                                        </p:tgtEl>
                                        <p:attrNameLst>
                                          <p:attrName>ppt_x</p:attrName>
                                          <p:attrName>ppt_y</p:attrName>
                                        </p:attrNameLst>
                                      </p:cBhvr>
                                    </p:animMotion>
                                  </p:childTnLst>
                                </p:cTn>
                              </p:par>
                              <p:par>
                                <p:cTn id="36" presetID="0" presetClass="path" presetSubtype="0" repeatCount="indefinite" fill="hold" grpId="0" nodeType="withEffect">
                                  <p:stCondLst>
                                    <p:cond delay="1300"/>
                                  </p:stCondLst>
                                  <p:childTnLst>
                                    <p:animMotion origin="layout" path="M -3.46945E-18 1.85014E-8 L 0.38333 1.85014E-8 " pathEditMode="relative" ptsTypes="AA">
                                      <p:cBhvr>
                                        <p:cTn id="37" dur="2000" fill="hold"/>
                                        <p:tgtEl>
                                          <p:spTgt spid="32"/>
                                        </p:tgtEl>
                                        <p:attrNameLst>
                                          <p:attrName>ppt_x</p:attrName>
                                          <p:attrName>ppt_y</p:attrName>
                                        </p:attrNameLst>
                                      </p:cBhvr>
                                    </p:animMotion>
                                  </p:childTnLst>
                                </p:cTn>
                              </p:par>
                              <p:par>
                                <p:cTn id="38" presetID="0" presetClass="path" presetSubtype="0" repeatCount="indefinite" fill="hold" grpId="0" nodeType="withEffect">
                                  <p:stCondLst>
                                    <p:cond delay="2700"/>
                                  </p:stCondLst>
                                  <p:childTnLst>
                                    <p:animMotion origin="layout" path="M -3.46945E-18 1.85014E-8 L 0.38333 1.85014E-8 " pathEditMode="relative" ptsTypes="AA">
                                      <p:cBhvr>
                                        <p:cTn id="39" dur="2000" fill="hold"/>
                                        <p:tgtEl>
                                          <p:spTgt spid="33"/>
                                        </p:tgtEl>
                                        <p:attrNameLst>
                                          <p:attrName>ppt_x</p:attrName>
                                          <p:attrName>ppt_y</p:attrName>
                                        </p:attrNameLst>
                                      </p:cBhvr>
                                    </p:animMotion>
                                  </p:child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0" presetClass="path" presetSubtype="0" repeatCount="indefinite" fill="hold" grpId="1" nodeType="withEffect">
                                  <p:stCondLst>
                                    <p:cond delay="0"/>
                                  </p:stCondLst>
                                  <p:childTnLst>
                                    <p:animMotion origin="layout" path="M 3.33333E-6 -4.16281E-7 L 0.68333 -4.16281E-7 " pathEditMode="relative" ptsTypes="AA">
                                      <p:cBhvr>
                                        <p:cTn id="44" dur="5000" fill="hold"/>
                                        <p:tgtEl>
                                          <p:spTgt spid="35"/>
                                        </p:tgtEl>
                                        <p:attrNameLst>
                                          <p:attrName>ppt_x</p:attrName>
                                          <p:attrName>ppt_y</p:attrName>
                                        </p:attrNameLst>
                                      </p:cBhvr>
                                    </p:animMotion>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build="p"/>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9"/>
          <p:cNvSpPr txBox="1">
            <a:spLocks noChangeArrowheads="1"/>
          </p:cNvSpPr>
          <p:nvPr/>
        </p:nvSpPr>
        <p:spPr bwMode="auto">
          <a:xfrm>
            <a:off x="1071538" y="1144588"/>
            <a:ext cx="7000924" cy="1692771"/>
          </a:xfrm>
          <a:prstGeom prst="rect">
            <a:avLst/>
          </a:prstGeom>
          <a:solidFill>
            <a:srgbClr val="003300">
              <a:alpha val="50000"/>
            </a:srgbClr>
          </a:solidFill>
          <a:ln w="57150">
            <a:solidFill>
              <a:srgbClr val="DDDDDD"/>
            </a:solidFill>
            <a:miter lim="800000"/>
            <a:headEnd/>
            <a:tailEnd/>
          </a:ln>
        </p:spPr>
        <p:txBody>
          <a:bodyPr wrap="square">
            <a:spAutoFit/>
          </a:bodyPr>
          <a:lstStyle/>
          <a:p>
            <a:pPr algn="ctr" defTabSz="914400"/>
            <a:r>
              <a:rPr lang="en-US" sz="3200" i="1" dirty="0" smtClean="0">
                <a:solidFill>
                  <a:srgbClr val="FFFFFF"/>
                </a:solidFill>
                <a:latin typeface="CG Times" pitchFamily="18" charset="0"/>
              </a:rPr>
              <a:t>“</a:t>
            </a:r>
            <a:r>
              <a:rPr lang="en-US" sz="3200" i="1" dirty="0" err="1" smtClean="0">
                <a:solidFill>
                  <a:srgbClr val="FFFFFF"/>
                </a:solidFill>
                <a:latin typeface="CG Times" pitchFamily="18" charset="0"/>
              </a:rPr>
              <a:t>Een</a:t>
            </a:r>
            <a:r>
              <a:rPr lang="en-US" sz="3200" i="1" dirty="0" smtClean="0">
                <a:solidFill>
                  <a:srgbClr val="FFFFFF"/>
                </a:solidFill>
                <a:latin typeface="CG Times" pitchFamily="18" charset="0"/>
              </a:rPr>
              <a:t> </a:t>
            </a:r>
            <a:r>
              <a:rPr lang="en-US" sz="3200" i="1" dirty="0">
                <a:solidFill>
                  <a:srgbClr val="FFFFFF"/>
                </a:solidFill>
                <a:latin typeface="CG Times" pitchFamily="18" charset="0"/>
              </a:rPr>
              <a:t>¼ gram?</a:t>
            </a:r>
          </a:p>
          <a:p>
            <a:pPr algn="ctr" defTabSz="914400"/>
            <a:r>
              <a:rPr lang="en-US" sz="3200" i="1" dirty="0" err="1">
                <a:solidFill>
                  <a:srgbClr val="FFFFFF"/>
                </a:solidFill>
                <a:latin typeface="CG Times" pitchFamily="18" charset="0"/>
              </a:rPr>
              <a:t>Dat</a:t>
            </a:r>
            <a:r>
              <a:rPr lang="en-US" sz="3200" i="1" dirty="0">
                <a:solidFill>
                  <a:srgbClr val="FFFFFF"/>
                </a:solidFill>
                <a:latin typeface="CG Times" pitchFamily="18" charset="0"/>
              </a:rPr>
              <a:t> is </a:t>
            </a:r>
            <a:r>
              <a:rPr lang="en-US" sz="3200" i="1" dirty="0" err="1">
                <a:solidFill>
                  <a:srgbClr val="FFFFFF"/>
                </a:solidFill>
                <a:latin typeface="CG Times" pitchFamily="18" charset="0"/>
              </a:rPr>
              <a:t>te</a:t>
            </a:r>
            <a:r>
              <a:rPr lang="en-US" sz="3200" i="1" dirty="0">
                <a:solidFill>
                  <a:srgbClr val="FFFFFF"/>
                </a:solidFill>
                <a:latin typeface="CG Times" pitchFamily="18" charset="0"/>
              </a:rPr>
              <a:t> </a:t>
            </a:r>
            <a:r>
              <a:rPr lang="en-US" sz="3200" i="1" dirty="0" err="1">
                <a:solidFill>
                  <a:srgbClr val="FFFFFF"/>
                </a:solidFill>
                <a:latin typeface="CG Times" pitchFamily="18" charset="0"/>
              </a:rPr>
              <a:t>vergelijken</a:t>
            </a:r>
            <a:r>
              <a:rPr lang="en-US" sz="3200" i="1" dirty="0">
                <a:solidFill>
                  <a:srgbClr val="FFFFFF"/>
                </a:solidFill>
                <a:latin typeface="CG Times" pitchFamily="18" charset="0"/>
              </a:rPr>
              <a:t> met …</a:t>
            </a:r>
          </a:p>
          <a:p>
            <a:pPr algn="ctr" defTabSz="914400"/>
            <a:r>
              <a:rPr lang="en-US" sz="3200" i="1" dirty="0" err="1">
                <a:solidFill>
                  <a:srgbClr val="FFFFFF"/>
                </a:solidFill>
                <a:latin typeface="CG Times" pitchFamily="18" charset="0"/>
              </a:rPr>
              <a:t>bijna</a:t>
            </a:r>
            <a:r>
              <a:rPr lang="en-US" sz="3200" i="1" dirty="0">
                <a:solidFill>
                  <a:srgbClr val="FFFFFF"/>
                </a:solidFill>
                <a:latin typeface="CG Times" pitchFamily="18" charset="0"/>
              </a:rPr>
              <a:t> </a:t>
            </a:r>
            <a:r>
              <a:rPr lang="en-US" sz="3200" i="1" dirty="0" err="1">
                <a:solidFill>
                  <a:srgbClr val="FFFFFF"/>
                </a:solidFill>
                <a:latin typeface="CG Times" pitchFamily="18" charset="0"/>
              </a:rPr>
              <a:t>vijf</a:t>
            </a:r>
            <a:r>
              <a:rPr lang="en-US" sz="3200" i="1" dirty="0">
                <a:solidFill>
                  <a:srgbClr val="FFFFFF"/>
                </a:solidFill>
                <a:latin typeface="CG Times" pitchFamily="18" charset="0"/>
              </a:rPr>
              <a:t> kiloton (TNT</a:t>
            </a:r>
            <a:r>
              <a:rPr lang="en-US" sz="3200" i="1" dirty="0" smtClean="0">
                <a:solidFill>
                  <a:srgbClr val="FFFFFF"/>
                </a:solidFill>
                <a:latin typeface="CG Times" pitchFamily="18" charset="0"/>
              </a:rPr>
              <a:t>)!”</a:t>
            </a:r>
            <a:endParaRPr lang="en-US" sz="800" i="1" dirty="0" smtClean="0">
              <a:solidFill>
                <a:srgbClr val="FFFFFF"/>
              </a:solidFill>
              <a:latin typeface="CG Times" pitchFamily="18" charset="0"/>
            </a:endParaRPr>
          </a:p>
          <a:p>
            <a:pPr algn="ctr" defTabSz="914400"/>
            <a:r>
              <a:rPr lang="en-US" sz="800" i="1" dirty="0" smtClean="0">
                <a:solidFill>
                  <a:srgbClr val="FFFFFF"/>
                </a:solidFill>
                <a:latin typeface="CG Times" pitchFamily="18" charset="0"/>
              </a:rPr>
              <a:t>  </a:t>
            </a:r>
            <a:endParaRPr lang="en-US" sz="2600" dirty="0">
              <a:solidFill>
                <a:srgbClr val="FFFFFF"/>
              </a:solidFill>
              <a:latin typeface="CG Times" pitchFamily="18" charset="0"/>
            </a:endParaRPr>
          </a:p>
        </p:txBody>
      </p:sp>
      <p:sp>
        <p:nvSpPr>
          <p:cNvPr id="26627" name="Rectangle 8"/>
          <p:cNvSpPr>
            <a:spLocks noGrp="1" noChangeArrowheads="1"/>
          </p:cNvSpPr>
          <p:nvPr>
            <p:ph type="title"/>
          </p:nvPr>
        </p:nvSpPr>
        <p:spPr>
          <a:xfrm>
            <a:off x="0" y="-76200"/>
            <a:ext cx="6858016" cy="1004870"/>
          </a:xfrm>
          <a:ln w="25400">
            <a:solidFill>
              <a:schemeClr val="bg1"/>
            </a:solidFill>
          </a:ln>
        </p:spPr>
        <p:txBody>
          <a:bodyPr/>
          <a:lstStyle/>
          <a:p>
            <a:pPr eaLnBrk="1" hangingPunct="1"/>
            <a:r>
              <a:rPr lang="en-US" sz="4000" dirty="0" err="1" smtClean="0"/>
              <a:t>Antimaterie</a:t>
            </a:r>
            <a:r>
              <a:rPr lang="en-US" sz="4000" dirty="0" smtClean="0"/>
              <a:t>: </a:t>
            </a:r>
            <a:r>
              <a:rPr lang="en-US" sz="4000" i="1" dirty="0" err="1" smtClean="0"/>
              <a:t>Bom</a:t>
            </a:r>
            <a:r>
              <a:rPr lang="en-US" sz="4000" i="1" dirty="0" smtClean="0"/>
              <a:t>? </a:t>
            </a:r>
            <a:r>
              <a:rPr lang="en-US" sz="4000" i="1" dirty="0" err="1" smtClean="0"/>
              <a:t>Energie</a:t>
            </a:r>
            <a:r>
              <a:rPr lang="en-US" sz="4000" i="1" dirty="0" smtClean="0"/>
              <a:t>?</a:t>
            </a:r>
          </a:p>
        </p:txBody>
      </p:sp>
      <p:pic>
        <p:nvPicPr>
          <p:cNvPr id="98337" name="Picture 33"/>
          <p:cNvPicPr>
            <a:picLocks noChangeAspect="1" noChangeArrowheads="1"/>
          </p:cNvPicPr>
          <p:nvPr/>
        </p:nvPicPr>
        <p:blipFill>
          <a:blip r:embed="rId3"/>
          <a:srcRect/>
          <a:stretch>
            <a:fillRect/>
          </a:stretch>
        </p:blipFill>
        <p:spPr bwMode="auto">
          <a:xfrm>
            <a:off x="-609600" y="3800475"/>
            <a:ext cx="2819400" cy="1620838"/>
          </a:xfrm>
          <a:prstGeom prst="rect">
            <a:avLst/>
          </a:prstGeom>
          <a:noFill/>
          <a:ln w="9525">
            <a:noFill/>
            <a:miter lim="800000"/>
            <a:headEnd/>
            <a:tailEnd/>
          </a:ln>
        </p:spPr>
      </p:pic>
      <p:grpSp>
        <p:nvGrpSpPr>
          <p:cNvPr id="2" name="Group 39"/>
          <p:cNvGrpSpPr>
            <a:grpSpLocks/>
          </p:cNvGrpSpPr>
          <p:nvPr/>
        </p:nvGrpSpPr>
        <p:grpSpPr bwMode="auto">
          <a:xfrm>
            <a:off x="152400" y="4344988"/>
            <a:ext cx="1820863" cy="457200"/>
            <a:chOff x="1837" y="3441"/>
            <a:chExt cx="1147" cy="288"/>
          </a:xfrm>
        </p:grpSpPr>
        <p:sp>
          <p:nvSpPr>
            <p:cNvPr id="26636" name="Text Box 34"/>
            <p:cNvSpPr txBox="1">
              <a:spLocks noChangeArrowheads="1"/>
            </p:cNvSpPr>
            <p:nvPr/>
          </p:nvSpPr>
          <p:spPr bwMode="auto">
            <a:xfrm>
              <a:off x="1837" y="3441"/>
              <a:ext cx="619" cy="288"/>
            </a:xfrm>
            <a:prstGeom prst="rect">
              <a:avLst/>
            </a:prstGeom>
            <a:solidFill>
              <a:srgbClr val="FF0000"/>
            </a:solidFill>
            <a:ln w="9525">
              <a:noFill/>
              <a:miter lim="800000"/>
              <a:headEnd/>
              <a:tailEnd/>
            </a:ln>
          </p:spPr>
          <p:txBody>
            <a:bodyPr>
              <a:spAutoFit/>
            </a:bodyPr>
            <a:lstStyle/>
            <a:p>
              <a:pPr algn="ctr" defTabSz="914400"/>
              <a:r>
                <a:rPr lang="en-US" sz="2400" b="1">
                  <a:solidFill>
                    <a:srgbClr val="FFFF00"/>
                  </a:solidFill>
                  <a:latin typeface="CG Times" pitchFamily="18" charset="0"/>
                </a:rPr>
                <a:t>TNT</a:t>
              </a:r>
            </a:p>
          </p:txBody>
        </p:sp>
        <p:sp>
          <p:nvSpPr>
            <p:cNvPr id="26637" name="Freeform 35"/>
            <p:cNvSpPr>
              <a:spLocks/>
            </p:cNvSpPr>
            <p:nvPr/>
          </p:nvSpPr>
          <p:spPr bwMode="auto">
            <a:xfrm>
              <a:off x="2456" y="3456"/>
              <a:ext cx="528" cy="160"/>
            </a:xfrm>
            <a:custGeom>
              <a:avLst/>
              <a:gdLst>
                <a:gd name="T0" fmla="*/ 0 w 528"/>
                <a:gd name="T1" fmla="*/ 144 h 160"/>
                <a:gd name="T2" fmla="*/ 144 w 528"/>
                <a:gd name="T3" fmla="*/ 144 h 160"/>
                <a:gd name="T4" fmla="*/ 240 w 528"/>
                <a:gd name="T5" fmla="*/ 48 h 160"/>
                <a:gd name="T6" fmla="*/ 528 w 528"/>
                <a:gd name="T7" fmla="*/ 0 h 160"/>
                <a:gd name="T8" fmla="*/ 0 60000 65536"/>
                <a:gd name="T9" fmla="*/ 0 60000 65536"/>
                <a:gd name="T10" fmla="*/ 0 60000 65536"/>
                <a:gd name="T11" fmla="*/ 0 60000 65536"/>
                <a:gd name="T12" fmla="*/ 0 w 528"/>
                <a:gd name="T13" fmla="*/ 0 h 160"/>
                <a:gd name="T14" fmla="*/ 528 w 528"/>
                <a:gd name="T15" fmla="*/ 160 h 160"/>
              </a:gdLst>
              <a:ahLst/>
              <a:cxnLst>
                <a:cxn ang="T8">
                  <a:pos x="T0" y="T1"/>
                </a:cxn>
                <a:cxn ang="T9">
                  <a:pos x="T2" y="T3"/>
                </a:cxn>
                <a:cxn ang="T10">
                  <a:pos x="T4" y="T5"/>
                </a:cxn>
                <a:cxn ang="T11">
                  <a:pos x="T6" y="T7"/>
                </a:cxn>
              </a:cxnLst>
              <a:rect l="T12" t="T13" r="T14" b="T15"/>
              <a:pathLst>
                <a:path w="528" h="160">
                  <a:moveTo>
                    <a:pt x="0" y="144"/>
                  </a:moveTo>
                  <a:cubicBezTo>
                    <a:pt x="52" y="152"/>
                    <a:pt x="104" y="160"/>
                    <a:pt x="144" y="144"/>
                  </a:cubicBezTo>
                  <a:cubicBezTo>
                    <a:pt x="184" y="128"/>
                    <a:pt x="176" y="72"/>
                    <a:pt x="240" y="48"/>
                  </a:cubicBezTo>
                  <a:cubicBezTo>
                    <a:pt x="304" y="24"/>
                    <a:pt x="416" y="12"/>
                    <a:pt x="528" y="0"/>
                  </a:cubicBezTo>
                </a:path>
              </a:pathLst>
            </a:custGeom>
            <a:noFill/>
            <a:ln w="38100">
              <a:solidFill>
                <a:srgbClr val="DDDDDD"/>
              </a:solidFill>
              <a:round/>
              <a:headEnd/>
              <a:tailEnd/>
            </a:ln>
          </p:spPr>
          <p:txBody>
            <a:bodyPr/>
            <a:lstStyle/>
            <a:p>
              <a:pPr defTabSz="914400"/>
              <a:endParaRPr lang="en-US">
                <a:solidFill>
                  <a:srgbClr val="000000"/>
                </a:solidFill>
              </a:endParaRPr>
            </a:p>
          </p:txBody>
        </p:sp>
      </p:grpSp>
      <p:grpSp>
        <p:nvGrpSpPr>
          <p:cNvPr id="3" name="Group 43"/>
          <p:cNvGrpSpPr>
            <a:grpSpLocks/>
          </p:cNvGrpSpPr>
          <p:nvPr/>
        </p:nvGrpSpPr>
        <p:grpSpPr bwMode="auto">
          <a:xfrm>
            <a:off x="1828800" y="3657600"/>
            <a:ext cx="1524000" cy="1371600"/>
            <a:chOff x="2496" y="3168"/>
            <a:chExt cx="672" cy="816"/>
          </a:xfrm>
        </p:grpSpPr>
        <p:pic>
          <p:nvPicPr>
            <p:cNvPr id="26634" name="Picture 41"/>
            <p:cNvPicPr>
              <a:picLocks noChangeAspect="1" noChangeArrowheads="1"/>
            </p:cNvPicPr>
            <p:nvPr/>
          </p:nvPicPr>
          <p:blipFill>
            <a:blip r:embed="rId4"/>
            <a:srcRect/>
            <a:stretch>
              <a:fillRect/>
            </a:stretch>
          </p:blipFill>
          <p:spPr bwMode="auto">
            <a:xfrm>
              <a:off x="2586" y="3181"/>
              <a:ext cx="582" cy="803"/>
            </a:xfrm>
            <a:prstGeom prst="rect">
              <a:avLst/>
            </a:prstGeom>
            <a:noFill/>
            <a:ln w="9525">
              <a:noFill/>
              <a:miter lim="800000"/>
              <a:headEnd/>
              <a:tailEnd/>
            </a:ln>
          </p:spPr>
        </p:pic>
        <p:pic>
          <p:nvPicPr>
            <p:cNvPr id="26635" name="Picture 42"/>
            <p:cNvPicPr>
              <a:picLocks noChangeAspect="1" noChangeArrowheads="1"/>
            </p:cNvPicPr>
            <p:nvPr/>
          </p:nvPicPr>
          <p:blipFill>
            <a:blip r:embed="rId4"/>
            <a:srcRect/>
            <a:stretch>
              <a:fillRect/>
            </a:stretch>
          </p:blipFill>
          <p:spPr bwMode="auto">
            <a:xfrm flipH="1">
              <a:off x="2496" y="3168"/>
              <a:ext cx="288" cy="803"/>
            </a:xfrm>
            <a:prstGeom prst="rect">
              <a:avLst/>
            </a:prstGeom>
            <a:noFill/>
            <a:ln w="9525">
              <a:noFill/>
              <a:miter lim="800000"/>
              <a:headEnd/>
              <a:tailEnd/>
            </a:ln>
          </p:spPr>
        </p:pic>
      </p:grpSp>
      <p:sp>
        <p:nvSpPr>
          <p:cNvPr id="98348" name="Text Box 44"/>
          <p:cNvSpPr txBox="1">
            <a:spLocks noChangeArrowheads="1"/>
          </p:cNvSpPr>
          <p:nvPr/>
        </p:nvSpPr>
        <p:spPr bwMode="auto">
          <a:xfrm>
            <a:off x="2667000" y="4586288"/>
            <a:ext cx="5905848" cy="461665"/>
          </a:xfrm>
          <a:prstGeom prst="rect">
            <a:avLst/>
          </a:prstGeom>
          <a:noFill/>
          <a:ln w="9525">
            <a:noFill/>
            <a:miter lim="800000"/>
            <a:headEnd/>
            <a:tailEnd/>
          </a:ln>
        </p:spPr>
        <p:txBody>
          <a:bodyPr wrap="none">
            <a:spAutoFit/>
          </a:bodyPr>
          <a:lstStyle/>
          <a:p>
            <a:pPr defTabSz="914400"/>
            <a:r>
              <a:rPr lang="en-US" sz="2400" dirty="0">
                <a:solidFill>
                  <a:srgbClr val="FFFFFF"/>
                </a:solidFill>
                <a:latin typeface="CG Times" pitchFamily="18" charset="0"/>
              </a:rPr>
              <a:t>5 kiloton TNT </a:t>
            </a:r>
            <a:r>
              <a:rPr lang="en-US" sz="2400" dirty="0">
                <a:solidFill>
                  <a:srgbClr val="FFFFFF"/>
                </a:solidFill>
                <a:latin typeface="CG Times" pitchFamily="18" charset="0"/>
                <a:sym typeface="Symbol" pitchFamily="18" charset="2"/>
              </a:rPr>
              <a:t> 21,000,000,000,000 Joule</a:t>
            </a:r>
          </a:p>
        </p:txBody>
      </p:sp>
      <p:sp>
        <p:nvSpPr>
          <p:cNvPr id="98349" name="Text Box 45"/>
          <p:cNvSpPr txBox="1">
            <a:spLocks noChangeArrowheads="1"/>
          </p:cNvSpPr>
          <p:nvPr/>
        </p:nvSpPr>
        <p:spPr bwMode="auto">
          <a:xfrm>
            <a:off x="76200" y="5408613"/>
            <a:ext cx="8560357" cy="1200329"/>
          </a:xfrm>
          <a:prstGeom prst="rect">
            <a:avLst/>
          </a:prstGeom>
          <a:noFill/>
          <a:ln w="9525">
            <a:noFill/>
            <a:miter lim="800000"/>
            <a:headEnd/>
            <a:tailEnd/>
          </a:ln>
        </p:spPr>
        <p:txBody>
          <a:bodyPr wrap="none">
            <a:spAutoFit/>
          </a:bodyPr>
          <a:lstStyle/>
          <a:p>
            <a:pPr defTabSz="914400"/>
            <a:r>
              <a:rPr lang="en-US" sz="2400" dirty="0">
                <a:solidFill>
                  <a:srgbClr val="FFFFFF"/>
                </a:solidFill>
                <a:latin typeface="CG Times" pitchFamily="18" charset="0"/>
              </a:rPr>
              <a:t>¼ gram p+¼ gram p = ½ gram = 0.0005 kilo</a:t>
            </a:r>
          </a:p>
          <a:p>
            <a:pPr defTabSz="914400"/>
            <a:r>
              <a:rPr lang="en-US" sz="2400" dirty="0">
                <a:solidFill>
                  <a:srgbClr val="FFFFFF"/>
                </a:solidFill>
                <a:latin typeface="CG Times" pitchFamily="18" charset="0"/>
              </a:rPr>
              <a:t>		</a:t>
            </a:r>
            <a:r>
              <a:rPr lang="en-US" sz="2400" dirty="0">
                <a:solidFill>
                  <a:srgbClr val="FFFFFF"/>
                </a:solidFill>
                <a:latin typeface="CG Times" pitchFamily="18" charset="0"/>
                <a:sym typeface="Symbol" pitchFamily="18" charset="2"/>
              </a:rPr>
              <a:t> 0.0005c</a:t>
            </a:r>
            <a:r>
              <a:rPr lang="en-US" sz="2400" baseline="30000" dirty="0">
                <a:solidFill>
                  <a:srgbClr val="FFFFFF"/>
                </a:solidFill>
                <a:latin typeface="CG Times" pitchFamily="18" charset="0"/>
                <a:sym typeface="Symbol" pitchFamily="18" charset="2"/>
              </a:rPr>
              <a:t>2</a:t>
            </a:r>
            <a:r>
              <a:rPr lang="en-US" sz="2400" dirty="0">
                <a:solidFill>
                  <a:srgbClr val="FFFFFF"/>
                </a:solidFill>
                <a:latin typeface="CG Times" pitchFamily="18" charset="0"/>
              </a:rPr>
              <a:t> Joule </a:t>
            </a:r>
            <a:r>
              <a:rPr lang="en-US" sz="2400" dirty="0">
                <a:solidFill>
                  <a:srgbClr val="FFFFFF"/>
                </a:solidFill>
                <a:latin typeface="CG Times" pitchFamily="18" charset="0"/>
                <a:sym typeface="Symbol" pitchFamily="18" charset="2"/>
              </a:rPr>
              <a:t> 0.0005(310</a:t>
            </a:r>
            <a:r>
              <a:rPr lang="en-US" sz="2400" baseline="30000" dirty="0">
                <a:solidFill>
                  <a:srgbClr val="FFFFFF"/>
                </a:solidFill>
                <a:latin typeface="CG Times" pitchFamily="18" charset="0"/>
                <a:sym typeface="Symbol" pitchFamily="18" charset="2"/>
              </a:rPr>
              <a:t>8</a:t>
            </a:r>
            <a:r>
              <a:rPr lang="en-US" sz="2400" dirty="0">
                <a:solidFill>
                  <a:srgbClr val="FFFFFF"/>
                </a:solidFill>
                <a:latin typeface="CG Times" pitchFamily="18" charset="0"/>
                <a:sym typeface="Symbol" pitchFamily="18" charset="2"/>
              </a:rPr>
              <a:t>)</a:t>
            </a:r>
            <a:r>
              <a:rPr lang="en-US" sz="2400" baseline="30000" dirty="0">
                <a:solidFill>
                  <a:srgbClr val="FFFFFF"/>
                </a:solidFill>
                <a:latin typeface="CG Times" pitchFamily="18" charset="0"/>
                <a:sym typeface="Symbol" pitchFamily="18" charset="2"/>
              </a:rPr>
              <a:t>2</a:t>
            </a:r>
            <a:r>
              <a:rPr lang="en-US" sz="2400" dirty="0">
                <a:solidFill>
                  <a:srgbClr val="FFFFFF"/>
                </a:solidFill>
                <a:latin typeface="CG Times" pitchFamily="18" charset="0"/>
                <a:sym typeface="Symbol" pitchFamily="18" charset="2"/>
              </a:rPr>
              <a:t> Joule</a:t>
            </a:r>
          </a:p>
          <a:p>
            <a:pPr defTabSz="914400"/>
            <a:r>
              <a:rPr lang="en-US" sz="2400" dirty="0">
                <a:solidFill>
                  <a:srgbClr val="FFFFFF"/>
                </a:solidFill>
                <a:latin typeface="CG Times" pitchFamily="18" charset="0"/>
                <a:sym typeface="Symbol" pitchFamily="18" charset="2"/>
              </a:rPr>
              <a:t>		 45,000,000,000,000 Joule  </a:t>
            </a:r>
            <a:r>
              <a:rPr lang="en-US" sz="2400" b="1" u="sng" dirty="0">
                <a:solidFill>
                  <a:srgbClr val="FFFFFF"/>
                </a:solidFill>
                <a:latin typeface="CG Times" pitchFamily="18" charset="0"/>
                <a:sym typeface="Symbol" pitchFamily="18" charset="2"/>
              </a:rPr>
              <a:t>10.7 kiloton TNT</a:t>
            </a:r>
          </a:p>
        </p:txBody>
      </p:sp>
      <p:sp>
        <p:nvSpPr>
          <p:cNvPr id="98350" name="Line 46"/>
          <p:cNvSpPr>
            <a:spLocks noChangeShapeType="1"/>
          </p:cNvSpPr>
          <p:nvPr/>
        </p:nvSpPr>
        <p:spPr bwMode="auto">
          <a:xfrm>
            <a:off x="1285852" y="5562600"/>
            <a:ext cx="228600" cy="0"/>
          </a:xfrm>
          <a:prstGeom prst="line">
            <a:avLst/>
          </a:prstGeom>
          <a:noFill/>
          <a:ln w="9525">
            <a:solidFill>
              <a:srgbClr val="DDDDDD"/>
            </a:solidFill>
            <a:round/>
            <a:headEnd/>
            <a:tailEnd/>
          </a:ln>
        </p:spPr>
        <p:txBody>
          <a:bodyPr/>
          <a:lstStyle/>
          <a:p>
            <a:pPr defTabSz="914400"/>
            <a:endParaRPr lang="en-US">
              <a:solidFill>
                <a:srgbClr val="000000"/>
              </a:solidFill>
            </a:endParaRPr>
          </a:p>
        </p:txBody>
      </p:sp>
    </p:spTree>
    <p:extLst>
      <p:ext uri="{BB962C8B-B14F-4D97-AF65-F5344CB8AC3E}">
        <p14:creationId xmlns:p14="http://schemas.microsoft.com/office/powerpoint/2010/main" val="2077507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nodeType="afterEffect">
                                  <p:stCondLst>
                                    <p:cond delay="0"/>
                                  </p:stCondLst>
                                  <p:childTnLst>
                                    <p:animMotion origin="layout" path="M 3.33333E-6 4.16281E-7 C -0.00417 -0.00093 -0.00834 -0.00185 -0.01667 4.16281E-7 C -0.025 0.00185 -0.04306 0.0074 -0.05 0.0111 C -0.05695 0.0148 -0.05417 0.0185 -0.05834 0.0222 C -0.0625 0.0259 -0.06945 0.03145 -0.075 0.0333 C -0.08056 0.03515 -0.08611 0.03423 -0.09167 0.0333 " pathEditMode="relative" ptsTypes="aaaaaA">
                                      <p:cBhvr>
                                        <p:cTn id="12" dur="5000" fill="hold"/>
                                        <p:tgtEl>
                                          <p:spTgt spid="3"/>
                                        </p:tgtEl>
                                        <p:attrNameLst>
                                          <p:attrName>ppt_x</p:attrName>
                                          <p:attrName>ppt_y</p:attrName>
                                        </p:attrNameLst>
                                      </p:cBhvr>
                                    </p:animMotion>
                                  </p:childTnLst>
                                </p:cTn>
                              </p:par>
                            </p:childTnLst>
                          </p:cTn>
                        </p:par>
                        <p:par>
                          <p:cTn id="13" fill="hold">
                            <p:stCondLst>
                              <p:cond delay="50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subTnLst>
                                    <p:audio>
                                      <p:cMediaNode vol="100000">
                                        <p:cTn display="0" masterRel="sameClick">
                                          <p:stCondLst>
                                            <p:cond evt="begin" delay="0">
                                              <p:tn val="14"/>
                                            </p:cond>
                                          </p:stCondLst>
                                          <p:endCondLst>
                                            <p:cond evt="onStopAudio" delay="0">
                                              <p:tgtEl>
                                                <p:sldTgt/>
                                              </p:tgtEl>
                                            </p:cond>
                                          </p:endCondLst>
                                        </p:cTn>
                                        <p:tgtEl>
                                          <p:sndTgt r:embed="rId2" name="explode.wav"/>
                                        </p:tgtEl>
                                      </p:cMediaNode>
                                    </p:audio>
                                  </p:sub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9833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833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0"/>
                                  </p:stCondLst>
                                  <p:childTnLst>
                                    <p:set>
                                      <p:cBhvr>
                                        <p:cTn id="24" dur="1" fill="hold">
                                          <p:stCondLst>
                                            <p:cond delay="0"/>
                                          </p:stCondLst>
                                        </p:cTn>
                                        <p:tgtEl>
                                          <p:spTgt spid="98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34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8349">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349">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48" grpId="0"/>
      <p:bldP spid="98349" grpId="0" build="p"/>
      <p:bldP spid="983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54" name="Picture 18"/>
          <p:cNvPicPr>
            <a:picLocks noChangeAspect="1" noChangeArrowheads="1"/>
          </p:cNvPicPr>
          <p:nvPr/>
        </p:nvPicPr>
        <p:blipFill>
          <a:blip r:embed="rId2"/>
          <a:srcRect/>
          <a:stretch>
            <a:fillRect/>
          </a:stretch>
        </p:blipFill>
        <p:spPr bwMode="auto">
          <a:xfrm>
            <a:off x="5410200" y="838200"/>
            <a:ext cx="4645025" cy="5334000"/>
          </a:xfrm>
          <a:prstGeom prst="rect">
            <a:avLst/>
          </a:prstGeom>
          <a:noFill/>
          <a:ln w="9525">
            <a:noFill/>
            <a:miter lim="800000"/>
            <a:headEnd/>
            <a:tailEnd/>
          </a:ln>
        </p:spPr>
      </p:pic>
      <p:sp>
        <p:nvSpPr>
          <p:cNvPr id="29699" name="Rectangle 2"/>
          <p:cNvSpPr>
            <a:spLocks noGrp="1" noChangeArrowheads="1"/>
          </p:cNvSpPr>
          <p:nvPr>
            <p:ph type="title"/>
          </p:nvPr>
        </p:nvSpPr>
        <p:spPr>
          <a:xfrm>
            <a:off x="-1" y="0"/>
            <a:ext cx="7684681" cy="686898"/>
          </a:xfrm>
        </p:spPr>
        <p:txBody>
          <a:bodyPr/>
          <a:lstStyle/>
          <a:p>
            <a:pPr eaLnBrk="1" hangingPunct="1"/>
            <a:r>
              <a:rPr lang="nl-NL" sz="3600" dirty="0" smtClean="0"/>
              <a:t>Antimaterie:</a:t>
            </a:r>
            <a:r>
              <a:rPr lang="nl-NL" sz="3600" i="1" dirty="0" smtClean="0"/>
              <a:t> </a:t>
            </a:r>
            <a:r>
              <a:rPr lang="nl-NL" sz="3600" i="1" dirty="0" err="1" smtClean="0"/>
              <a:t>CERN’s</a:t>
            </a:r>
            <a:r>
              <a:rPr lang="nl-NL" sz="3600" i="1" dirty="0" smtClean="0"/>
              <a:t> productie?</a:t>
            </a:r>
          </a:p>
        </p:txBody>
      </p:sp>
      <p:sp>
        <p:nvSpPr>
          <p:cNvPr id="91155" name="Text Box 19"/>
          <p:cNvSpPr txBox="1">
            <a:spLocks noChangeArrowheads="1"/>
          </p:cNvSpPr>
          <p:nvPr/>
        </p:nvSpPr>
        <p:spPr bwMode="auto">
          <a:xfrm>
            <a:off x="931819" y="2955925"/>
            <a:ext cx="2925801" cy="461665"/>
          </a:xfrm>
          <a:prstGeom prst="rect">
            <a:avLst/>
          </a:prstGeom>
          <a:noFill/>
          <a:ln w="9525">
            <a:noFill/>
            <a:miter lim="800000"/>
            <a:headEnd/>
            <a:tailEnd/>
          </a:ln>
        </p:spPr>
        <p:txBody>
          <a:bodyPr wrap="none">
            <a:spAutoFit/>
          </a:bodyPr>
          <a:lstStyle/>
          <a:p>
            <a:pPr defTabSz="914400"/>
            <a:r>
              <a:rPr lang="nl-NL" sz="2400" dirty="0">
                <a:solidFill>
                  <a:srgbClr val="FFFFFF"/>
                </a:solidFill>
                <a:latin typeface="CG Times" pitchFamily="18" charset="0"/>
              </a:rPr>
              <a:t>10 miljoen/seconde </a:t>
            </a:r>
            <a:endParaRPr lang="nl-NL" sz="2400" dirty="0">
              <a:solidFill>
                <a:srgbClr val="FFFFFF"/>
              </a:solidFill>
              <a:latin typeface="CG Times" pitchFamily="18" charset="0"/>
              <a:sym typeface="Symbol" pitchFamily="18" charset="2"/>
            </a:endParaRPr>
          </a:p>
        </p:txBody>
      </p:sp>
      <p:sp>
        <p:nvSpPr>
          <p:cNvPr id="91156" name="Text Box 20"/>
          <p:cNvSpPr txBox="1">
            <a:spLocks noChangeArrowheads="1"/>
          </p:cNvSpPr>
          <p:nvPr/>
        </p:nvSpPr>
        <p:spPr bwMode="auto">
          <a:xfrm>
            <a:off x="890278" y="3425825"/>
            <a:ext cx="3610284" cy="461665"/>
          </a:xfrm>
          <a:prstGeom prst="rect">
            <a:avLst/>
          </a:prstGeom>
          <a:noFill/>
          <a:ln w="9525">
            <a:noFill/>
            <a:miter lim="800000"/>
            <a:headEnd/>
            <a:tailEnd/>
          </a:ln>
        </p:spPr>
        <p:txBody>
          <a:bodyPr wrap="none">
            <a:spAutoFit/>
          </a:bodyPr>
          <a:lstStyle/>
          <a:p>
            <a:pPr defTabSz="914400"/>
            <a:r>
              <a:rPr lang="nl-NL" sz="2400" dirty="0">
                <a:solidFill>
                  <a:srgbClr val="FFFFFF"/>
                </a:solidFill>
                <a:latin typeface="CG Times" pitchFamily="18" charset="0"/>
                <a:sym typeface="Symbol" pitchFamily="18" charset="2"/>
              </a:rPr>
              <a:t>3</a:t>
            </a:r>
            <a:r>
              <a:rPr lang="nl-NL" sz="2400" dirty="0" smtClean="0">
                <a:solidFill>
                  <a:srgbClr val="FFFFFF"/>
                </a:solidFill>
                <a:latin typeface="CG Times" pitchFamily="18" charset="0"/>
                <a:sym typeface="Symbol" pitchFamily="18" charset="2"/>
              </a:rPr>
              <a:t>0 </a:t>
            </a:r>
            <a:r>
              <a:rPr lang="nl-NL" sz="2400" dirty="0">
                <a:solidFill>
                  <a:srgbClr val="FFFFFF"/>
                </a:solidFill>
                <a:latin typeface="CG Times" pitchFamily="18" charset="0"/>
                <a:sym typeface="Symbol" pitchFamily="18" charset="2"/>
              </a:rPr>
              <a:t>miljoen </a:t>
            </a:r>
            <a:r>
              <a:rPr lang="nl-NL" sz="2400" dirty="0" smtClean="0">
                <a:solidFill>
                  <a:srgbClr val="FFFFFF"/>
                </a:solidFill>
                <a:latin typeface="CG Times" pitchFamily="18" charset="0"/>
                <a:sym typeface="Symbol" pitchFamily="18" charset="2"/>
              </a:rPr>
              <a:t>seconde / </a:t>
            </a:r>
            <a:r>
              <a:rPr lang="nl-NL" sz="2400" dirty="0">
                <a:solidFill>
                  <a:srgbClr val="FFFFFF"/>
                </a:solidFill>
                <a:latin typeface="CG Times" pitchFamily="18" charset="0"/>
                <a:sym typeface="Symbol" pitchFamily="18" charset="2"/>
              </a:rPr>
              <a:t>jaar</a:t>
            </a:r>
          </a:p>
        </p:txBody>
      </p:sp>
      <p:sp>
        <p:nvSpPr>
          <p:cNvPr id="91157" name="Text Box 21"/>
          <p:cNvSpPr txBox="1">
            <a:spLocks noChangeArrowheads="1"/>
          </p:cNvSpPr>
          <p:nvPr/>
        </p:nvSpPr>
        <p:spPr bwMode="auto">
          <a:xfrm>
            <a:off x="920180" y="3916363"/>
            <a:ext cx="2651688" cy="461665"/>
          </a:xfrm>
          <a:prstGeom prst="rect">
            <a:avLst/>
          </a:prstGeom>
          <a:noFill/>
          <a:ln w="9525">
            <a:noFill/>
            <a:miter lim="800000"/>
            <a:headEnd/>
            <a:tailEnd/>
          </a:ln>
        </p:spPr>
        <p:txBody>
          <a:bodyPr wrap="none">
            <a:spAutoFit/>
          </a:bodyPr>
          <a:lstStyle/>
          <a:p>
            <a:pPr defTabSz="914400"/>
            <a:r>
              <a:rPr lang="nl-NL" sz="2400" dirty="0">
                <a:solidFill>
                  <a:srgbClr val="FFFFFF"/>
                </a:solidFill>
                <a:latin typeface="CG Times" pitchFamily="18" charset="0"/>
              </a:rPr>
              <a:t>afgelopen 10 </a:t>
            </a:r>
            <a:r>
              <a:rPr lang="nl-NL" sz="2400" dirty="0">
                <a:solidFill>
                  <a:srgbClr val="FFFFFF"/>
                </a:solidFill>
                <a:latin typeface="CG Times" pitchFamily="18" charset="0"/>
                <a:sym typeface="Symbol" pitchFamily="18" charset="2"/>
              </a:rPr>
              <a:t>jaar </a:t>
            </a:r>
          </a:p>
        </p:txBody>
      </p:sp>
      <p:sp>
        <p:nvSpPr>
          <p:cNvPr id="91158" name="Text Box 22"/>
          <p:cNvSpPr txBox="1">
            <a:spLocks noChangeArrowheads="1"/>
          </p:cNvSpPr>
          <p:nvPr/>
        </p:nvSpPr>
        <p:spPr bwMode="auto">
          <a:xfrm>
            <a:off x="939413" y="4419600"/>
            <a:ext cx="4615366" cy="461665"/>
          </a:xfrm>
          <a:prstGeom prst="rect">
            <a:avLst/>
          </a:prstGeom>
          <a:noFill/>
          <a:ln w="9525">
            <a:noFill/>
            <a:miter lim="800000"/>
            <a:headEnd/>
            <a:tailEnd/>
          </a:ln>
        </p:spPr>
        <p:txBody>
          <a:bodyPr wrap="none">
            <a:spAutoFit/>
          </a:bodyPr>
          <a:lstStyle/>
          <a:p>
            <a:pPr defTabSz="914400"/>
            <a:r>
              <a:rPr lang="nl-NL" sz="2400" dirty="0" smtClean="0">
                <a:solidFill>
                  <a:srgbClr val="FFFFFF"/>
                </a:solidFill>
                <a:latin typeface="CG Times" pitchFamily="18" charset="0"/>
              </a:rPr>
              <a:t>3,000,000,000,000,000=3</a:t>
            </a:r>
            <a:r>
              <a:rPr lang="nl-NL" sz="2400" b="1" dirty="0" smtClean="0">
                <a:solidFill>
                  <a:srgbClr val="FFFFFF"/>
                </a:solidFill>
                <a:latin typeface="CG Times" pitchFamily="18" charset="0"/>
                <a:sym typeface="Symbol" pitchFamily="18" charset="2"/>
              </a:rPr>
              <a:t></a:t>
            </a:r>
            <a:r>
              <a:rPr lang="nl-NL" sz="2400" dirty="0" smtClean="0">
                <a:solidFill>
                  <a:srgbClr val="FFFFFF"/>
                </a:solidFill>
                <a:latin typeface="CG Times" pitchFamily="18" charset="0"/>
              </a:rPr>
              <a:t>10</a:t>
            </a:r>
            <a:r>
              <a:rPr lang="nl-NL" sz="2400" baseline="30000" dirty="0" smtClean="0">
                <a:solidFill>
                  <a:srgbClr val="FFFFFF"/>
                </a:solidFill>
                <a:latin typeface="CG Times" pitchFamily="18" charset="0"/>
              </a:rPr>
              <a:t>15</a:t>
            </a:r>
            <a:endParaRPr lang="nl-NL" sz="2400" dirty="0">
              <a:solidFill>
                <a:srgbClr val="FFFFFF"/>
              </a:solidFill>
              <a:latin typeface="CG Times" pitchFamily="18" charset="0"/>
              <a:sym typeface="Symbol" pitchFamily="18" charset="2"/>
            </a:endParaRPr>
          </a:p>
        </p:txBody>
      </p:sp>
      <p:sp>
        <p:nvSpPr>
          <p:cNvPr id="91159" name="Text Box 23"/>
          <p:cNvSpPr txBox="1">
            <a:spLocks noChangeArrowheads="1"/>
          </p:cNvSpPr>
          <p:nvPr/>
        </p:nvSpPr>
        <p:spPr bwMode="auto">
          <a:xfrm>
            <a:off x="133657" y="1096963"/>
            <a:ext cx="6009979" cy="461665"/>
          </a:xfrm>
          <a:prstGeom prst="rect">
            <a:avLst/>
          </a:prstGeom>
          <a:solidFill>
            <a:srgbClr val="003300">
              <a:alpha val="50000"/>
            </a:srgbClr>
          </a:solidFill>
          <a:ln w="9525">
            <a:noFill/>
            <a:miter lim="800000"/>
            <a:headEnd/>
            <a:tailEnd/>
          </a:ln>
        </p:spPr>
        <p:txBody>
          <a:bodyPr wrap="none">
            <a:spAutoFit/>
          </a:bodyPr>
          <a:lstStyle/>
          <a:p>
            <a:pPr defTabSz="914400"/>
            <a:r>
              <a:rPr lang="nl-NL" sz="2400" b="1" dirty="0">
                <a:solidFill>
                  <a:srgbClr val="66FFFF"/>
                </a:solidFill>
                <a:latin typeface="CG Times" pitchFamily="18" charset="0"/>
              </a:rPr>
              <a:t>antiproton massa </a:t>
            </a:r>
            <a:r>
              <a:rPr lang="nl-NL" sz="2400" b="1" dirty="0">
                <a:solidFill>
                  <a:srgbClr val="66FFFF"/>
                </a:solidFill>
                <a:latin typeface="CG Times" pitchFamily="18" charset="0"/>
                <a:sym typeface="Symbol" pitchFamily="18" charset="2"/>
              </a:rPr>
              <a:t> 1.672621710</a:t>
            </a:r>
            <a:r>
              <a:rPr lang="nl-NL" sz="2400" b="1" baseline="30000" dirty="0">
                <a:solidFill>
                  <a:srgbClr val="66FFFF"/>
                </a:solidFill>
                <a:latin typeface="CG Times" pitchFamily="18" charset="0"/>
                <a:sym typeface="Symbol" pitchFamily="18" charset="2"/>
              </a:rPr>
              <a:t>27</a:t>
            </a:r>
            <a:r>
              <a:rPr lang="nl-NL" sz="2400" b="1" dirty="0">
                <a:solidFill>
                  <a:srgbClr val="66FFFF"/>
                </a:solidFill>
                <a:latin typeface="CG Times" pitchFamily="18" charset="0"/>
                <a:sym typeface="Symbol" pitchFamily="18" charset="2"/>
              </a:rPr>
              <a:t> kilo</a:t>
            </a:r>
          </a:p>
        </p:txBody>
      </p:sp>
      <p:sp>
        <p:nvSpPr>
          <p:cNvPr id="91160" name="Text Box 24"/>
          <p:cNvSpPr txBox="1">
            <a:spLocks noChangeArrowheads="1"/>
          </p:cNvSpPr>
          <p:nvPr/>
        </p:nvSpPr>
        <p:spPr bwMode="auto">
          <a:xfrm>
            <a:off x="123844" y="4999038"/>
            <a:ext cx="7162800" cy="461665"/>
          </a:xfrm>
          <a:prstGeom prst="rect">
            <a:avLst/>
          </a:prstGeom>
          <a:solidFill>
            <a:srgbClr val="003300">
              <a:alpha val="50000"/>
            </a:srgbClr>
          </a:solidFill>
          <a:ln w="9525">
            <a:noFill/>
            <a:miter lim="800000"/>
            <a:headEnd/>
            <a:tailEnd/>
          </a:ln>
        </p:spPr>
        <p:txBody>
          <a:bodyPr>
            <a:spAutoFit/>
          </a:bodyPr>
          <a:lstStyle/>
          <a:p>
            <a:pPr defTabSz="914400"/>
            <a:r>
              <a:rPr lang="nl-NL" sz="2400" b="1" dirty="0">
                <a:solidFill>
                  <a:srgbClr val="66FFFF"/>
                </a:solidFill>
                <a:latin typeface="CG Times" pitchFamily="18" charset="0"/>
              </a:rPr>
              <a:t>2</a:t>
            </a:r>
            <a:r>
              <a:rPr lang="nl-NL" sz="2400" b="1" dirty="0" smtClean="0">
                <a:solidFill>
                  <a:srgbClr val="66FFFF"/>
                </a:solidFill>
                <a:latin typeface="CG Times" pitchFamily="18" charset="0"/>
                <a:sym typeface="Symbol" pitchFamily="18" charset="2"/>
              </a:rPr>
              <a:t>310</a:t>
            </a:r>
            <a:r>
              <a:rPr lang="nl-NL" sz="2400" b="1" baseline="30000" dirty="0" smtClean="0">
                <a:solidFill>
                  <a:srgbClr val="66FFFF"/>
                </a:solidFill>
                <a:latin typeface="CG Times" pitchFamily="18" charset="0"/>
                <a:sym typeface="Symbol" pitchFamily="18" charset="2"/>
              </a:rPr>
              <a:t>15</a:t>
            </a:r>
            <a:r>
              <a:rPr lang="nl-NL" sz="2400" b="1" dirty="0" smtClean="0">
                <a:solidFill>
                  <a:srgbClr val="66FFFF"/>
                </a:solidFill>
                <a:latin typeface="CG Times" pitchFamily="18" charset="0"/>
                <a:sym typeface="Symbol" pitchFamily="18" charset="2"/>
              </a:rPr>
              <a:t></a:t>
            </a:r>
            <a:r>
              <a:rPr lang="nl-NL" sz="2400" b="1" dirty="0">
                <a:solidFill>
                  <a:srgbClr val="66FFFF"/>
                </a:solidFill>
                <a:latin typeface="CG Times" pitchFamily="18" charset="0"/>
                <a:sym typeface="Symbol" pitchFamily="18" charset="2"/>
              </a:rPr>
              <a:t>1.6710</a:t>
            </a:r>
            <a:r>
              <a:rPr lang="nl-NL" sz="2400" b="1" baseline="30000" dirty="0">
                <a:solidFill>
                  <a:srgbClr val="66FFFF"/>
                </a:solidFill>
                <a:latin typeface="CG Times" pitchFamily="18" charset="0"/>
                <a:sym typeface="Symbol" pitchFamily="18" charset="2"/>
              </a:rPr>
              <a:t>27</a:t>
            </a:r>
            <a:r>
              <a:rPr lang="nl-NL" sz="2400" b="1" dirty="0">
                <a:solidFill>
                  <a:srgbClr val="66FFFF"/>
                </a:solidFill>
                <a:latin typeface="CG Times" pitchFamily="18" charset="0"/>
                <a:sym typeface="Symbol" pitchFamily="18" charset="2"/>
              </a:rPr>
              <a:t>c</a:t>
            </a:r>
            <a:r>
              <a:rPr lang="nl-NL" sz="2400" b="1" baseline="30000" dirty="0">
                <a:solidFill>
                  <a:srgbClr val="66FFFF"/>
                </a:solidFill>
                <a:latin typeface="CG Times" pitchFamily="18" charset="0"/>
                <a:sym typeface="Symbol" pitchFamily="18" charset="2"/>
              </a:rPr>
              <a:t>2</a:t>
            </a:r>
            <a:r>
              <a:rPr lang="nl-NL" sz="2400" b="1" dirty="0">
                <a:solidFill>
                  <a:srgbClr val="66FFFF"/>
                </a:solidFill>
                <a:latin typeface="CG Times" pitchFamily="18" charset="0"/>
                <a:sym typeface="Symbol" pitchFamily="18" charset="2"/>
              </a:rPr>
              <a:t>  </a:t>
            </a:r>
            <a:r>
              <a:rPr lang="nl-NL" sz="2400" b="1" dirty="0" smtClean="0">
                <a:solidFill>
                  <a:srgbClr val="66FFFF"/>
                </a:solidFill>
                <a:latin typeface="CG Times" pitchFamily="18" charset="0"/>
                <a:sym typeface="Symbol" pitchFamily="18" charset="2"/>
              </a:rPr>
              <a:t>1,000,000 Joule </a:t>
            </a:r>
            <a:endParaRPr lang="nl-NL" sz="2400" b="1" dirty="0">
              <a:solidFill>
                <a:srgbClr val="66FFFF"/>
              </a:solidFill>
              <a:latin typeface="CG Times" pitchFamily="18" charset="0"/>
              <a:sym typeface="Symbol" pitchFamily="18" charset="2"/>
            </a:endParaRPr>
          </a:p>
        </p:txBody>
      </p:sp>
      <p:sp>
        <p:nvSpPr>
          <p:cNvPr id="91162" name="Text Box 26"/>
          <p:cNvSpPr txBox="1">
            <a:spLocks noChangeArrowheads="1"/>
          </p:cNvSpPr>
          <p:nvPr/>
        </p:nvSpPr>
        <p:spPr bwMode="auto">
          <a:xfrm>
            <a:off x="0" y="6202363"/>
            <a:ext cx="9272588" cy="461665"/>
          </a:xfrm>
          <a:prstGeom prst="rect">
            <a:avLst/>
          </a:prstGeom>
          <a:solidFill>
            <a:srgbClr val="FFFF00"/>
          </a:solidFill>
          <a:ln w="9525">
            <a:noFill/>
            <a:miter lim="800000"/>
            <a:headEnd/>
            <a:tailEnd/>
          </a:ln>
        </p:spPr>
        <p:txBody>
          <a:bodyPr>
            <a:spAutoFit/>
          </a:bodyPr>
          <a:lstStyle/>
          <a:p>
            <a:pPr algn="ctr" defTabSz="914400"/>
            <a:r>
              <a:rPr lang="nl-NL" sz="2400" b="1" dirty="0">
                <a:solidFill>
                  <a:srgbClr val="0000FF"/>
                </a:solidFill>
                <a:latin typeface="CG Times" pitchFamily="18" charset="0"/>
              </a:rPr>
              <a:t>Eén 50 Watt lamp brandt hier </a:t>
            </a:r>
            <a:r>
              <a:rPr lang="nl-NL" sz="2400" b="1" dirty="0" smtClean="0">
                <a:solidFill>
                  <a:srgbClr val="0000FF"/>
                </a:solidFill>
                <a:latin typeface="CG Times" pitchFamily="18" charset="0"/>
              </a:rPr>
              <a:t>ongeveer 5 uur </a:t>
            </a:r>
            <a:r>
              <a:rPr lang="nl-NL" sz="2400" b="1" dirty="0">
                <a:solidFill>
                  <a:srgbClr val="0000FF"/>
                </a:solidFill>
                <a:latin typeface="CG Times" pitchFamily="18" charset="0"/>
              </a:rPr>
              <a:t>op! </a:t>
            </a:r>
            <a:endParaRPr lang="nl-NL" sz="2400" b="1" dirty="0">
              <a:solidFill>
                <a:srgbClr val="0000FF"/>
              </a:solidFill>
              <a:latin typeface="CG Times" pitchFamily="18" charset="0"/>
              <a:sym typeface="Symbol" pitchFamily="18" charset="2"/>
            </a:endParaRPr>
          </a:p>
        </p:txBody>
      </p:sp>
      <p:sp>
        <p:nvSpPr>
          <p:cNvPr id="91163" name="Text Box 27"/>
          <p:cNvSpPr txBox="1">
            <a:spLocks noChangeArrowheads="1"/>
          </p:cNvSpPr>
          <p:nvPr/>
        </p:nvSpPr>
        <p:spPr bwMode="auto">
          <a:xfrm>
            <a:off x="114312" y="2362200"/>
            <a:ext cx="6172200" cy="461665"/>
          </a:xfrm>
          <a:prstGeom prst="rect">
            <a:avLst/>
          </a:prstGeom>
          <a:solidFill>
            <a:srgbClr val="003300">
              <a:alpha val="50000"/>
            </a:srgbClr>
          </a:solidFill>
          <a:ln w="9525">
            <a:noFill/>
            <a:miter lim="800000"/>
            <a:headEnd/>
            <a:tailEnd/>
          </a:ln>
        </p:spPr>
        <p:txBody>
          <a:bodyPr>
            <a:spAutoFit/>
          </a:bodyPr>
          <a:lstStyle/>
          <a:p>
            <a:pPr defTabSz="914400"/>
            <a:r>
              <a:rPr lang="nl-NL" sz="2400" b="1" dirty="0">
                <a:solidFill>
                  <a:srgbClr val="66FFFF"/>
                </a:solidFill>
                <a:latin typeface="CG Times" pitchFamily="18" charset="0"/>
              </a:rPr>
              <a:t>CERN antiproton productie: </a:t>
            </a:r>
            <a:r>
              <a:rPr lang="nl-NL" sz="2400" b="1" dirty="0" smtClean="0">
                <a:solidFill>
                  <a:srgbClr val="66FFFF"/>
                </a:solidFill>
                <a:latin typeface="CG Times" pitchFamily="18" charset="0"/>
              </a:rPr>
              <a:t>3 × 10</a:t>
            </a:r>
            <a:r>
              <a:rPr lang="nl-NL" sz="2400" b="1" baseline="30000" dirty="0" smtClean="0">
                <a:solidFill>
                  <a:srgbClr val="66FFFF"/>
                </a:solidFill>
                <a:latin typeface="CG Times" pitchFamily="18" charset="0"/>
              </a:rPr>
              <a:t>15</a:t>
            </a:r>
            <a:r>
              <a:rPr lang="nl-NL" sz="2400" b="1" dirty="0" smtClean="0">
                <a:solidFill>
                  <a:srgbClr val="66FFFF"/>
                </a:solidFill>
                <a:latin typeface="CG Times" pitchFamily="18" charset="0"/>
              </a:rPr>
              <a:t>  </a:t>
            </a:r>
            <a:endParaRPr lang="nl-NL" sz="2400" b="1" dirty="0">
              <a:solidFill>
                <a:srgbClr val="66FFFF"/>
              </a:solidFill>
              <a:latin typeface="CG Times" pitchFamily="18" charset="0"/>
              <a:sym typeface="Symbol" pitchFamily="18" charset="2"/>
            </a:endParaRPr>
          </a:p>
        </p:txBody>
      </p:sp>
      <p:grpSp>
        <p:nvGrpSpPr>
          <p:cNvPr id="2" name="Group 37"/>
          <p:cNvGrpSpPr>
            <a:grpSpLocks/>
          </p:cNvGrpSpPr>
          <p:nvPr/>
        </p:nvGrpSpPr>
        <p:grpSpPr bwMode="auto">
          <a:xfrm>
            <a:off x="58712" y="3048000"/>
            <a:ext cx="941388" cy="1751013"/>
            <a:chOff x="-21" y="1920"/>
            <a:chExt cx="593" cy="1103"/>
          </a:xfrm>
        </p:grpSpPr>
        <p:grpSp>
          <p:nvGrpSpPr>
            <p:cNvPr id="3" name="Group 36"/>
            <p:cNvGrpSpPr>
              <a:grpSpLocks/>
            </p:cNvGrpSpPr>
            <p:nvPr/>
          </p:nvGrpSpPr>
          <p:grpSpPr bwMode="auto">
            <a:xfrm>
              <a:off x="-21" y="2351"/>
              <a:ext cx="593" cy="672"/>
              <a:chOff x="-21" y="2351"/>
              <a:chExt cx="593" cy="672"/>
            </a:xfrm>
          </p:grpSpPr>
          <p:sp>
            <p:nvSpPr>
              <p:cNvPr id="29716" name="AutoShape 32"/>
              <p:cNvSpPr>
                <a:spLocks noChangeArrowheads="1"/>
              </p:cNvSpPr>
              <p:nvPr/>
            </p:nvSpPr>
            <p:spPr bwMode="auto">
              <a:xfrm rot="15380420" flipH="1">
                <a:off x="1" y="2451"/>
                <a:ext cx="672" cy="471"/>
              </a:xfrm>
              <a:custGeom>
                <a:avLst/>
                <a:gdLst>
                  <a:gd name="T0" fmla="*/ 284 w 21600"/>
                  <a:gd name="T1" fmla="*/ 3 h 21600"/>
                  <a:gd name="T2" fmla="*/ 26 w 21600"/>
                  <a:gd name="T3" fmla="*/ 299 h 21600"/>
                  <a:gd name="T4" fmla="*/ 288 w 21600"/>
                  <a:gd name="T5" fmla="*/ 21 h 21600"/>
                  <a:gd name="T6" fmla="*/ 756 w 21600"/>
                  <a:gd name="T7" fmla="*/ 227 h 21600"/>
                  <a:gd name="T8" fmla="*/ 661 w 21600"/>
                  <a:gd name="T9" fmla="*/ 298 h 21600"/>
                  <a:gd name="T10" fmla="*/ 561 w 21600"/>
                  <a:gd name="T11" fmla="*/ 231 h 21600"/>
                  <a:gd name="T12" fmla="*/ 0 60000 65536"/>
                  <a:gd name="T13" fmla="*/ 0 60000 65536"/>
                  <a:gd name="T14" fmla="*/ 0 60000 65536"/>
                  <a:gd name="T15" fmla="*/ 0 60000 65536"/>
                  <a:gd name="T16" fmla="*/ 0 60000 65536"/>
                  <a:gd name="T17" fmla="*/ 0 60000 65536"/>
                  <a:gd name="T18" fmla="*/ 3150 w 21600"/>
                  <a:gd name="T19" fmla="*/ 3164 h 21600"/>
                  <a:gd name="T20" fmla="*/ 18450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731" y="10528"/>
                    </a:moveTo>
                    <a:cubicBezTo>
                      <a:pt x="20583" y="5149"/>
                      <a:pt x="16181" y="865"/>
                      <a:pt x="10800" y="865"/>
                    </a:cubicBezTo>
                    <a:cubicBezTo>
                      <a:pt x="5313" y="865"/>
                      <a:pt x="865" y="5313"/>
                      <a:pt x="865" y="10800"/>
                    </a:cubicBezTo>
                    <a:cubicBezTo>
                      <a:pt x="864" y="11738"/>
                      <a:pt x="997" y="12671"/>
                      <a:pt x="1259" y="13572"/>
                    </a:cubicBezTo>
                    <a:lnTo>
                      <a:pt x="429" y="13813"/>
                    </a:lnTo>
                    <a:cubicBezTo>
                      <a:pt x="144" y="12834"/>
                      <a:pt x="0" y="11819"/>
                      <a:pt x="0" y="10800"/>
                    </a:cubicBezTo>
                    <a:cubicBezTo>
                      <a:pt x="0" y="4835"/>
                      <a:pt x="4835" y="0"/>
                      <a:pt x="10800" y="0"/>
                    </a:cubicBezTo>
                    <a:cubicBezTo>
                      <a:pt x="16649" y="-1"/>
                      <a:pt x="21435" y="4657"/>
                      <a:pt x="21595" y="10504"/>
                    </a:cubicBezTo>
                    <a:lnTo>
                      <a:pt x="24294" y="10430"/>
                    </a:lnTo>
                    <a:lnTo>
                      <a:pt x="21249" y="13648"/>
                    </a:lnTo>
                    <a:lnTo>
                      <a:pt x="18032" y="10601"/>
                    </a:lnTo>
                    <a:lnTo>
                      <a:pt x="20731" y="10528"/>
                    </a:lnTo>
                    <a:close/>
                  </a:path>
                </a:pathLst>
              </a:custGeom>
              <a:solidFill>
                <a:schemeClr val="bg1"/>
              </a:solidFill>
              <a:ln w="9525">
                <a:noFill/>
                <a:miter lim="800000"/>
                <a:headEnd/>
                <a:tailEnd/>
              </a:ln>
            </p:spPr>
            <p:txBody>
              <a:bodyPr wrap="none" anchor="ctr"/>
              <a:lstStyle/>
              <a:p>
                <a:pPr defTabSz="914400"/>
                <a:endParaRPr lang="en-US">
                  <a:solidFill>
                    <a:srgbClr val="000000"/>
                  </a:solidFill>
                </a:endParaRPr>
              </a:p>
            </p:txBody>
          </p:sp>
          <p:grpSp>
            <p:nvGrpSpPr>
              <p:cNvPr id="4" name="Group 35"/>
              <p:cNvGrpSpPr>
                <a:grpSpLocks/>
              </p:cNvGrpSpPr>
              <p:nvPr/>
            </p:nvGrpSpPr>
            <p:grpSpPr bwMode="auto">
              <a:xfrm>
                <a:off x="-21" y="2448"/>
                <a:ext cx="309" cy="480"/>
                <a:chOff x="-21" y="2448"/>
                <a:chExt cx="309" cy="480"/>
              </a:xfrm>
            </p:grpSpPr>
            <p:sp>
              <p:nvSpPr>
                <p:cNvPr id="29718" name="Rectangle 34"/>
                <p:cNvSpPr>
                  <a:spLocks noChangeArrowheads="1"/>
                </p:cNvSpPr>
                <p:nvPr/>
              </p:nvSpPr>
              <p:spPr bwMode="auto">
                <a:xfrm>
                  <a:off x="48" y="2640"/>
                  <a:ext cx="192" cy="192"/>
                </a:xfrm>
                <a:prstGeom prst="rect">
                  <a:avLst/>
                </a:prstGeom>
                <a:solidFill>
                  <a:schemeClr val="tx1"/>
                </a:solidFill>
                <a:ln w="9525">
                  <a:solidFill>
                    <a:schemeClr val="tx1"/>
                  </a:solidFill>
                  <a:miter lim="800000"/>
                  <a:headEnd/>
                  <a:tailEnd/>
                </a:ln>
              </p:spPr>
              <p:txBody>
                <a:bodyPr wrap="none" anchor="ctr"/>
                <a:lstStyle/>
                <a:p>
                  <a:pPr defTabSz="914400"/>
                  <a:endParaRPr lang="en-US">
                    <a:solidFill>
                      <a:srgbClr val="000000"/>
                    </a:solidFill>
                  </a:endParaRPr>
                </a:p>
              </p:txBody>
            </p:sp>
            <p:sp>
              <p:nvSpPr>
                <p:cNvPr id="29719" name="Text Box 33"/>
                <p:cNvSpPr txBox="1">
                  <a:spLocks noChangeArrowheads="1"/>
                </p:cNvSpPr>
                <p:nvPr/>
              </p:nvSpPr>
              <p:spPr bwMode="auto">
                <a:xfrm>
                  <a:off x="-21" y="2448"/>
                  <a:ext cx="309" cy="480"/>
                </a:xfrm>
                <a:prstGeom prst="rect">
                  <a:avLst/>
                </a:prstGeom>
                <a:noFill/>
                <a:ln w="9525">
                  <a:noFill/>
                  <a:miter lim="800000"/>
                  <a:headEnd/>
                  <a:tailEnd/>
                </a:ln>
              </p:spPr>
              <p:txBody>
                <a:bodyPr wrap="none">
                  <a:spAutoFit/>
                </a:bodyPr>
                <a:lstStyle/>
                <a:p>
                  <a:pPr defTabSz="914400"/>
                  <a:r>
                    <a:rPr lang="nl-NL" sz="4400" b="1" dirty="0">
                      <a:solidFill>
                        <a:srgbClr val="FFFFFF"/>
                      </a:solidFill>
                      <a:latin typeface="CG Times" pitchFamily="18" charset="0"/>
                      <a:sym typeface="Symbol" pitchFamily="18" charset="2"/>
                    </a:rPr>
                    <a:t></a:t>
                  </a:r>
                </a:p>
              </p:txBody>
            </p:sp>
          </p:grpSp>
        </p:grpSp>
        <p:sp>
          <p:nvSpPr>
            <p:cNvPr id="29715" name="AutoShape 30"/>
            <p:cNvSpPr>
              <a:spLocks/>
            </p:cNvSpPr>
            <p:nvPr/>
          </p:nvSpPr>
          <p:spPr bwMode="auto">
            <a:xfrm>
              <a:off x="384" y="1920"/>
              <a:ext cx="96" cy="864"/>
            </a:xfrm>
            <a:prstGeom prst="leftBrace">
              <a:avLst>
                <a:gd name="adj1" fmla="val 75000"/>
                <a:gd name="adj2" fmla="val 50000"/>
              </a:avLst>
            </a:prstGeom>
            <a:noFill/>
            <a:ln w="38100">
              <a:solidFill>
                <a:schemeClr val="bg1"/>
              </a:solidFill>
              <a:round/>
              <a:headEnd/>
              <a:tailEnd/>
            </a:ln>
          </p:spPr>
          <p:txBody>
            <a:bodyPr wrap="none" anchor="ctr"/>
            <a:lstStyle/>
            <a:p>
              <a:pPr defTabSz="914400"/>
              <a:endParaRPr lang="en-US">
                <a:solidFill>
                  <a:srgbClr val="000000"/>
                </a:solidFill>
              </a:endParaRPr>
            </a:p>
          </p:txBody>
        </p:sp>
      </p:grpSp>
      <p:sp>
        <p:nvSpPr>
          <p:cNvPr id="91174" name="Text Box 38"/>
          <p:cNvSpPr txBox="1">
            <a:spLocks noChangeArrowheads="1"/>
          </p:cNvSpPr>
          <p:nvPr/>
        </p:nvSpPr>
        <p:spPr bwMode="auto">
          <a:xfrm>
            <a:off x="917025" y="5592763"/>
            <a:ext cx="3654975" cy="461665"/>
          </a:xfrm>
          <a:prstGeom prst="rect">
            <a:avLst/>
          </a:prstGeom>
          <a:noFill/>
          <a:ln w="9525">
            <a:noFill/>
            <a:miter lim="800000"/>
            <a:headEnd/>
            <a:tailEnd/>
          </a:ln>
        </p:spPr>
        <p:txBody>
          <a:bodyPr wrap="none">
            <a:spAutoFit/>
          </a:bodyPr>
          <a:lstStyle/>
          <a:p>
            <a:pPr defTabSz="914400"/>
            <a:r>
              <a:rPr lang="nl-NL" sz="2400" dirty="0">
                <a:solidFill>
                  <a:srgbClr val="808080"/>
                </a:solidFill>
                <a:latin typeface="CG Times" pitchFamily="18" charset="0"/>
              </a:rPr>
              <a:t>1 Watt = 1 Joule/seconde</a:t>
            </a:r>
          </a:p>
        </p:txBody>
      </p:sp>
      <p:grpSp>
        <p:nvGrpSpPr>
          <p:cNvPr id="5" name="Group 41"/>
          <p:cNvGrpSpPr>
            <a:grpSpLocks/>
          </p:cNvGrpSpPr>
          <p:nvPr/>
        </p:nvGrpSpPr>
        <p:grpSpPr bwMode="auto">
          <a:xfrm>
            <a:off x="5470534" y="4349760"/>
            <a:ext cx="387350" cy="579438"/>
            <a:chOff x="3516" y="3422"/>
            <a:chExt cx="244" cy="365"/>
          </a:xfrm>
        </p:grpSpPr>
        <p:sp>
          <p:nvSpPr>
            <p:cNvPr id="29712" name="Text Box 39"/>
            <p:cNvSpPr txBox="1">
              <a:spLocks noChangeArrowheads="1"/>
            </p:cNvSpPr>
            <p:nvPr/>
          </p:nvSpPr>
          <p:spPr bwMode="auto">
            <a:xfrm>
              <a:off x="3516" y="3422"/>
              <a:ext cx="244" cy="365"/>
            </a:xfrm>
            <a:prstGeom prst="rect">
              <a:avLst/>
            </a:prstGeom>
            <a:noFill/>
            <a:ln w="9525">
              <a:noFill/>
              <a:miter lim="800000"/>
              <a:headEnd/>
              <a:tailEnd/>
            </a:ln>
          </p:spPr>
          <p:txBody>
            <a:bodyPr wrap="none">
              <a:spAutoFit/>
            </a:bodyPr>
            <a:lstStyle/>
            <a:p>
              <a:pPr defTabSz="914400"/>
              <a:r>
                <a:rPr lang="en-US" sz="3200" dirty="0">
                  <a:solidFill>
                    <a:srgbClr val="FFFFFF"/>
                  </a:solidFill>
                  <a:latin typeface="CG Times" pitchFamily="18" charset="0"/>
                </a:rPr>
                <a:t>p</a:t>
              </a:r>
            </a:p>
          </p:txBody>
        </p:sp>
        <p:sp>
          <p:nvSpPr>
            <p:cNvPr id="29713" name="Line 40"/>
            <p:cNvSpPr>
              <a:spLocks noChangeShapeType="1"/>
            </p:cNvSpPr>
            <p:nvPr/>
          </p:nvSpPr>
          <p:spPr bwMode="auto">
            <a:xfrm>
              <a:off x="3561" y="3552"/>
              <a:ext cx="144" cy="0"/>
            </a:xfrm>
            <a:prstGeom prst="line">
              <a:avLst/>
            </a:prstGeom>
            <a:noFill/>
            <a:ln w="28575">
              <a:solidFill>
                <a:schemeClr val="bg1"/>
              </a:solidFill>
              <a:round/>
              <a:headEnd/>
              <a:tailEnd/>
            </a:ln>
          </p:spPr>
          <p:txBody>
            <a:bodyPr/>
            <a:lstStyle/>
            <a:p>
              <a:pPr defTabSz="914400"/>
              <a:endParaRPr lang="en-US">
                <a:solidFill>
                  <a:srgbClr val="000000"/>
                </a:solidFill>
              </a:endParaRPr>
            </a:p>
          </p:txBody>
        </p:sp>
      </p:grpSp>
      <p:sp>
        <p:nvSpPr>
          <p:cNvPr id="24" name="Text Box 65"/>
          <p:cNvSpPr txBox="1">
            <a:spLocks noChangeArrowheads="1"/>
          </p:cNvSpPr>
          <p:nvPr/>
        </p:nvSpPr>
        <p:spPr bwMode="auto">
          <a:xfrm>
            <a:off x="7358082" y="78712"/>
            <a:ext cx="1659429" cy="954107"/>
          </a:xfrm>
          <a:prstGeom prst="rect">
            <a:avLst/>
          </a:prstGeom>
          <a:solidFill>
            <a:srgbClr val="669900"/>
          </a:solidFill>
          <a:ln w="28575" algn="ctr">
            <a:noFill/>
            <a:miter lim="800000"/>
            <a:headEnd/>
            <a:tailEnd/>
          </a:ln>
        </p:spPr>
        <p:txBody>
          <a:bodyPr wrap="none">
            <a:spAutoFit/>
          </a:bodyPr>
          <a:lstStyle/>
          <a:p>
            <a:pPr defTabSz="914400"/>
            <a:r>
              <a:rPr lang="en-US" sz="2800" dirty="0" smtClean="0">
                <a:solidFill>
                  <a:srgbClr val="CCFFFF"/>
                </a:solidFill>
                <a:latin typeface="Tahoma" pitchFamily="34" charset="0"/>
              </a:rPr>
              <a:t>Einstein</a:t>
            </a:r>
            <a:r>
              <a:rPr lang="en-US" sz="2800" dirty="0">
                <a:solidFill>
                  <a:srgbClr val="CCFFFF"/>
                </a:solidFill>
                <a:latin typeface="Tahoma" pitchFamily="34" charset="0"/>
              </a:rPr>
              <a:t>: </a:t>
            </a:r>
          </a:p>
          <a:p>
            <a:pPr defTabSz="914400"/>
            <a:r>
              <a:rPr lang="en-US" sz="2800" dirty="0">
                <a:solidFill>
                  <a:srgbClr val="CCFFFF"/>
                </a:solidFill>
                <a:latin typeface="Tahoma" pitchFamily="34" charset="0"/>
              </a:rPr>
              <a:t>E=mc</a:t>
            </a:r>
            <a:r>
              <a:rPr lang="en-US" sz="2800" baseline="30000" dirty="0">
                <a:solidFill>
                  <a:srgbClr val="CCFFFF"/>
                </a:solidFill>
                <a:latin typeface="Tahoma" pitchFamily="34" charset="0"/>
              </a:rPr>
              <a:t>2</a:t>
            </a:r>
            <a:endParaRPr lang="en-US" sz="2800" dirty="0">
              <a:solidFill>
                <a:srgbClr val="CCFFFF"/>
              </a:solidFill>
              <a:latin typeface="Tahoma" pitchFamily="34" charset="0"/>
            </a:endParaRPr>
          </a:p>
        </p:txBody>
      </p:sp>
    </p:spTree>
    <p:extLst>
      <p:ext uri="{BB962C8B-B14F-4D97-AF65-F5344CB8AC3E}">
        <p14:creationId xmlns:p14="http://schemas.microsoft.com/office/powerpoint/2010/main" val="1016335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6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11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11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115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11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116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11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1174"/>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nodeType="afterEffect">
                                  <p:stCondLst>
                                    <p:cond delay="0"/>
                                  </p:stCondLst>
                                  <p:childTnLst>
                                    <p:set>
                                      <p:cBhvr>
                                        <p:cTn id="36" dur="1" fill="hold">
                                          <p:stCondLst>
                                            <p:cond delay="0"/>
                                          </p:stCondLst>
                                        </p:cTn>
                                        <p:tgtEl>
                                          <p:spTgt spid="91154"/>
                                        </p:tgtEl>
                                        <p:attrNameLst>
                                          <p:attrName>style.visibility</p:attrName>
                                        </p:attrNameLst>
                                      </p:cBhvr>
                                      <p:to>
                                        <p:strVal val="visible"/>
                                      </p:to>
                                    </p:set>
                                    <p:animEffect transition="in" filter="fade">
                                      <p:cBhvr>
                                        <p:cTn id="37" dur="2000"/>
                                        <p:tgtEl>
                                          <p:spTgt spid="9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5" grpId="0"/>
      <p:bldP spid="91156" grpId="0"/>
      <p:bldP spid="91157" grpId="0"/>
      <p:bldP spid="91158" grpId="0"/>
      <p:bldP spid="91159" grpId="0" animBg="1"/>
      <p:bldP spid="91160" grpId="0" animBg="1"/>
      <p:bldP spid="91162" grpId="0" animBg="1"/>
      <p:bldP spid="91163" grpId="0" animBg="1"/>
      <p:bldP spid="911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endParaRPr lang="en-US" dirty="0"/>
          </a:p>
        </p:txBody>
      </p:sp>
      <p:sp>
        <p:nvSpPr>
          <p:cNvPr id="12" name="Footer Placeholder 5"/>
          <p:cNvSpPr>
            <a:spLocks noGrp="1"/>
          </p:cNvSpPr>
          <p:nvPr>
            <p:ph type="ftr" sz="quarter" idx="11"/>
          </p:nvPr>
        </p:nvSpPr>
        <p:spPr/>
        <p:txBody>
          <a:bodyPr/>
          <a:lstStyle/>
          <a:p>
            <a:endParaRPr lang="en-US" dirty="0"/>
          </a:p>
        </p:txBody>
      </p:sp>
      <p:pic>
        <p:nvPicPr>
          <p:cNvPr id="710658" name="Picture 2" descr="dewar"/>
          <p:cNvPicPr>
            <a:picLocks noChangeAspect="1" noChangeArrowheads="1"/>
          </p:cNvPicPr>
          <p:nvPr/>
        </p:nvPicPr>
        <p:blipFill>
          <a:blip r:embed="rId3" cstate="print"/>
          <a:srcRect/>
          <a:stretch>
            <a:fillRect/>
          </a:stretch>
        </p:blipFill>
        <p:spPr bwMode="auto">
          <a:xfrm>
            <a:off x="2657475" y="757238"/>
            <a:ext cx="2632075" cy="3509962"/>
          </a:xfrm>
          <a:prstGeom prst="rect">
            <a:avLst/>
          </a:prstGeom>
          <a:noFill/>
        </p:spPr>
      </p:pic>
      <p:pic>
        <p:nvPicPr>
          <p:cNvPr id="710659" name="Picture 3" descr="morning_CPT"/>
          <p:cNvPicPr>
            <a:picLocks noChangeAspect="1" noChangeArrowheads="1"/>
          </p:cNvPicPr>
          <p:nvPr/>
        </p:nvPicPr>
        <p:blipFill>
          <a:blip r:embed="rId4" cstate="print"/>
          <a:srcRect/>
          <a:stretch>
            <a:fillRect/>
          </a:stretch>
        </p:blipFill>
        <p:spPr bwMode="auto">
          <a:xfrm>
            <a:off x="0" y="4087813"/>
            <a:ext cx="3698875" cy="2770187"/>
          </a:xfrm>
          <a:prstGeom prst="rect">
            <a:avLst/>
          </a:prstGeom>
          <a:noFill/>
        </p:spPr>
      </p:pic>
      <p:pic>
        <p:nvPicPr>
          <p:cNvPr id="710660" name="Picture 4" descr="dirked"/>
          <p:cNvPicPr>
            <a:picLocks noChangeAspect="1" noChangeArrowheads="1"/>
          </p:cNvPicPr>
          <p:nvPr/>
        </p:nvPicPr>
        <p:blipFill>
          <a:blip r:embed="rId5" cstate="print"/>
          <a:srcRect/>
          <a:stretch>
            <a:fillRect/>
          </a:stretch>
        </p:blipFill>
        <p:spPr bwMode="auto">
          <a:xfrm>
            <a:off x="5289550" y="774700"/>
            <a:ext cx="3854450" cy="2886075"/>
          </a:xfrm>
          <a:prstGeom prst="rect">
            <a:avLst/>
          </a:prstGeom>
          <a:noFill/>
        </p:spPr>
      </p:pic>
      <p:sp>
        <p:nvSpPr>
          <p:cNvPr id="710661" name="Rectangle 5"/>
          <p:cNvSpPr>
            <a:spLocks noGrp="1" noChangeArrowheads="1"/>
          </p:cNvSpPr>
          <p:nvPr>
            <p:ph type="title"/>
          </p:nvPr>
        </p:nvSpPr>
        <p:spPr/>
        <p:txBody>
          <a:bodyPr/>
          <a:lstStyle/>
          <a:p>
            <a:r>
              <a:rPr lang="en-US"/>
              <a:t>Het ATHENA experiment op CERN</a:t>
            </a:r>
          </a:p>
        </p:txBody>
      </p:sp>
      <p:pic>
        <p:nvPicPr>
          <p:cNvPr id="710662" name="Picture 6" descr="overview"/>
          <p:cNvPicPr>
            <a:picLocks noChangeAspect="1" noChangeArrowheads="1"/>
          </p:cNvPicPr>
          <p:nvPr/>
        </p:nvPicPr>
        <p:blipFill>
          <a:blip r:embed="rId6" cstate="print"/>
          <a:srcRect/>
          <a:stretch>
            <a:fillRect/>
          </a:stretch>
        </p:blipFill>
        <p:spPr bwMode="auto">
          <a:xfrm>
            <a:off x="0" y="735013"/>
            <a:ext cx="2644775" cy="3479800"/>
          </a:xfrm>
          <a:prstGeom prst="rect">
            <a:avLst/>
          </a:prstGeom>
          <a:noFill/>
        </p:spPr>
      </p:pic>
      <p:pic>
        <p:nvPicPr>
          <p:cNvPr id="710663" name="Picture 7" descr="discussion"/>
          <p:cNvPicPr>
            <a:picLocks noChangeAspect="1" noChangeArrowheads="1"/>
          </p:cNvPicPr>
          <p:nvPr/>
        </p:nvPicPr>
        <p:blipFill>
          <a:blip r:embed="rId7" cstate="print"/>
          <a:srcRect/>
          <a:stretch>
            <a:fillRect/>
          </a:stretch>
        </p:blipFill>
        <p:spPr bwMode="auto">
          <a:xfrm>
            <a:off x="3306763" y="4191000"/>
            <a:ext cx="3563937" cy="2667000"/>
          </a:xfrm>
          <a:prstGeom prst="rect">
            <a:avLst/>
          </a:prstGeom>
          <a:noFill/>
        </p:spPr>
      </p:pic>
      <p:pic>
        <p:nvPicPr>
          <p:cNvPr id="710664" name="Picture 8" descr="food_for_all"/>
          <p:cNvPicPr>
            <a:picLocks noChangeAspect="1" noChangeArrowheads="1"/>
          </p:cNvPicPr>
          <p:nvPr/>
        </p:nvPicPr>
        <p:blipFill>
          <a:blip r:embed="rId8" cstate="print"/>
          <a:srcRect/>
          <a:stretch>
            <a:fillRect/>
          </a:stretch>
        </p:blipFill>
        <p:spPr bwMode="auto">
          <a:xfrm>
            <a:off x="5919788" y="3416300"/>
            <a:ext cx="3224212" cy="2413000"/>
          </a:xfrm>
          <a:prstGeom prst="rect">
            <a:avLst/>
          </a:prstGeom>
          <a:noFill/>
        </p:spPr>
      </p:pic>
      <p:pic>
        <p:nvPicPr>
          <p:cNvPr id="710665" name="Picture 9" descr="det3"/>
          <p:cNvPicPr>
            <a:picLocks noChangeAspect="1" noChangeArrowheads="1"/>
          </p:cNvPicPr>
          <p:nvPr/>
        </p:nvPicPr>
        <p:blipFill>
          <a:blip r:embed="rId9" cstate="print"/>
          <a:srcRect/>
          <a:stretch>
            <a:fillRect/>
          </a:stretch>
        </p:blipFill>
        <p:spPr bwMode="auto">
          <a:xfrm>
            <a:off x="3038475" y="2379663"/>
            <a:ext cx="3022600" cy="2787650"/>
          </a:xfrm>
          <a:prstGeom prst="rect">
            <a:avLst/>
          </a:prstGeom>
          <a:noFill/>
        </p:spPr>
      </p:pic>
      <p:sp>
        <p:nvSpPr>
          <p:cNvPr id="710667" name="Text Box 11"/>
          <p:cNvSpPr txBox="1">
            <a:spLocks noChangeArrowheads="1"/>
          </p:cNvSpPr>
          <p:nvPr/>
        </p:nvSpPr>
        <p:spPr bwMode="auto">
          <a:xfrm>
            <a:off x="6885214" y="5851071"/>
            <a:ext cx="2258786" cy="892552"/>
          </a:xfrm>
          <a:prstGeom prst="rect">
            <a:avLst/>
          </a:prstGeom>
          <a:noFill/>
          <a:ln w="28575">
            <a:noFill/>
            <a:miter lim="800000"/>
            <a:headEnd/>
            <a:tailEnd/>
          </a:ln>
          <a:effectLst/>
        </p:spPr>
        <p:txBody>
          <a:bodyPr wrap="square">
            <a:spAutoFit/>
          </a:bodyPr>
          <a:lstStyle/>
          <a:p>
            <a:r>
              <a:rPr lang="en-US" sz="2600" dirty="0" err="1" smtClean="0">
                <a:solidFill>
                  <a:srgbClr val="00FFFF"/>
                </a:solidFill>
                <a:latin typeface="+mn-lt"/>
              </a:rPr>
              <a:t>Antimaterie</a:t>
            </a:r>
            <a:r>
              <a:rPr lang="en-US" sz="2600" dirty="0" smtClean="0">
                <a:solidFill>
                  <a:srgbClr val="00FFFF"/>
                </a:solidFill>
                <a:latin typeface="+mn-lt"/>
              </a:rPr>
              <a:t> </a:t>
            </a:r>
            <a:r>
              <a:rPr lang="en-US" sz="2600" dirty="0" err="1">
                <a:solidFill>
                  <a:srgbClr val="00FFFF"/>
                </a:solidFill>
                <a:latin typeface="+mn-lt"/>
              </a:rPr>
              <a:t>bestaat</a:t>
            </a:r>
            <a:r>
              <a:rPr lang="en-US" sz="2600" dirty="0">
                <a:solidFill>
                  <a:srgbClr val="00FFFF"/>
                </a:solidFill>
                <a:latin typeface="+mn-lt"/>
              </a:rPr>
              <a:t> </a:t>
            </a:r>
            <a:r>
              <a:rPr lang="en-US" sz="2600" dirty="0" err="1">
                <a:solidFill>
                  <a:srgbClr val="00FFFF"/>
                </a:solidFill>
                <a:latin typeface="+mn-lt"/>
              </a:rPr>
              <a:t>echt</a:t>
            </a:r>
            <a:r>
              <a:rPr lang="en-US" sz="2600" dirty="0">
                <a:solidFill>
                  <a:srgbClr val="00FFFF"/>
                </a:solidFill>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10662"/>
                                        </p:tgtEl>
                                        <p:attrNameLst>
                                          <p:attrName>style.visibility</p:attrName>
                                        </p:attrNameLst>
                                      </p:cBhvr>
                                      <p:to>
                                        <p:strVal val="visible"/>
                                      </p:to>
                                    </p:set>
                                    <p:anim calcmode="lin" valueType="num">
                                      <p:cBhvr>
                                        <p:cTn id="7" dur="2000" fill="hold"/>
                                        <p:tgtEl>
                                          <p:spTgt spid="710662"/>
                                        </p:tgtEl>
                                        <p:attrNameLst>
                                          <p:attrName>ppt_w</p:attrName>
                                        </p:attrNameLst>
                                      </p:cBhvr>
                                      <p:tavLst>
                                        <p:tav tm="0">
                                          <p:val>
                                            <p:strVal val="#ppt_w*0.70"/>
                                          </p:val>
                                        </p:tav>
                                        <p:tav tm="100000">
                                          <p:val>
                                            <p:strVal val="#ppt_w"/>
                                          </p:val>
                                        </p:tav>
                                      </p:tavLst>
                                    </p:anim>
                                    <p:anim calcmode="lin" valueType="num">
                                      <p:cBhvr>
                                        <p:cTn id="8" dur="2000" fill="hold"/>
                                        <p:tgtEl>
                                          <p:spTgt spid="710662"/>
                                        </p:tgtEl>
                                        <p:attrNameLst>
                                          <p:attrName>ppt_h</p:attrName>
                                        </p:attrNameLst>
                                      </p:cBhvr>
                                      <p:tavLst>
                                        <p:tav tm="0">
                                          <p:val>
                                            <p:strVal val="#ppt_h"/>
                                          </p:val>
                                        </p:tav>
                                        <p:tav tm="100000">
                                          <p:val>
                                            <p:strVal val="#ppt_h"/>
                                          </p:val>
                                        </p:tav>
                                      </p:tavLst>
                                    </p:anim>
                                    <p:animEffect transition="in" filter="fade">
                                      <p:cBhvr>
                                        <p:cTn id="9" dur="2000"/>
                                        <p:tgtEl>
                                          <p:spTgt spid="710662"/>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710658"/>
                                        </p:tgtEl>
                                        <p:attrNameLst>
                                          <p:attrName>style.visibility</p:attrName>
                                        </p:attrNameLst>
                                      </p:cBhvr>
                                      <p:to>
                                        <p:strVal val="visible"/>
                                      </p:to>
                                    </p:set>
                                    <p:anim calcmode="lin" valueType="num">
                                      <p:cBhvr>
                                        <p:cTn id="13" dur="2000" fill="hold"/>
                                        <p:tgtEl>
                                          <p:spTgt spid="710658"/>
                                        </p:tgtEl>
                                        <p:attrNameLst>
                                          <p:attrName>ppt_w</p:attrName>
                                        </p:attrNameLst>
                                      </p:cBhvr>
                                      <p:tavLst>
                                        <p:tav tm="0">
                                          <p:val>
                                            <p:strVal val="#ppt_w*0.70"/>
                                          </p:val>
                                        </p:tav>
                                        <p:tav tm="100000">
                                          <p:val>
                                            <p:strVal val="#ppt_w"/>
                                          </p:val>
                                        </p:tav>
                                      </p:tavLst>
                                    </p:anim>
                                    <p:anim calcmode="lin" valueType="num">
                                      <p:cBhvr>
                                        <p:cTn id="14" dur="2000" fill="hold"/>
                                        <p:tgtEl>
                                          <p:spTgt spid="710658"/>
                                        </p:tgtEl>
                                        <p:attrNameLst>
                                          <p:attrName>ppt_h</p:attrName>
                                        </p:attrNameLst>
                                      </p:cBhvr>
                                      <p:tavLst>
                                        <p:tav tm="0">
                                          <p:val>
                                            <p:strVal val="#ppt_h"/>
                                          </p:val>
                                        </p:tav>
                                        <p:tav tm="100000">
                                          <p:val>
                                            <p:strVal val="#ppt_h"/>
                                          </p:val>
                                        </p:tav>
                                      </p:tavLst>
                                    </p:anim>
                                    <p:animEffect transition="in" filter="fade">
                                      <p:cBhvr>
                                        <p:cTn id="15" dur="2000"/>
                                        <p:tgtEl>
                                          <p:spTgt spid="710658"/>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710660"/>
                                        </p:tgtEl>
                                        <p:attrNameLst>
                                          <p:attrName>style.visibility</p:attrName>
                                        </p:attrNameLst>
                                      </p:cBhvr>
                                      <p:to>
                                        <p:strVal val="visible"/>
                                      </p:to>
                                    </p:set>
                                    <p:anim calcmode="lin" valueType="num">
                                      <p:cBhvr>
                                        <p:cTn id="19" dur="2000" fill="hold"/>
                                        <p:tgtEl>
                                          <p:spTgt spid="710660"/>
                                        </p:tgtEl>
                                        <p:attrNameLst>
                                          <p:attrName>ppt_w</p:attrName>
                                        </p:attrNameLst>
                                      </p:cBhvr>
                                      <p:tavLst>
                                        <p:tav tm="0">
                                          <p:val>
                                            <p:strVal val="#ppt_w*0.70"/>
                                          </p:val>
                                        </p:tav>
                                        <p:tav tm="100000">
                                          <p:val>
                                            <p:strVal val="#ppt_w"/>
                                          </p:val>
                                        </p:tav>
                                      </p:tavLst>
                                    </p:anim>
                                    <p:anim calcmode="lin" valueType="num">
                                      <p:cBhvr>
                                        <p:cTn id="20" dur="2000" fill="hold"/>
                                        <p:tgtEl>
                                          <p:spTgt spid="710660"/>
                                        </p:tgtEl>
                                        <p:attrNameLst>
                                          <p:attrName>ppt_h</p:attrName>
                                        </p:attrNameLst>
                                      </p:cBhvr>
                                      <p:tavLst>
                                        <p:tav tm="0">
                                          <p:val>
                                            <p:strVal val="#ppt_h"/>
                                          </p:val>
                                        </p:tav>
                                        <p:tav tm="100000">
                                          <p:val>
                                            <p:strVal val="#ppt_h"/>
                                          </p:val>
                                        </p:tav>
                                      </p:tavLst>
                                    </p:anim>
                                    <p:animEffect transition="in" filter="fade">
                                      <p:cBhvr>
                                        <p:cTn id="21" dur="2000"/>
                                        <p:tgtEl>
                                          <p:spTgt spid="710660"/>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710659"/>
                                        </p:tgtEl>
                                        <p:attrNameLst>
                                          <p:attrName>style.visibility</p:attrName>
                                        </p:attrNameLst>
                                      </p:cBhvr>
                                      <p:to>
                                        <p:strVal val="visible"/>
                                      </p:to>
                                    </p:set>
                                    <p:anim calcmode="lin" valueType="num">
                                      <p:cBhvr>
                                        <p:cTn id="25" dur="2000" fill="hold"/>
                                        <p:tgtEl>
                                          <p:spTgt spid="710659"/>
                                        </p:tgtEl>
                                        <p:attrNameLst>
                                          <p:attrName>ppt_w</p:attrName>
                                        </p:attrNameLst>
                                      </p:cBhvr>
                                      <p:tavLst>
                                        <p:tav tm="0">
                                          <p:val>
                                            <p:strVal val="#ppt_w*0.70"/>
                                          </p:val>
                                        </p:tav>
                                        <p:tav tm="100000">
                                          <p:val>
                                            <p:strVal val="#ppt_w"/>
                                          </p:val>
                                        </p:tav>
                                      </p:tavLst>
                                    </p:anim>
                                    <p:anim calcmode="lin" valueType="num">
                                      <p:cBhvr>
                                        <p:cTn id="26" dur="2000" fill="hold"/>
                                        <p:tgtEl>
                                          <p:spTgt spid="710659"/>
                                        </p:tgtEl>
                                        <p:attrNameLst>
                                          <p:attrName>ppt_h</p:attrName>
                                        </p:attrNameLst>
                                      </p:cBhvr>
                                      <p:tavLst>
                                        <p:tav tm="0">
                                          <p:val>
                                            <p:strVal val="#ppt_h"/>
                                          </p:val>
                                        </p:tav>
                                        <p:tav tm="100000">
                                          <p:val>
                                            <p:strVal val="#ppt_h"/>
                                          </p:val>
                                        </p:tav>
                                      </p:tavLst>
                                    </p:anim>
                                    <p:animEffect transition="in" filter="fade">
                                      <p:cBhvr>
                                        <p:cTn id="27" dur="2000"/>
                                        <p:tgtEl>
                                          <p:spTgt spid="710659"/>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710663"/>
                                        </p:tgtEl>
                                        <p:attrNameLst>
                                          <p:attrName>style.visibility</p:attrName>
                                        </p:attrNameLst>
                                      </p:cBhvr>
                                      <p:to>
                                        <p:strVal val="visible"/>
                                      </p:to>
                                    </p:set>
                                    <p:anim calcmode="lin" valueType="num">
                                      <p:cBhvr>
                                        <p:cTn id="31" dur="2000" fill="hold"/>
                                        <p:tgtEl>
                                          <p:spTgt spid="710663"/>
                                        </p:tgtEl>
                                        <p:attrNameLst>
                                          <p:attrName>ppt_w</p:attrName>
                                        </p:attrNameLst>
                                      </p:cBhvr>
                                      <p:tavLst>
                                        <p:tav tm="0">
                                          <p:val>
                                            <p:strVal val="#ppt_w*0.70"/>
                                          </p:val>
                                        </p:tav>
                                        <p:tav tm="100000">
                                          <p:val>
                                            <p:strVal val="#ppt_w"/>
                                          </p:val>
                                        </p:tav>
                                      </p:tavLst>
                                    </p:anim>
                                    <p:anim calcmode="lin" valueType="num">
                                      <p:cBhvr>
                                        <p:cTn id="32" dur="2000" fill="hold"/>
                                        <p:tgtEl>
                                          <p:spTgt spid="710663"/>
                                        </p:tgtEl>
                                        <p:attrNameLst>
                                          <p:attrName>ppt_h</p:attrName>
                                        </p:attrNameLst>
                                      </p:cBhvr>
                                      <p:tavLst>
                                        <p:tav tm="0">
                                          <p:val>
                                            <p:strVal val="#ppt_h"/>
                                          </p:val>
                                        </p:tav>
                                        <p:tav tm="100000">
                                          <p:val>
                                            <p:strVal val="#ppt_h"/>
                                          </p:val>
                                        </p:tav>
                                      </p:tavLst>
                                    </p:anim>
                                    <p:animEffect transition="in" filter="fade">
                                      <p:cBhvr>
                                        <p:cTn id="33" dur="2000"/>
                                        <p:tgtEl>
                                          <p:spTgt spid="71066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710665"/>
                                        </p:tgtEl>
                                        <p:attrNameLst>
                                          <p:attrName>style.visibility</p:attrName>
                                        </p:attrNameLst>
                                      </p:cBhvr>
                                      <p:to>
                                        <p:strVal val="visible"/>
                                      </p:to>
                                    </p:set>
                                    <p:anim calcmode="lin" valueType="num">
                                      <p:cBhvr>
                                        <p:cTn id="38" dur="3000" fill="hold"/>
                                        <p:tgtEl>
                                          <p:spTgt spid="710665"/>
                                        </p:tgtEl>
                                        <p:attrNameLst>
                                          <p:attrName>ppt_w</p:attrName>
                                        </p:attrNameLst>
                                      </p:cBhvr>
                                      <p:tavLst>
                                        <p:tav tm="0">
                                          <p:val>
                                            <p:strVal val="#ppt_w*0.70"/>
                                          </p:val>
                                        </p:tav>
                                        <p:tav tm="100000">
                                          <p:val>
                                            <p:strVal val="#ppt_w"/>
                                          </p:val>
                                        </p:tav>
                                      </p:tavLst>
                                    </p:anim>
                                    <p:anim calcmode="lin" valueType="num">
                                      <p:cBhvr>
                                        <p:cTn id="39" dur="3000" fill="hold"/>
                                        <p:tgtEl>
                                          <p:spTgt spid="710665"/>
                                        </p:tgtEl>
                                        <p:attrNameLst>
                                          <p:attrName>ppt_h</p:attrName>
                                        </p:attrNameLst>
                                      </p:cBhvr>
                                      <p:tavLst>
                                        <p:tav tm="0">
                                          <p:val>
                                            <p:strVal val="#ppt_h"/>
                                          </p:val>
                                        </p:tav>
                                        <p:tav tm="100000">
                                          <p:val>
                                            <p:strVal val="#ppt_h"/>
                                          </p:val>
                                        </p:tav>
                                      </p:tavLst>
                                    </p:anim>
                                    <p:animEffect transition="in" filter="fade">
                                      <p:cBhvr>
                                        <p:cTn id="40" dur="3000"/>
                                        <p:tgtEl>
                                          <p:spTgt spid="710665"/>
                                        </p:tgtEl>
                                      </p:cBhvr>
                                    </p:animEffect>
                                  </p:childTnLst>
                                </p:cTn>
                              </p:par>
                            </p:childTnLst>
                          </p:cTn>
                        </p:par>
                        <p:par>
                          <p:cTn id="41" fill="hold">
                            <p:stCondLst>
                              <p:cond delay="3000"/>
                            </p:stCondLst>
                            <p:childTnLst>
                              <p:par>
                                <p:cTn id="42" presetID="55" presetClass="entr" presetSubtype="0" fill="hold" nodeType="afterEffect">
                                  <p:stCondLst>
                                    <p:cond delay="0"/>
                                  </p:stCondLst>
                                  <p:childTnLst>
                                    <p:set>
                                      <p:cBhvr>
                                        <p:cTn id="43" dur="1" fill="hold">
                                          <p:stCondLst>
                                            <p:cond delay="0"/>
                                          </p:stCondLst>
                                        </p:cTn>
                                        <p:tgtEl>
                                          <p:spTgt spid="710664"/>
                                        </p:tgtEl>
                                        <p:attrNameLst>
                                          <p:attrName>style.visibility</p:attrName>
                                        </p:attrNameLst>
                                      </p:cBhvr>
                                      <p:to>
                                        <p:strVal val="visible"/>
                                      </p:to>
                                    </p:set>
                                    <p:anim calcmode="lin" valueType="num">
                                      <p:cBhvr>
                                        <p:cTn id="44" dur="2000" fill="hold"/>
                                        <p:tgtEl>
                                          <p:spTgt spid="710664"/>
                                        </p:tgtEl>
                                        <p:attrNameLst>
                                          <p:attrName>ppt_w</p:attrName>
                                        </p:attrNameLst>
                                      </p:cBhvr>
                                      <p:tavLst>
                                        <p:tav tm="0">
                                          <p:val>
                                            <p:strVal val="#ppt_w*0.70"/>
                                          </p:val>
                                        </p:tav>
                                        <p:tav tm="100000">
                                          <p:val>
                                            <p:strVal val="#ppt_w"/>
                                          </p:val>
                                        </p:tav>
                                      </p:tavLst>
                                    </p:anim>
                                    <p:anim calcmode="lin" valueType="num">
                                      <p:cBhvr>
                                        <p:cTn id="45" dur="2000" fill="hold"/>
                                        <p:tgtEl>
                                          <p:spTgt spid="710664"/>
                                        </p:tgtEl>
                                        <p:attrNameLst>
                                          <p:attrName>ppt_h</p:attrName>
                                        </p:attrNameLst>
                                      </p:cBhvr>
                                      <p:tavLst>
                                        <p:tav tm="0">
                                          <p:val>
                                            <p:strVal val="#ppt_h"/>
                                          </p:val>
                                        </p:tav>
                                        <p:tav tm="100000">
                                          <p:val>
                                            <p:strVal val="#ppt_h"/>
                                          </p:val>
                                        </p:tav>
                                      </p:tavLst>
                                    </p:anim>
                                    <p:animEffect transition="in" filter="fade">
                                      <p:cBhvr>
                                        <p:cTn id="46" dur="2000"/>
                                        <p:tgtEl>
                                          <p:spTgt spid="710664"/>
                                        </p:tgtEl>
                                      </p:cBhvr>
                                    </p:animEffect>
                                  </p:childTnLst>
                                </p:cTn>
                              </p:par>
                            </p:childTnLst>
                          </p:cTn>
                        </p:par>
                        <p:par>
                          <p:cTn id="47" fill="hold">
                            <p:stCondLst>
                              <p:cond delay="5000"/>
                            </p:stCondLst>
                            <p:childTnLst>
                              <p:par>
                                <p:cTn id="48" presetID="23" presetClass="entr" presetSubtype="16" fill="hold" grpId="0" nodeType="afterEffect">
                                  <p:stCondLst>
                                    <p:cond delay="0"/>
                                  </p:stCondLst>
                                  <p:childTnLst>
                                    <p:set>
                                      <p:cBhvr>
                                        <p:cTn id="49" dur="1" fill="hold">
                                          <p:stCondLst>
                                            <p:cond delay="0"/>
                                          </p:stCondLst>
                                        </p:cTn>
                                        <p:tgtEl>
                                          <p:spTgt spid="710667"/>
                                        </p:tgtEl>
                                        <p:attrNameLst>
                                          <p:attrName>style.visibility</p:attrName>
                                        </p:attrNameLst>
                                      </p:cBhvr>
                                      <p:to>
                                        <p:strVal val="visible"/>
                                      </p:to>
                                    </p:set>
                                    <p:anim calcmode="lin" valueType="num">
                                      <p:cBhvr>
                                        <p:cTn id="50" dur="2000" fill="hold"/>
                                        <p:tgtEl>
                                          <p:spTgt spid="710667"/>
                                        </p:tgtEl>
                                        <p:attrNameLst>
                                          <p:attrName>ppt_w</p:attrName>
                                        </p:attrNameLst>
                                      </p:cBhvr>
                                      <p:tavLst>
                                        <p:tav tm="0">
                                          <p:val>
                                            <p:fltVal val="0"/>
                                          </p:val>
                                        </p:tav>
                                        <p:tav tm="100000">
                                          <p:val>
                                            <p:strVal val="#ppt_w"/>
                                          </p:val>
                                        </p:tav>
                                      </p:tavLst>
                                    </p:anim>
                                    <p:anim calcmode="lin" valueType="num">
                                      <p:cBhvr>
                                        <p:cTn id="51" dur="2000" fill="hold"/>
                                        <p:tgtEl>
                                          <p:spTgt spid="710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6600"/>
                </a:solidFill>
              </a:rPr>
              <a:t>Antimaterie</a:t>
            </a:r>
            <a:endParaRPr lang="en-US" dirty="0">
              <a:solidFill>
                <a:srgbClr val="FF6600"/>
              </a:solidFill>
            </a:endParaRP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pic>
        <p:nvPicPr>
          <p:cNvPr id="8" name="Picture 7" descr="antimatter.gif"/>
          <p:cNvPicPr>
            <a:picLocks noChangeAspect="1"/>
          </p:cNvPicPr>
          <p:nvPr/>
        </p:nvPicPr>
        <p:blipFill>
          <a:blip r:embed="rId2" cstate="print"/>
          <a:stretch>
            <a:fillRect/>
          </a:stretch>
        </p:blipFill>
        <p:spPr>
          <a:xfrm>
            <a:off x="1270000" y="1400753"/>
            <a:ext cx="6604000" cy="42291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Date Placeholder 3"/>
          <p:cNvSpPr>
            <a:spLocks noGrp="1"/>
          </p:cNvSpPr>
          <p:nvPr>
            <p:ph type="dt" sz="half" idx="10"/>
          </p:nvPr>
        </p:nvSpPr>
        <p:spPr/>
        <p:txBody>
          <a:bodyPr/>
          <a:lstStyle/>
          <a:p>
            <a:endParaRPr lang="en-US" dirty="0" smtClean="0"/>
          </a:p>
          <a:p>
            <a:endParaRPr lang="en-US" dirty="0"/>
          </a:p>
        </p:txBody>
      </p:sp>
      <p:sp>
        <p:nvSpPr>
          <p:cNvPr id="77" name="Footer Placeholder 4"/>
          <p:cNvSpPr>
            <a:spLocks noGrp="1"/>
          </p:cNvSpPr>
          <p:nvPr>
            <p:ph type="ftr" sz="quarter" idx="11"/>
          </p:nvPr>
        </p:nvSpPr>
        <p:spPr/>
        <p:txBody>
          <a:bodyPr/>
          <a:lstStyle/>
          <a:p>
            <a:endParaRPr lang="en-US" dirty="0"/>
          </a:p>
        </p:txBody>
      </p:sp>
      <p:sp>
        <p:nvSpPr>
          <p:cNvPr id="719874" name="Oval 2"/>
          <p:cNvSpPr>
            <a:spLocks noChangeArrowheads="1"/>
          </p:cNvSpPr>
          <p:nvPr/>
        </p:nvSpPr>
        <p:spPr bwMode="auto">
          <a:xfrm>
            <a:off x="6534150" y="2581275"/>
            <a:ext cx="1931988" cy="1887538"/>
          </a:xfrm>
          <a:prstGeom prst="ellipse">
            <a:avLst/>
          </a:prstGeom>
          <a:solidFill>
            <a:schemeClr val="bg1"/>
          </a:solidFill>
          <a:ln w="28575" algn="ctr">
            <a:noFill/>
            <a:round/>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
        <p:nvSpPr>
          <p:cNvPr id="719875" name="Oval 3"/>
          <p:cNvSpPr>
            <a:spLocks noChangeArrowheads="1"/>
          </p:cNvSpPr>
          <p:nvPr/>
        </p:nvSpPr>
        <p:spPr bwMode="auto">
          <a:xfrm>
            <a:off x="4867275" y="1225550"/>
            <a:ext cx="1931988" cy="1887538"/>
          </a:xfrm>
          <a:prstGeom prst="ellipse">
            <a:avLst/>
          </a:prstGeom>
          <a:solidFill>
            <a:schemeClr val="bg1"/>
          </a:solidFill>
          <a:ln w="28575" algn="ctr">
            <a:noFill/>
            <a:round/>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
        <p:nvSpPr>
          <p:cNvPr id="719876" name="Rectangle 4"/>
          <p:cNvSpPr>
            <a:spLocks noGrp="1" noChangeArrowheads="1"/>
          </p:cNvSpPr>
          <p:nvPr>
            <p:ph type="title"/>
          </p:nvPr>
        </p:nvSpPr>
        <p:spPr/>
        <p:txBody>
          <a:bodyPr/>
          <a:lstStyle/>
          <a:p>
            <a:r>
              <a:rPr lang="en-US" dirty="0" err="1">
                <a:solidFill>
                  <a:srgbClr val="FF6600"/>
                </a:solidFill>
              </a:rPr>
              <a:t>Een</a:t>
            </a:r>
            <a:r>
              <a:rPr lang="en-US" dirty="0">
                <a:solidFill>
                  <a:srgbClr val="FF6600"/>
                </a:solidFill>
              </a:rPr>
              <a:t> </a:t>
            </a:r>
            <a:r>
              <a:rPr lang="en-US" dirty="0" err="1">
                <a:solidFill>
                  <a:srgbClr val="FF6600"/>
                </a:solidFill>
              </a:rPr>
              <a:t>wereld</a:t>
            </a:r>
            <a:r>
              <a:rPr lang="en-US" dirty="0">
                <a:solidFill>
                  <a:srgbClr val="FF6600"/>
                </a:solidFill>
              </a:rPr>
              <a:t> van </a:t>
            </a:r>
            <a:r>
              <a:rPr lang="en-US" dirty="0" err="1">
                <a:solidFill>
                  <a:srgbClr val="FF6600"/>
                </a:solidFill>
              </a:rPr>
              <a:t>materie</a:t>
            </a:r>
            <a:endParaRPr lang="en-US" dirty="0">
              <a:solidFill>
                <a:srgbClr val="FF6600"/>
              </a:solidFill>
            </a:endParaRPr>
          </a:p>
        </p:txBody>
      </p:sp>
      <p:pic>
        <p:nvPicPr>
          <p:cNvPr id="719877" name="Picture 5" descr="atoomkern_3D"/>
          <p:cNvPicPr>
            <a:picLocks noChangeAspect="1" noChangeArrowheads="1"/>
          </p:cNvPicPr>
          <p:nvPr/>
        </p:nvPicPr>
        <p:blipFill>
          <a:blip r:embed="rId3" cstate="print"/>
          <a:srcRect/>
          <a:stretch>
            <a:fillRect/>
          </a:stretch>
        </p:blipFill>
        <p:spPr bwMode="auto">
          <a:xfrm>
            <a:off x="4859338" y="4005263"/>
            <a:ext cx="1677987" cy="1577975"/>
          </a:xfrm>
          <a:prstGeom prst="rect">
            <a:avLst/>
          </a:prstGeom>
          <a:noFill/>
        </p:spPr>
      </p:pic>
      <p:pic>
        <p:nvPicPr>
          <p:cNvPr id="719878" name="Picture 6" descr="molekuul_FRUCTOSE"/>
          <p:cNvPicPr>
            <a:picLocks noChangeAspect="1" noChangeArrowheads="1"/>
          </p:cNvPicPr>
          <p:nvPr/>
        </p:nvPicPr>
        <p:blipFill>
          <a:blip r:embed="rId4" cstate="print"/>
          <a:srcRect/>
          <a:stretch>
            <a:fillRect/>
          </a:stretch>
        </p:blipFill>
        <p:spPr bwMode="auto">
          <a:xfrm>
            <a:off x="5048250" y="1463675"/>
            <a:ext cx="1657350" cy="1408113"/>
          </a:xfrm>
          <a:prstGeom prst="rect">
            <a:avLst/>
          </a:prstGeom>
          <a:noFill/>
        </p:spPr>
      </p:pic>
      <p:pic>
        <p:nvPicPr>
          <p:cNvPr id="719879" name="Picture 7" descr="bloem"/>
          <p:cNvPicPr>
            <a:picLocks noChangeAspect="1" noChangeArrowheads="1"/>
          </p:cNvPicPr>
          <p:nvPr/>
        </p:nvPicPr>
        <p:blipFill>
          <a:blip r:embed="rId5" cstate="print"/>
          <a:srcRect/>
          <a:stretch>
            <a:fillRect/>
          </a:stretch>
        </p:blipFill>
        <p:spPr bwMode="auto">
          <a:xfrm>
            <a:off x="615950" y="1536700"/>
            <a:ext cx="1196975" cy="1422400"/>
          </a:xfrm>
          <a:prstGeom prst="rect">
            <a:avLst/>
          </a:prstGeom>
          <a:noFill/>
        </p:spPr>
      </p:pic>
      <p:sp>
        <p:nvSpPr>
          <p:cNvPr id="719880" name="Oval 8"/>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grpSp>
        <p:nvGrpSpPr>
          <p:cNvPr id="2" name="Group 9"/>
          <p:cNvGrpSpPr>
            <a:grpSpLocks/>
          </p:cNvGrpSpPr>
          <p:nvPr/>
        </p:nvGrpSpPr>
        <p:grpSpPr bwMode="auto">
          <a:xfrm>
            <a:off x="3786188" y="1196975"/>
            <a:ext cx="3030537" cy="1939925"/>
            <a:chOff x="1200" y="1248"/>
            <a:chExt cx="1909" cy="1222"/>
          </a:xfrm>
        </p:grpSpPr>
        <p:sp>
          <p:nvSpPr>
            <p:cNvPr id="719882" name="Oval 10"/>
            <p:cNvSpPr>
              <a:spLocks noChangeArrowheads="1"/>
            </p:cNvSpPr>
            <p:nvPr/>
          </p:nvSpPr>
          <p:spPr bwMode="auto">
            <a:xfrm>
              <a:off x="1200" y="1845"/>
              <a:ext cx="48" cy="48"/>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883" name="Oval 11"/>
            <p:cNvSpPr>
              <a:spLocks noChangeArrowheads="1"/>
            </p:cNvSpPr>
            <p:nvPr/>
          </p:nvSpPr>
          <p:spPr bwMode="auto">
            <a:xfrm>
              <a:off x="1872" y="1248"/>
              <a:ext cx="1237" cy="1222"/>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884" name="Line 12"/>
            <p:cNvSpPr>
              <a:spLocks noChangeShapeType="1"/>
            </p:cNvSpPr>
            <p:nvPr/>
          </p:nvSpPr>
          <p:spPr bwMode="auto">
            <a:xfrm>
              <a:off x="1215" y="1894"/>
              <a:ext cx="986" cy="507"/>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885" name="Line 13"/>
            <p:cNvSpPr>
              <a:spLocks noChangeShapeType="1"/>
            </p:cNvSpPr>
            <p:nvPr/>
          </p:nvSpPr>
          <p:spPr bwMode="auto">
            <a:xfrm flipV="1">
              <a:off x="1218" y="1301"/>
              <a:ext cx="1015" cy="545"/>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3" name="Group 14"/>
          <p:cNvGrpSpPr>
            <a:grpSpLocks/>
          </p:cNvGrpSpPr>
          <p:nvPr/>
        </p:nvGrpSpPr>
        <p:grpSpPr bwMode="auto">
          <a:xfrm>
            <a:off x="4724400" y="3108325"/>
            <a:ext cx="3276600" cy="2640013"/>
            <a:chOff x="3312" y="2443"/>
            <a:chExt cx="2064" cy="1663"/>
          </a:xfrm>
        </p:grpSpPr>
        <p:sp>
          <p:nvSpPr>
            <p:cNvPr id="719887" name="Oval 15"/>
            <p:cNvSpPr>
              <a:spLocks noChangeArrowheads="1"/>
            </p:cNvSpPr>
            <p:nvPr/>
          </p:nvSpPr>
          <p:spPr bwMode="auto">
            <a:xfrm rot="19090811" flipH="1">
              <a:off x="5015" y="2661"/>
              <a:ext cx="120" cy="120"/>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888" name="Oval 16"/>
            <p:cNvSpPr>
              <a:spLocks noChangeArrowheads="1"/>
            </p:cNvSpPr>
            <p:nvPr/>
          </p:nvSpPr>
          <p:spPr bwMode="auto">
            <a:xfrm rot="19090811" flipH="1">
              <a:off x="3312" y="2884"/>
              <a:ext cx="1237" cy="1222"/>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889" name="Line 17"/>
            <p:cNvSpPr>
              <a:spLocks noChangeShapeType="1"/>
            </p:cNvSpPr>
            <p:nvPr/>
          </p:nvSpPr>
          <p:spPr bwMode="auto">
            <a:xfrm rot="19090811" flipH="1">
              <a:off x="4218" y="3104"/>
              <a:ext cx="1158" cy="323"/>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890" name="Line 18"/>
            <p:cNvSpPr>
              <a:spLocks noChangeShapeType="1"/>
            </p:cNvSpPr>
            <p:nvPr/>
          </p:nvSpPr>
          <p:spPr bwMode="auto">
            <a:xfrm rot="-2509189" flipH="1" flipV="1">
              <a:off x="3858" y="2443"/>
              <a:ext cx="1124" cy="682"/>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4" name="Group 19"/>
          <p:cNvGrpSpPr>
            <a:grpSpLocks/>
          </p:cNvGrpSpPr>
          <p:nvPr/>
        </p:nvGrpSpPr>
        <p:grpSpPr bwMode="auto">
          <a:xfrm>
            <a:off x="3030538" y="4625975"/>
            <a:ext cx="2762250" cy="1277938"/>
            <a:chOff x="2245" y="3399"/>
            <a:chExt cx="1740" cy="805"/>
          </a:xfrm>
        </p:grpSpPr>
        <p:sp>
          <p:nvSpPr>
            <p:cNvPr id="719892" name="Oval 20"/>
            <p:cNvSpPr>
              <a:spLocks noChangeArrowheads="1"/>
            </p:cNvSpPr>
            <p:nvPr/>
          </p:nvSpPr>
          <p:spPr bwMode="auto">
            <a:xfrm flipH="1">
              <a:off x="3744" y="3595"/>
              <a:ext cx="241" cy="249"/>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893" name="Oval 21"/>
            <p:cNvSpPr>
              <a:spLocks noChangeArrowheads="1"/>
            </p:cNvSpPr>
            <p:nvPr/>
          </p:nvSpPr>
          <p:spPr bwMode="auto">
            <a:xfrm flipH="1">
              <a:off x="2245" y="3403"/>
              <a:ext cx="811" cy="801"/>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894" name="Line 22"/>
            <p:cNvSpPr>
              <a:spLocks noChangeShapeType="1"/>
            </p:cNvSpPr>
            <p:nvPr/>
          </p:nvSpPr>
          <p:spPr bwMode="auto">
            <a:xfrm flipH="1">
              <a:off x="2726" y="3838"/>
              <a:ext cx="1183" cy="360"/>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895" name="Line 23"/>
            <p:cNvSpPr>
              <a:spLocks noChangeShapeType="1"/>
            </p:cNvSpPr>
            <p:nvPr/>
          </p:nvSpPr>
          <p:spPr bwMode="auto">
            <a:xfrm flipH="1" flipV="1">
              <a:off x="2690" y="3399"/>
              <a:ext cx="1184" cy="195"/>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5" name="Group 24"/>
          <p:cNvGrpSpPr>
            <a:grpSpLocks/>
          </p:cNvGrpSpPr>
          <p:nvPr/>
        </p:nvGrpSpPr>
        <p:grpSpPr bwMode="auto">
          <a:xfrm>
            <a:off x="2832100" y="3240088"/>
            <a:ext cx="3149600" cy="1501775"/>
            <a:chOff x="2120" y="2526"/>
            <a:chExt cx="1984" cy="946"/>
          </a:xfrm>
        </p:grpSpPr>
        <p:sp>
          <p:nvSpPr>
            <p:cNvPr id="719897" name="Oval 25"/>
            <p:cNvSpPr>
              <a:spLocks noChangeArrowheads="1"/>
            </p:cNvSpPr>
            <p:nvPr/>
          </p:nvSpPr>
          <p:spPr bwMode="auto">
            <a:xfrm rot="678015" flipH="1">
              <a:off x="2120" y="2526"/>
              <a:ext cx="811" cy="801"/>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898" name="Oval 26"/>
            <p:cNvSpPr>
              <a:spLocks noChangeArrowheads="1"/>
            </p:cNvSpPr>
            <p:nvPr/>
          </p:nvSpPr>
          <p:spPr bwMode="auto">
            <a:xfrm rot="678015" flipH="1">
              <a:off x="3869" y="3106"/>
              <a:ext cx="235" cy="243"/>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899" name="Line 27"/>
            <p:cNvSpPr>
              <a:spLocks noChangeShapeType="1"/>
            </p:cNvSpPr>
            <p:nvPr/>
          </p:nvSpPr>
          <p:spPr bwMode="auto">
            <a:xfrm rot="678015" flipH="1">
              <a:off x="2533" y="3203"/>
              <a:ext cx="1440" cy="269"/>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00" name="Line 28"/>
            <p:cNvSpPr>
              <a:spLocks noChangeShapeType="1"/>
            </p:cNvSpPr>
            <p:nvPr/>
          </p:nvSpPr>
          <p:spPr bwMode="auto">
            <a:xfrm rot="678015" flipH="1" flipV="1">
              <a:off x="2637" y="2696"/>
              <a:ext cx="1448" cy="281"/>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6" name="Group 29"/>
          <p:cNvGrpSpPr>
            <a:grpSpLocks/>
          </p:cNvGrpSpPr>
          <p:nvPr/>
        </p:nvGrpSpPr>
        <p:grpSpPr bwMode="auto">
          <a:xfrm>
            <a:off x="7137400" y="4176713"/>
            <a:ext cx="1206500" cy="1774825"/>
            <a:chOff x="4832" y="3116"/>
            <a:chExt cx="760" cy="1118"/>
          </a:xfrm>
        </p:grpSpPr>
        <p:sp>
          <p:nvSpPr>
            <p:cNvPr id="719902" name="Oval 30"/>
            <p:cNvSpPr>
              <a:spLocks noChangeArrowheads="1"/>
            </p:cNvSpPr>
            <p:nvPr/>
          </p:nvSpPr>
          <p:spPr bwMode="auto">
            <a:xfrm rot="15040437" flipH="1">
              <a:off x="5118" y="3125"/>
              <a:ext cx="76" cy="76"/>
            </a:xfrm>
            <a:prstGeom prst="ellipse">
              <a:avLst/>
            </a:prstGeom>
            <a:noFill/>
            <a:ln w="19050">
              <a:solidFill>
                <a:srgbClr val="CCFFFF"/>
              </a:solidFill>
              <a:round/>
              <a:headEnd/>
              <a:tailEnd/>
            </a:ln>
            <a:effectLst/>
          </p:spPr>
          <p:txBody>
            <a:bodyPr vert="eaVert"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903" name="Oval 31"/>
            <p:cNvSpPr>
              <a:spLocks noChangeArrowheads="1"/>
            </p:cNvSpPr>
            <p:nvPr/>
          </p:nvSpPr>
          <p:spPr bwMode="auto">
            <a:xfrm rot="15040437" flipH="1">
              <a:off x="4937" y="3579"/>
              <a:ext cx="659" cy="651"/>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904" name="Line 32"/>
            <p:cNvSpPr>
              <a:spLocks noChangeShapeType="1"/>
            </p:cNvSpPr>
            <p:nvPr/>
          </p:nvSpPr>
          <p:spPr bwMode="auto">
            <a:xfrm rot="15040437" flipH="1">
              <a:off x="5043" y="3361"/>
              <a:ext cx="617" cy="127"/>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05" name="Line 33"/>
            <p:cNvSpPr>
              <a:spLocks noChangeShapeType="1"/>
            </p:cNvSpPr>
            <p:nvPr/>
          </p:nvSpPr>
          <p:spPr bwMode="auto">
            <a:xfrm rot="-6559563" flipH="1" flipV="1">
              <a:off x="4729" y="3307"/>
              <a:ext cx="608" cy="401"/>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pic>
        <p:nvPicPr>
          <p:cNvPr id="719906" name="Picture 34" descr="bolletje_3D_bruin_e"/>
          <p:cNvPicPr>
            <a:picLocks noChangeAspect="1" noChangeArrowheads="1"/>
          </p:cNvPicPr>
          <p:nvPr/>
        </p:nvPicPr>
        <p:blipFill>
          <a:blip r:embed="rId6" cstate="print"/>
          <a:srcRect/>
          <a:stretch>
            <a:fillRect/>
          </a:stretch>
        </p:blipFill>
        <p:spPr bwMode="auto">
          <a:xfrm>
            <a:off x="7475538" y="5151438"/>
            <a:ext cx="715962" cy="715962"/>
          </a:xfrm>
          <a:prstGeom prst="rect">
            <a:avLst/>
          </a:prstGeom>
          <a:noFill/>
        </p:spPr>
      </p:pic>
      <p:pic>
        <p:nvPicPr>
          <p:cNvPr id="719907" name="Picture 35" descr="bolletje_3D_groen_d"/>
          <p:cNvPicPr>
            <a:picLocks noChangeAspect="1" noChangeArrowheads="1"/>
          </p:cNvPicPr>
          <p:nvPr/>
        </p:nvPicPr>
        <p:blipFill>
          <a:blip r:embed="rId7" cstate="print"/>
          <a:srcRect/>
          <a:stretch>
            <a:fillRect/>
          </a:stretch>
        </p:blipFill>
        <p:spPr bwMode="auto">
          <a:xfrm>
            <a:off x="966788" y="3490913"/>
            <a:ext cx="819150" cy="819150"/>
          </a:xfrm>
          <a:prstGeom prst="rect">
            <a:avLst/>
          </a:prstGeom>
          <a:noFill/>
        </p:spPr>
      </p:pic>
      <p:pic>
        <p:nvPicPr>
          <p:cNvPr id="719908" name="Picture 36" descr="bolletje_3D_geel_u"/>
          <p:cNvPicPr>
            <a:picLocks noChangeAspect="1" noChangeArrowheads="1"/>
          </p:cNvPicPr>
          <p:nvPr/>
        </p:nvPicPr>
        <p:blipFill>
          <a:blip r:embed="rId8" cstate="print"/>
          <a:srcRect/>
          <a:stretch>
            <a:fillRect/>
          </a:stretch>
        </p:blipFill>
        <p:spPr bwMode="auto">
          <a:xfrm>
            <a:off x="1176338" y="4872038"/>
            <a:ext cx="842962" cy="842962"/>
          </a:xfrm>
          <a:prstGeom prst="rect">
            <a:avLst/>
          </a:prstGeom>
          <a:noFill/>
        </p:spPr>
      </p:pic>
      <p:grpSp>
        <p:nvGrpSpPr>
          <p:cNvPr id="7" name="Group 37"/>
          <p:cNvGrpSpPr>
            <a:grpSpLocks/>
          </p:cNvGrpSpPr>
          <p:nvPr/>
        </p:nvGrpSpPr>
        <p:grpSpPr bwMode="auto">
          <a:xfrm>
            <a:off x="2971800" y="3476625"/>
            <a:ext cx="1019175" cy="1019175"/>
            <a:chOff x="2217" y="2601"/>
            <a:chExt cx="642" cy="642"/>
          </a:xfrm>
        </p:grpSpPr>
        <p:pic>
          <p:nvPicPr>
            <p:cNvPr id="719910" name="Picture 38" descr="bolletje_3D_rood"/>
            <p:cNvPicPr>
              <a:picLocks noChangeAspect="1" noChangeArrowheads="1"/>
            </p:cNvPicPr>
            <p:nvPr/>
          </p:nvPicPr>
          <p:blipFill>
            <a:blip r:embed="rId9" cstate="print"/>
            <a:srcRect/>
            <a:stretch>
              <a:fillRect/>
            </a:stretch>
          </p:blipFill>
          <p:spPr bwMode="auto">
            <a:xfrm>
              <a:off x="2217" y="2601"/>
              <a:ext cx="642" cy="642"/>
            </a:xfrm>
            <a:prstGeom prst="rect">
              <a:avLst/>
            </a:prstGeom>
            <a:noFill/>
          </p:spPr>
        </p:pic>
        <p:pic>
          <p:nvPicPr>
            <p:cNvPr id="719911" name="Picture 39" descr="bolletje_3D_geel"/>
            <p:cNvPicPr>
              <a:picLocks noChangeAspect="1" noChangeArrowheads="1"/>
            </p:cNvPicPr>
            <p:nvPr/>
          </p:nvPicPr>
          <p:blipFill>
            <a:blip r:embed="rId10" cstate="print"/>
            <a:srcRect/>
            <a:stretch>
              <a:fillRect/>
            </a:stretch>
          </p:blipFill>
          <p:spPr bwMode="auto">
            <a:xfrm>
              <a:off x="2457" y="2979"/>
              <a:ext cx="192" cy="192"/>
            </a:xfrm>
            <a:prstGeom prst="rect">
              <a:avLst/>
            </a:prstGeom>
            <a:noFill/>
          </p:spPr>
        </p:pic>
        <p:pic>
          <p:nvPicPr>
            <p:cNvPr id="719912" name="Picture 40" descr="bolletje_3D_groen"/>
            <p:cNvPicPr>
              <a:picLocks noChangeAspect="1" noChangeArrowheads="1"/>
            </p:cNvPicPr>
            <p:nvPr/>
          </p:nvPicPr>
          <p:blipFill>
            <a:blip r:embed="rId11" cstate="print"/>
            <a:srcRect/>
            <a:stretch>
              <a:fillRect/>
            </a:stretch>
          </p:blipFill>
          <p:spPr bwMode="auto">
            <a:xfrm>
              <a:off x="2313" y="2715"/>
              <a:ext cx="192" cy="192"/>
            </a:xfrm>
            <a:prstGeom prst="rect">
              <a:avLst/>
            </a:prstGeom>
            <a:noFill/>
          </p:spPr>
        </p:pic>
        <p:pic>
          <p:nvPicPr>
            <p:cNvPr id="719913" name="Picture 41" descr="bolletje_3D_groen"/>
            <p:cNvPicPr>
              <a:picLocks noChangeAspect="1" noChangeArrowheads="1"/>
            </p:cNvPicPr>
            <p:nvPr/>
          </p:nvPicPr>
          <p:blipFill>
            <a:blip r:embed="rId11" cstate="print"/>
            <a:srcRect/>
            <a:stretch>
              <a:fillRect/>
            </a:stretch>
          </p:blipFill>
          <p:spPr bwMode="auto">
            <a:xfrm>
              <a:off x="2595" y="2751"/>
              <a:ext cx="192" cy="192"/>
            </a:xfrm>
            <a:prstGeom prst="rect">
              <a:avLst/>
            </a:prstGeom>
            <a:noFill/>
          </p:spPr>
        </p:pic>
      </p:grpSp>
      <p:grpSp>
        <p:nvGrpSpPr>
          <p:cNvPr id="8" name="Group 42"/>
          <p:cNvGrpSpPr>
            <a:grpSpLocks/>
          </p:cNvGrpSpPr>
          <p:nvPr/>
        </p:nvGrpSpPr>
        <p:grpSpPr bwMode="auto">
          <a:xfrm>
            <a:off x="3209925" y="4810125"/>
            <a:ext cx="981075" cy="981075"/>
            <a:chOff x="2343" y="3495"/>
            <a:chExt cx="618" cy="618"/>
          </a:xfrm>
        </p:grpSpPr>
        <p:pic>
          <p:nvPicPr>
            <p:cNvPr id="719915" name="Picture 43" descr="bolletje_3D_blauw"/>
            <p:cNvPicPr>
              <a:picLocks noChangeAspect="1" noChangeArrowheads="1"/>
            </p:cNvPicPr>
            <p:nvPr/>
          </p:nvPicPr>
          <p:blipFill>
            <a:blip r:embed="rId12" cstate="print"/>
            <a:srcRect/>
            <a:stretch>
              <a:fillRect/>
            </a:stretch>
          </p:blipFill>
          <p:spPr bwMode="auto">
            <a:xfrm>
              <a:off x="2343" y="3495"/>
              <a:ext cx="618" cy="618"/>
            </a:xfrm>
            <a:prstGeom prst="rect">
              <a:avLst/>
            </a:prstGeom>
            <a:noFill/>
          </p:spPr>
        </p:pic>
        <p:pic>
          <p:nvPicPr>
            <p:cNvPr id="719916" name="Picture 44" descr="bolletje_3D_geel"/>
            <p:cNvPicPr>
              <a:picLocks noChangeAspect="1" noChangeArrowheads="1"/>
            </p:cNvPicPr>
            <p:nvPr/>
          </p:nvPicPr>
          <p:blipFill>
            <a:blip r:embed="rId10" cstate="print"/>
            <a:srcRect/>
            <a:stretch>
              <a:fillRect/>
            </a:stretch>
          </p:blipFill>
          <p:spPr bwMode="auto">
            <a:xfrm>
              <a:off x="2691" y="3645"/>
              <a:ext cx="192" cy="192"/>
            </a:xfrm>
            <a:prstGeom prst="rect">
              <a:avLst/>
            </a:prstGeom>
            <a:noFill/>
          </p:spPr>
        </p:pic>
        <p:pic>
          <p:nvPicPr>
            <p:cNvPr id="719917" name="Picture 45" descr="bolletje_3D_geel"/>
            <p:cNvPicPr>
              <a:picLocks noChangeAspect="1" noChangeArrowheads="1"/>
            </p:cNvPicPr>
            <p:nvPr/>
          </p:nvPicPr>
          <p:blipFill>
            <a:blip r:embed="rId10" cstate="print"/>
            <a:srcRect/>
            <a:stretch>
              <a:fillRect/>
            </a:stretch>
          </p:blipFill>
          <p:spPr bwMode="auto">
            <a:xfrm>
              <a:off x="2451" y="3585"/>
              <a:ext cx="192" cy="192"/>
            </a:xfrm>
            <a:prstGeom prst="rect">
              <a:avLst/>
            </a:prstGeom>
            <a:noFill/>
          </p:spPr>
        </p:pic>
        <p:pic>
          <p:nvPicPr>
            <p:cNvPr id="719918" name="Picture 46" descr="bolletje_3D_groen"/>
            <p:cNvPicPr>
              <a:picLocks noChangeAspect="1" noChangeArrowheads="1"/>
            </p:cNvPicPr>
            <p:nvPr/>
          </p:nvPicPr>
          <p:blipFill>
            <a:blip r:embed="rId11" cstate="print"/>
            <a:srcRect/>
            <a:stretch>
              <a:fillRect/>
            </a:stretch>
          </p:blipFill>
          <p:spPr bwMode="auto">
            <a:xfrm>
              <a:off x="2541" y="3837"/>
              <a:ext cx="192" cy="192"/>
            </a:xfrm>
            <a:prstGeom prst="rect">
              <a:avLst/>
            </a:prstGeom>
            <a:noFill/>
          </p:spPr>
        </p:pic>
      </p:grpSp>
      <p:grpSp>
        <p:nvGrpSpPr>
          <p:cNvPr id="9" name="Group 47"/>
          <p:cNvGrpSpPr>
            <a:grpSpLocks/>
          </p:cNvGrpSpPr>
          <p:nvPr/>
        </p:nvGrpSpPr>
        <p:grpSpPr bwMode="auto">
          <a:xfrm>
            <a:off x="977900" y="4576763"/>
            <a:ext cx="2678113" cy="1231900"/>
            <a:chOff x="952" y="3368"/>
            <a:chExt cx="1687" cy="776"/>
          </a:xfrm>
        </p:grpSpPr>
        <p:sp>
          <p:nvSpPr>
            <p:cNvPr id="719920" name="Oval 48"/>
            <p:cNvSpPr>
              <a:spLocks noChangeArrowheads="1"/>
            </p:cNvSpPr>
            <p:nvPr/>
          </p:nvSpPr>
          <p:spPr bwMode="auto">
            <a:xfrm flipH="1">
              <a:off x="2449" y="3580"/>
              <a:ext cx="190" cy="197"/>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921" name="Oval 49"/>
            <p:cNvSpPr>
              <a:spLocks noChangeArrowheads="1"/>
            </p:cNvSpPr>
            <p:nvPr/>
          </p:nvSpPr>
          <p:spPr bwMode="auto">
            <a:xfrm flipH="1">
              <a:off x="952" y="3369"/>
              <a:ext cx="785" cy="775"/>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922" name="Line 50"/>
            <p:cNvSpPr>
              <a:spLocks noChangeShapeType="1"/>
            </p:cNvSpPr>
            <p:nvPr/>
          </p:nvSpPr>
          <p:spPr bwMode="auto">
            <a:xfrm flipH="1">
              <a:off x="1453" y="3778"/>
              <a:ext cx="1122" cy="351"/>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23" name="Line 51"/>
            <p:cNvSpPr>
              <a:spLocks noChangeShapeType="1"/>
            </p:cNvSpPr>
            <p:nvPr/>
          </p:nvSpPr>
          <p:spPr bwMode="auto">
            <a:xfrm flipH="1" flipV="1">
              <a:off x="1389" y="3368"/>
              <a:ext cx="1172" cy="214"/>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10" name="Group 52"/>
          <p:cNvGrpSpPr>
            <a:grpSpLocks/>
          </p:cNvGrpSpPr>
          <p:nvPr/>
        </p:nvGrpSpPr>
        <p:grpSpPr bwMode="auto">
          <a:xfrm>
            <a:off x="758825" y="3284538"/>
            <a:ext cx="2678113" cy="1231900"/>
            <a:chOff x="952" y="3368"/>
            <a:chExt cx="1687" cy="776"/>
          </a:xfrm>
        </p:grpSpPr>
        <p:sp>
          <p:nvSpPr>
            <p:cNvPr id="719925" name="Oval 53"/>
            <p:cNvSpPr>
              <a:spLocks noChangeArrowheads="1"/>
            </p:cNvSpPr>
            <p:nvPr/>
          </p:nvSpPr>
          <p:spPr bwMode="auto">
            <a:xfrm flipH="1">
              <a:off x="2449" y="3580"/>
              <a:ext cx="190" cy="197"/>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a:solidFill>
                  <a:srgbClr val="000000"/>
                </a:solidFill>
                <a:latin typeface="Arial" charset="0"/>
              </a:endParaRPr>
            </a:p>
          </p:txBody>
        </p:sp>
        <p:sp>
          <p:nvSpPr>
            <p:cNvPr id="719926" name="Oval 54"/>
            <p:cNvSpPr>
              <a:spLocks noChangeArrowheads="1"/>
            </p:cNvSpPr>
            <p:nvPr/>
          </p:nvSpPr>
          <p:spPr bwMode="auto">
            <a:xfrm flipH="1">
              <a:off x="952" y="3369"/>
              <a:ext cx="785" cy="775"/>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927" name="Line 55"/>
            <p:cNvSpPr>
              <a:spLocks noChangeShapeType="1"/>
            </p:cNvSpPr>
            <p:nvPr/>
          </p:nvSpPr>
          <p:spPr bwMode="auto">
            <a:xfrm flipH="1">
              <a:off x="1453" y="3778"/>
              <a:ext cx="1122" cy="351"/>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28" name="Line 56"/>
            <p:cNvSpPr>
              <a:spLocks noChangeShapeType="1"/>
            </p:cNvSpPr>
            <p:nvPr/>
          </p:nvSpPr>
          <p:spPr bwMode="auto">
            <a:xfrm flipH="1" flipV="1">
              <a:off x="1389" y="3368"/>
              <a:ext cx="1172" cy="214"/>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sp>
        <p:nvSpPr>
          <p:cNvPr id="719929" name="Text Box 57"/>
          <p:cNvSpPr txBox="1">
            <a:spLocks noChangeArrowheads="1"/>
          </p:cNvSpPr>
          <p:nvPr/>
        </p:nvSpPr>
        <p:spPr bwMode="auto">
          <a:xfrm rot="-5400000">
            <a:off x="-586664" y="4299847"/>
            <a:ext cx="1936917" cy="646331"/>
          </a:xfrm>
          <a:prstGeom prst="rect">
            <a:avLst/>
          </a:prstGeom>
          <a:solidFill>
            <a:srgbClr val="E3FFFF"/>
          </a:solidFill>
          <a:ln w="9525">
            <a:solidFill>
              <a:srgbClr val="5800B0"/>
            </a:solidFill>
            <a:miter lim="800000"/>
            <a:headEnd/>
            <a:tailEnd/>
          </a:ln>
          <a:effectLst/>
        </p:spPr>
        <p:txBody>
          <a:bodyPr wrap="square">
            <a:spAutoFit/>
          </a:bodyPr>
          <a:lstStyle/>
          <a:p>
            <a:pPr algn="ctr" defTabSz="914400" fontAlgn="base">
              <a:spcBef>
                <a:spcPct val="0"/>
              </a:spcBef>
              <a:spcAft>
                <a:spcPct val="0"/>
              </a:spcAft>
            </a:pPr>
            <a:r>
              <a:rPr lang="en-US" sz="3600" dirty="0">
                <a:solidFill>
                  <a:srgbClr val="008000"/>
                </a:solidFill>
              </a:rPr>
              <a:t>quarks</a:t>
            </a:r>
          </a:p>
        </p:txBody>
      </p:sp>
      <p:sp>
        <p:nvSpPr>
          <p:cNvPr id="719930" name="Text Box 58"/>
          <p:cNvSpPr txBox="1">
            <a:spLocks noChangeArrowheads="1"/>
          </p:cNvSpPr>
          <p:nvPr/>
        </p:nvSpPr>
        <p:spPr bwMode="auto">
          <a:xfrm rot="5400000">
            <a:off x="7690105" y="5122122"/>
            <a:ext cx="2064826" cy="646331"/>
          </a:xfrm>
          <a:prstGeom prst="rect">
            <a:avLst/>
          </a:prstGeom>
          <a:solidFill>
            <a:srgbClr val="E3FFFF"/>
          </a:solidFill>
          <a:ln w="9525">
            <a:solidFill>
              <a:srgbClr val="5800B0"/>
            </a:solidFill>
            <a:miter lim="800000"/>
            <a:headEnd/>
            <a:tailEnd/>
          </a:ln>
          <a:effectLst/>
        </p:spPr>
        <p:txBody>
          <a:bodyPr wrap="square">
            <a:spAutoFit/>
          </a:bodyPr>
          <a:lstStyle/>
          <a:p>
            <a:pPr algn="ctr" defTabSz="914400" fontAlgn="base">
              <a:spcBef>
                <a:spcPct val="0"/>
              </a:spcBef>
              <a:spcAft>
                <a:spcPct val="0"/>
              </a:spcAft>
            </a:pPr>
            <a:r>
              <a:rPr lang="en-US" sz="3600" dirty="0" err="1" smtClean="0">
                <a:solidFill>
                  <a:srgbClr val="008000"/>
                </a:solidFill>
                <a:latin typeface="Comic Sans MS" pitchFamily="66" charset="0"/>
              </a:rPr>
              <a:t>elektron</a:t>
            </a:r>
            <a:endParaRPr lang="en-US" sz="3600" dirty="0">
              <a:solidFill>
                <a:srgbClr val="008000"/>
              </a:solidFill>
              <a:latin typeface="Comic Sans MS" pitchFamily="66" charset="0"/>
            </a:endParaRPr>
          </a:p>
        </p:txBody>
      </p:sp>
      <p:sp>
        <p:nvSpPr>
          <p:cNvPr id="719931" name="Text Box 59"/>
          <p:cNvSpPr txBox="1">
            <a:spLocks noChangeArrowheads="1"/>
          </p:cNvSpPr>
          <p:nvPr/>
        </p:nvSpPr>
        <p:spPr bwMode="auto">
          <a:xfrm>
            <a:off x="5165758" y="5825410"/>
            <a:ext cx="1068321" cy="400110"/>
          </a:xfrm>
          <a:prstGeom prst="rect">
            <a:avLst/>
          </a:prstGeom>
          <a:solidFill>
            <a:srgbClr val="E3FFFF"/>
          </a:solidFill>
          <a:ln w="9525">
            <a:solidFill>
              <a:srgbClr val="5800B0"/>
            </a:solidFill>
            <a:miter lim="800000"/>
            <a:headEnd/>
            <a:tailEnd/>
          </a:ln>
          <a:effectLst/>
        </p:spPr>
        <p:txBody>
          <a:bodyPr wrap="none">
            <a:spAutoFit/>
          </a:bodyPr>
          <a:lstStyle/>
          <a:p>
            <a:pPr algn="ctr" defTabSz="914400" fontAlgn="base">
              <a:spcBef>
                <a:spcPct val="0"/>
              </a:spcBef>
              <a:spcAft>
                <a:spcPct val="0"/>
              </a:spcAft>
            </a:pPr>
            <a:r>
              <a:rPr lang="en-US" sz="2000" dirty="0">
                <a:solidFill>
                  <a:srgbClr val="FF0066"/>
                </a:solidFill>
              </a:rPr>
              <a:t>Nucleus</a:t>
            </a:r>
          </a:p>
        </p:txBody>
      </p:sp>
      <p:sp>
        <p:nvSpPr>
          <p:cNvPr id="719932" name="Text Box 60"/>
          <p:cNvSpPr txBox="1">
            <a:spLocks noChangeArrowheads="1"/>
          </p:cNvSpPr>
          <p:nvPr/>
        </p:nvSpPr>
        <p:spPr bwMode="auto">
          <a:xfrm>
            <a:off x="3134041" y="5883275"/>
            <a:ext cx="1233516" cy="707886"/>
          </a:xfrm>
          <a:prstGeom prst="rect">
            <a:avLst/>
          </a:prstGeom>
          <a:solidFill>
            <a:srgbClr val="E3FFFF"/>
          </a:solidFill>
          <a:ln w="9525">
            <a:solidFill>
              <a:srgbClr val="5800B0"/>
            </a:solidFill>
            <a:miter lim="800000"/>
            <a:headEnd/>
            <a:tailEnd/>
          </a:ln>
          <a:effectLst/>
        </p:spPr>
        <p:txBody>
          <a:bodyPr wrap="square">
            <a:spAutoFit/>
          </a:bodyPr>
          <a:lstStyle/>
          <a:p>
            <a:pPr algn="ctr" defTabSz="914400" fontAlgn="base">
              <a:spcBef>
                <a:spcPct val="0"/>
              </a:spcBef>
              <a:spcAft>
                <a:spcPct val="0"/>
              </a:spcAft>
            </a:pPr>
            <a:r>
              <a:rPr lang="en-US" sz="2000" dirty="0">
                <a:solidFill>
                  <a:srgbClr val="FF0066"/>
                </a:solidFill>
              </a:rPr>
              <a:t>neutron</a:t>
            </a:r>
          </a:p>
          <a:p>
            <a:pPr algn="ctr" defTabSz="914400" fontAlgn="base">
              <a:spcBef>
                <a:spcPct val="0"/>
              </a:spcBef>
              <a:spcAft>
                <a:spcPct val="0"/>
              </a:spcAft>
            </a:pPr>
            <a:r>
              <a:rPr lang="en-US" sz="2000" dirty="0">
                <a:solidFill>
                  <a:srgbClr val="FF0066"/>
                </a:solidFill>
              </a:rPr>
              <a:t>proton</a:t>
            </a:r>
          </a:p>
        </p:txBody>
      </p:sp>
      <p:grpSp>
        <p:nvGrpSpPr>
          <p:cNvPr id="11" name="Group 61"/>
          <p:cNvGrpSpPr>
            <a:grpSpLocks/>
          </p:cNvGrpSpPr>
          <p:nvPr/>
        </p:nvGrpSpPr>
        <p:grpSpPr bwMode="auto">
          <a:xfrm>
            <a:off x="5397500" y="1963738"/>
            <a:ext cx="3092450" cy="2543175"/>
            <a:chOff x="3736" y="1722"/>
            <a:chExt cx="1948" cy="1602"/>
          </a:xfrm>
        </p:grpSpPr>
        <p:sp>
          <p:nvSpPr>
            <p:cNvPr id="719934" name="Oval 62"/>
            <p:cNvSpPr>
              <a:spLocks noChangeArrowheads="1"/>
            </p:cNvSpPr>
            <p:nvPr/>
          </p:nvSpPr>
          <p:spPr bwMode="auto">
            <a:xfrm rot="-19248556">
              <a:off x="4447" y="2102"/>
              <a:ext cx="1237" cy="1222"/>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935" name="Oval 63"/>
            <p:cNvSpPr>
              <a:spLocks noChangeArrowheads="1"/>
            </p:cNvSpPr>
            <p:nvPr/>
          </p:nvSpPr>
          <p:spPr bwMode="auto">
            <a:xfrm rot="-19248556">
              <a:off x="3956" y="1935"/>
              <a:ext cx="120" cy="120"/>
            </a:xfrm>
            <a:prstGeom prst="ellipse">
              <a:avLst/>
            </a:prstGeom>
            <a:noFill/>
            <a:ln w="19050">
              <a:solidFill>
                <a:srgbClr val="CCFF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936" name="Line 64"/>
            <p:cNvSpPr>
              <a:spLocks noChangeShapeType="1"/>
            </p:cNvSpPr>
            <p:nvPr/>
          </p:nvSpPr>
          <p:spPr bwMode="auto">
            <a:xfrm rot="-19248556">
              <a:off x="3736" y="2300"/>
              <a:ext cx="993" cy="378"/>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37" name="Line 65"/>
            <p:cNvSpPr>
              <a:spLocks noChangeShapeType="1"/>
            </p:cNvSpPr>
            <p:nvPr/>
          </p:nvSpPr>
          <p:spPr bwMode="auto">
            <a:xfrm rot="2351444" flipV="1">
              <a:off x="4107" y="1722"/>
              <a:ext cx="1035" cy="607"/>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12" name="Group 66"/>
          <p:cNvGrpSpPr>
            <a:grpSpLocks/>
          </p:cNvGrpSpPr>
          <p:nvPr/>
        </p:nvGrpSpPr>
        <p:grpSpPr bwMode="auto">
          <a:xfrm>
            <a:off x="6786563" y="2185988"/>
            <a:ext cx="1506537" cy="2217737"/>
            <a:chOff x="4275" y="1336"/>
            <a:chExt cx="949" cy="1397"/>
          </a:xfrm>
        </p:grpSpPr>
        <p:pic>
          <p:nvPicPr>
            <p:cNvPr id="719939" name="Picture 67" descr="atoom_3D"/>
            <p:cNvPicPr>
              <a:picLocks noChangeAspect="1" noChangeArrowheads="1"/>
            </p:cNvPicPr>
            <p:nvPr/>
          </p:nvPicPr>
          <p:blipFill>
            <a:blip r:embed="rId13" cstate="print"/>
            <a:srcRect/>
            <a:stretch>
              <a:fillRect/>
            </a:stretch>
          </p:blipFill>
          <p:spPr bwMode="auto">
            <a:xfrm>
              <a:off x="4275" y="1743"/>
              <a:ext cx="949" cy="990"/>
            </a:xfrm>
            <a:prstGeom prst="rect">
              <a:avLst/>
            </a:prstGeom>
            <a:noFill/>
            <a:ln w="9525">
              <a:solidFill>
                <a:schemeClr val="tx1"/>
              </a:solidFill>
              <a:miter lim="800000"/>
              <a:headEnd/>
              <a:tailEnd/>
            </a:ln>
          </p:spPr>
        </p:pic>
        <p:sp>
          <p:nvSpPr>
            <p:cNvPr id="719940" name="Text Box 68"/>
            <p:cNvSpPr txBox="1">
              <a:spLocks noChangeArrowheads="1"/>
            </p:cNvSpPr>
            <p:nvPr/>
          </p:nvSpPr>
          <p:spPr bwMode="auto">
            <a:xfrm>
              <a:off x="4470" y="1336"/>
              <a:ext cx="522" cy="237"/>
            </a:xfrm>
            <a:prstGeom prst="rect">
              <a:avLst/>
            </a:prstGeom>
            <a:solidFill>
              <a:srgbClr val="E3FFFF"/>
            </a:solidFill>
            <a:ln w="9525">
              <a:solidFill>
                <a:schemeClr val="tx1"/>
              </a:solidFill>
              <a:miter lim="800000"/>
              <a:headEnd/>
              <a:tailEnd/>
            </a:ln>
            <a:effectLst/>
          </p:spPr>
          <p:txBody>
            <a:bodyPr wrap="none">
              <a:spAutoFit/>
            </a:bodyPr>
            <a:lstStyle/>
            <a:p>
              <a:pPr algn="ctr" defTabSz="914400" fontAlgn="base">
                <a:spcBef>
                  <a:spcPct val="0"/>
                </a:spcBef>
                <a:spcAft>
                  <a:spcPct val="0"/>
                </a:spcAft>
              </a:pPr>
              <a:r>
                <a:rPr lang="en-US">
                  <a:solidFill>
                    <a:srgbClr val="000000"/>
                  </a:solidFill>
                  <a:latin typeface="Arial" charset="0"/>
                </a:rPr>
                <a:t>atoom</a:t>
              </a:r>
            </a:p>
          </p:txBody>
        </p:sp>
      </p:grpSp>
      <p:grpSp>
        <p:nvGrpSpPr>
          <p:cNvPr id="13" name="Group 69"/>
          <p:cNvGrpSpPr>
            <a:grpSpLocks/>
          </p:cNvGrpSpPr>
          <p:nvPr/>
        </p:nvGrpSpPr>
        <p:grpSpPr bwMode="auto">
          <a:xfrm>
            <a:off x="1395413" y="1219200"/>
            <a:ext cx="3006725" cy="1939925"/>
            <a:chOff x="879" y="768"/>
            <a:chExt cx="1894" cy="1222"/>
          </a:xfrm>
        </p:grpSpPr>
        <p:sp>
          <p:nvSpPr>
            <p:cNvPr id="719942" name="Oval 70"/>
            <p:cNvSpPr>
              <a:spLocks noChangeArrowheads="1"/>
            </p:cNvSpPr>
            <p:nvPr/>
          </p:nvSpPr>
          <p:spPr bwMode="auto">
            <a:xfrm>
              <a:off x="1536" y="768"/>
              <a:ext cx="1237" cy="1222"/>
            </a:xfrm>
            <a:prstGeom prst="ellipse">
              <a:avLst/>
            </a:prstGeom>
            <a:noFill/>
            <a:ln w="19050">
              <a:solidFill>
                <a:srgbClr val="CCFF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9943" name="Line 71"/>
            <p:cNvSpPr>
              <a:spLocks noChangeShapeType="1"/>
            </p:cNvSpPr>
            <p:nvPr/>
          </p:nvSpPr>
          <p:spPr bwMode="auto">
            <a:xfrm flipV="1">
              <a:off x="882" y="816"/>
              <a:ext cx="1015" cy="545"/>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9944" name="Line 72"/>
            <p:cNvSpPr>
              <a:spLocks noChangeShapeType="1"/>
            </p:cNvSpPr>
            <p:nvPr/>
          </p:nvSpPr>
          <p:spPr bwMode="auto">
            <a:xfrm>
              <a:off x="879" y="1365"/>
              <a:ext cx="986" cy="507"/>
            </a:xfrm>
            <a:prstGeom prst="line">
              <a:avLst/>
            </a:prstGeom>
            <a:noFill/>
            <a:ln w="19050">
              <a:solidFill>
                <a:srgbClr val="CCFF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pic>
        <p:nvPicPr>
          <p:cNvPr id="719945" name="Picture 73" descr="plantcel"/>
          <p:cNvPicPr>
            <a:picLocks noGrp="1" noChangeAspect="1" noChangeArrowheads="1"/>
          </p:cNvPicPr>
          <p:nvPr>
            <p:ph idx="1"/>
          </p:nvPr>
        </p:nvPicPr>
        <p:blipFill>
          <a:blip r:embed="rId14" cstate="print"/>
          <a:srcRect/>
          <a:stretch>
            <a:fillRect/>
          </a:stretch>
        </p:blipFill>
        <p:spPr>
          <a:xfrm>
            <a:off x="2819400" y="1143000"/>
            <a:ext cx="1277938" cy="1974850"/>
          </a:xfrm>
          <a:noFill/>
          <a:ln/>
        </p:spPr>
      </p:pic>
      <p:sp>
        <p:nvSpPr>
          <p:cNvPr id="719946" name="Oval 74"/>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9947" name="Text Box 75"/>
          <p:cNvSpPr txBox="1">
            <a:spLocks noChangeArrowheads="1"/>
          </p:cNvSpPr>
          <p:nvPr/>
        </p:nvSpPr>
        <p:spPr bwMode="auto">
          <a:xfrm>
            <a:off x="7518400" y="84138"/>
            <a:ext cx="1092200" cy="579437"/>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3200" b="1" dirty="0">
                <a:solidFill>
                  <a:srgbClr val="FF6600"/>
                </a:solidFill>
              </a:rPr>
              <a:t>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9945"/>
                                        </p:tgtEl>
                                        <p:attrNameLst>
                                          <p:attrName>style.visibility</p:attrName>
                                        </p:attrNameLst>
                                      </p:cBhvr>
                                      <p:to>
                                        <p:strVal val="visible"/>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71987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719875"/>
                                        </p:tgtEl>
                                        <p:attrNameLst>
                                          <p:attrName>style.visibility</p:attrName>
                                        </p:attrNameLst>
                                      </p:cBhvr>
                                      <p:to>
                                        <p:strVal val="visible"/>
                                      </p:to>
                                    </p:set>
                                  </p:childTnLst>
                                </p:cTn>
                              </p:par>
                            </p:childTnLst>
                          </p:cTn>
                        </p:par>
                        <p:par>
                          <p:cTn id="21" fill="hold">
                            <p:stCondLst>
                              <p:cond delay="1000"/>
                            </p:stCondLst>
                            <p:childTnLst>
                              <p:par>
                                <p:cTn id="22" presetID="3" presetClass="entr" presetSubtype="1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719874"/>
                                        </p:tgtEl>
                                        <p:attrNameLst>
                                          <p:attrName>style.visibility</p:attrName>
                                        </p:attrNameLst>
                                      </p:cBhvr>
                                      <p:to>
                                        <p:strVal val="visible"/>
                                      </p:to>
                                    </p:se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71990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19930"/>
                                        </p:tgtEl>
                                        <p:attrNameLst>
                                          <p:attrName>style.visibility</p:attrName>
                                        </p:attrNameLst>
                                      </p:cBhvr>
                                      <p:to>
                                        <p:strVal val="visible"/>
                                      </p:to>
                                    </p:set>
                                  </p:childTnLst>
                                </p:cTn>
                              </p:par>
                            </p:childTnLst>
                          </p:cTn>
                        </p:par>
                        <p:par>
                          <p:cTn id="40" fill="hold">
                            <p:stCondLst>
                              <p:cond delay="2000"/>
                            </p:stCondLst>
                            <p:childTnLst>
                              <p:par>
                                <p:cTn id="41" presetID="3" presetClass="entr" presetSubtype="1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par>
                          <p:cTn id="44" fill="hold">
                            <p:stCondLst>
                              <p:cond delay="2500"/>
                            </p:stCondLst>
                            <p:childTnLst>
                              <p:par>
                                <p:cTn id="45" presetID="1" presetClass="entr" presetSubtype="0" fill="hold" nodeType="afterEffect">
                                  <p:stCondLst>
                                    <p:cond delay="0"/>
                                  </p:stCondLst>
                                  <p:childTnLst>
                                    <p:set>
                                      <p:cBhvr>
                                        <p:cTn id="46" dur="1" fill="hold">
                                          <p:stCondLst>
                                            <p:cond delay="0"/>
                                          </p:stCondLst>
                                        </p:cTn>
                                        <p:tgtEl>
                                          <p:spTgt spid="7198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9931"/>
                                        </p:tgtEl>
                                        <p:attrNameLst>
                                          <p:attrName>style.visibility</p:attrName>
                                        </p:attrNameLst>
                                      </p:cBhvr>
                                      <p:to>
                                        <p:strVal val="visible"/>
                                      </p:to>
                                    </p:set>
                                  </p:childTnLst>
                                </p:cTn>
                              </p:par>
                            </p:childTnLst>
                          </p:cTn>
                        </p:par>
                        <p:par>
                          <p:cTn id="49" fill="hold">
                            <p:stCondLst>
                              <p:cond delay="2500"/>
                            </p:stCondLst>
                            <p:childTnLst>
                              <p:par>
                                <p:cTn id="50" presetID="3" presetClass="entr" presetSubtype="1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par>
                                <p:cTn id="53" presetID="3" presetClass="entr" presetSubtype="1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linds(horizontal)">
                                      <p:cBhvr>
                                        <p:cTn id="55" dur="500"/>
                                        <p:tgtEl>
                                          <p:spTgt spid="5"/>
                                        </p:tgtEl>
                                      </p:cBhvr>
                                    </p:animEffect>
                                  </p:childTnLst>
                                </p:cTn>
                              </p:par>
                            </p:childTnLst>
                          </p:cTn>
                        </p:par>
                        <p:par>
                          <p:cTn id="56" fill="hold">
                            <p:stCondLst>
                              <p:cond delay="3000"/>
                            </p:stCondLst>
                            <p:childTnLst>
                              <p:par>
                                <p:cTn id="57" presetID="23" presetClass="entr" presetSubtype="16"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childTnLst>
                                </p:cTn>
                              </p:par>
                              <p:par>
                                <p:cTn id="65" presetID="1" presetClass="entr" presetSubtype="0" fill="hold" grpId="0" nodeType="withEffect">
                                  <p:stCondLst>
                                    <p:cond delay="0"/>
                                  </p:stCondLst>
                                  <p:childTnLst>
                                    <p:set>
                                      <p:cBhvr>
                                        <p:cTn id="66" dur="1" fill="hold">
                                          <p:stCondLst>
                                            <p:cond delay="0"/>
                                          </p:stCondLst>
                                        </p:cTn>
                                        <p:tgtEl>
                                          <p:spTgt spid="719932"/>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par>
                          <p:cTn id="72" fill="hold">
                            <p:stCondLst>
                              <p:cond delay="3500"/>
                            </p:stCondLst>
                            <p:childTnLst>
                              <p:par>
                                <p:cTn id="73" presetID="23" presetClass="entr" presetSubtype="16" fill="hold" nodeType="afterEffect">
                                  <p:stCondLst>
                                    <p:cond delay="0"/>
                                  </p:stCondLst>
                                  <p:childTnLst>
                                    <p:set>
                                      <p:cBhvr>
                                        <p:cTn id="74" dur="1" fill="hold">
                                          <p:stCondLst>
                                            <p:cond delay="0"/>
                                          </p:stCondLst>
                                        </p:cTn>
                                        <p:tgtEl>
                                          <p:spTgt spid="719908"/>
                                        </p:tgtEl>
                                        <p:attrNameLst>
                                          <p:attrName>style.visibility</p:attrName>
                                        </p:attrNameLst>
                                      </p:cBhvr>
                                      <p:to>
                                        <p:strVal val="visible"/>
                                      </p:to>
                                    </p:set>
                                    <p:anim calcmode="lin" valueType="num">
                                      <p:cBhvr>
                                        <p:cTn id="75" dur="500" fill="hold"/>
                                        <p:tgtEl>
                                          <p:spTgt spid="719908"/>
                                        </p:tgtEl>
                                        <p:attrNameLst>
                                          <p:attrName>ppt_w</p:attrName>
                                        </p:attrNameLst>
                                      </p:cBhvr>
                                      <p:tavLst>
                                        <p:tav tm="0">
                                          <p:val>
                                            <p:fltVal val="0"/>
                                          </p:val>
                                        </p:tav>
                                        <p:tav tm="100000">
                                          <p:val>
                                            <p:strVal val="#ppt_w"/>
                                          </p:val>
                                        </p:tav>
                                      </p:tavLst>
                                    </p:anim>
                                    <p:anim calcmode="lin" valueType="num">
                                      <p:cBhvr>
                                        <p:cTn id="76" dur="500" fill="hold"/>
                                        <p:tgtEl>
                                          <p:spTgt spid="71990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719907"/>
                                        </p:tgtEl>
                                        <p:attrNameLst>
                                          <p:attrName>style.visibility</p:attrName>
                                        </p:attrNameLst>
                                      </p:cBhvr>
                                      <p:to>
                                        <p:strVal val="visible"/>
                                      </p:to>
                                    </p:set>
                                    <p:anim calcmode="lin" valueType="num">
                                      <p:cBhvr>
                                        <p:cTn id="79" dur="500" fill="hold"/>
                                        <p:tgtEl>
                                          <p:spTgt spid="719907"/>
                                        </p:tgtEl>
                                        <p:attrNameLst>
                                          <p:attrName>ppt_w</p:attrName>
                                        </p:attrNameLst>
                                      </p:cBhvr>
                                      <p:tavLst>
                                        <p:tav tm="0">
                                          <p:val>
                                            <p:fltVal val="0"/>
                                          </p:val>
                                        </p:tav>
                                        <p:tav tm="100000">
                                          <p:val>
                                            <p:strVal val="#ppt_w"/>
                                          </p:val>
                                        </p:tav>
                                      </p:tavLst>
                                    </p:anim>
                                    <p:anim calcmode="lin" valueType="num">
                                      <p:cBhvr>
                                        <p:cTn id="80" dur="500" fill="hold"/>
                                        <p:tgtEl>
                                          <p:spTgt spid="719907"/>
                                        </p:tgtEl>
                                        <p:attrNameLst>
                                          <p:attrName>ppt_h</p:attrName>
                                        </p:attrNameLst>
                                      </p:cBhvr>
                                      <p:tavLst>
                                        <p:tav tm="0">
                                          <p:val>
                                            <p:fltVal val="0"/>
                                          </p:val>
                                        </p:tav>
                                        <p:tav tm="100000">
                                          <p:val>
                                            <p:strVal val="#ppt_h"/>
                                          </p:val>
                                        </p:tav>
                                      </p:tavLst>
                                    </p:anim>
                                  </p:childTnLst>
                                </p:cTn>
                              </p:par>
                              <p:par>
                                <p:cTn id="81" presetID="1" presetClass="entr" presetSubtype="0" fill="hold" grpId="0" nodeType="withEffect">
                                  <p:stCondLst>
                                    <p:cond delay="0"/>
                                  </p:stCondLst>
                                  <p:childTnLst>
                                    <p:set>
                                      <p:cBhvr>
                                        <p:cTn id="82" dur="1" fill="hold">
                                          <p:stCondLst>
                                            <p:cond delay="0"/>
                                          </p:stCondLst>
                                        </p:cTn>
                                        <p:tgtEl>
                                          <p:spTgt spid="719929"/>
                                        </p:tgtEl>
                                        <p:attrNameLst>
                                          <p:attrName>style.visibility</p:attrName>
                                        </p:attrNameLst>
                                      </p:cBhvr>
                                      <p:to>
                                        <p:strVal val="visible"/>
                                      </p:to>
                                    </p:set>
                                  </p:childTnLst>
                                </p:cTn>
                              </p:par>
                            </p:childTnLst>
                          </p:cTn>
                        </p:par>
                        <p:par>
                          <p:cTn id="83" fill="hold">
                            <p:stCondLst>
                              <p:cond delay="4000"/>
                            </p:stCondLst>
                            <p:childTnLst>
                              <p:par>
                                <p:cTn id="84" presetID="1" presetClass="entr" presetSubtype="0" fill="hold" grpId="0" nodeType="afterEffect">
                                  <p:stCondLst>
                                    <p:cond delay="0"/>
                                  </p:stCondLst>
                                  <p:childTnLst>
                                    <p:set>
                                      <p:cBhvr>
                                        <p:cTn id="85" dur="1" fill="hold">
                                          <p:stCondLst>
                                            <p:cond delay="0"/>
                                          </p:stCondLst>
                                        </p:cTn>
                                        <p:tgtEl>
                                          <p:spTgt spid="719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4" grpId="0" animBg="1"/>
      <p:bldP spid="719875" grpId="0" animBg="1"/>
      <p:bldP spid="719929" grpId="0" animBg="1"/>
      <p:bldP spid="719930" grpId="0" animBg="1"/>
      <p:bldP spid="719931" grpId="0" animBg="1"/>
      <p:bldP spid="719932" grpId="0" animBg="1"/>
      <p:bldP spid="71994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9000">
              <a:srgbClr val="9BFAFF"/>
            </a:gs>
          </a:gsLst>
          <a:lin ang="5400000" scaled="0"/>
          <a:tileRect/>
        </a:gradFill>
        <a:effectLst/>
      </p:bgPr>
    </p:bg>
    <p:spTree>
      <p:nvGrpSpPr>
        <p:cNvPr id="1" name=""/>
        <p:cNvGrpSpPr/>
        <p:nvPr/>
      </p:nvGrpSpPr>
      <p:grpSpPr>
        <a:xfrm>
          <a:off x="0" y="0"/>
          <a:ext cx="0" cy="0"/>
          <a:chOff x="0" y="0"/>
          <a:chExt cx="0" cy="0"/>
        </a:xfrm>
      </p:grpSpPr>
      <p:sp>
        <p:nvSpPr>
          <p:cNvPr id="81" name="Date Placeholder 3"/>
          <p:cNvSpPr>
            <a:spLocks noGrp="1"/>
          </p:cNvSpPr>
          <p:nvPr>
            <p:ph type="dt" sz="half" idx="10"/>
          </p:nvPr>
        </p:nvSpPr>
        <p:spPr/>
        <p:txBody>
          <a:bodyPr/>
          <a:lstStyle/>
          <a:p>
            <a:endParaRPr lang="en-US" dirty="0"/>
          </a:p>
        </p:txBody>
      </p:sp>
      <p:sp>
        <p:nvSpPr>
          <p:cNvPr id="82" name="Footer Placeholder 4"/>
          <p:cNvSpPr>
            <a:spLocks noGrp="1"/>
          </p:cNvSpPr>
          <p:nvPr>
            <p:ph type="ftr" sz="quarter" idx="11"/>
          </p:nvPr>
        </p:nvSpPr>
        <p:spPr/>
        <p:txBody>
          <a:bodyPr/>
          <a:lstStyle/>
          <a:p>
            <a:endParaRPr lang="en-US" dirty="0"/>
          </a:p>
        </p:txBody>
      </p:sp>
      <p:grpSp>
        <p:nvGrpSpPr>
          <p:cNvPr id="2" name="Group 2"/>
          <p:cNvGrpSpPr>
            <a:grpSpLocks/>
          </p:cNvGrpSpPr>
          <p:nvPr/>
        </p:nvGrpSpPr>
        <p:grpSpPr bwMode="auto">
          <a:xfrm>
            <a:off x="7475538" y="5151438"/>
            <a:ext cx="715962" cy="715962"/>
            <a:chOff x="4709" y="3245"/>
            <a:chExt cx="451" cy="451"/>
          </a:xfrm>
        </p:grpSpPr>
        <p:pic>
          <p:nvPicPr>
            <p:cNvPr id="718851" name="Picture 3" descr="bolletje_3D_bruin_e"/>
            <p:cNvPicPr>
              <a:picLocks noChangeAspect="1" noChangeArrowheads="1"/>
            </p:cNvPicPr>
            <p:nvPr/>
          </p:nvPicPr>
          <p:blipFill>
            <a:blip r:embed="rId3" cstate="print"/>
            <a:srcRect/>
            <a:stretch>
              <a:fillRect/>
            </a:stretch>
          </p:blipFill>
          <p:spPr bwMode="auto">
            <a:xfrm>
              <a:off x="4709" y="3245"/>
              <a:ext cx="451" cy="451"/>
            </a:xfrm>
            <a:prstGeom prst="rect">
              <a:avLst/>
            </a:prstGeom>
            <a:noFill/>
          </p:spPr>
        </p:pic>
        <p:sp>
          <p:nvSpPr>
            <p:cNvPr id="718852" name="Line 4"/>
            <p:cNvSpPr>
              <a:spLocks noChangeShapeType="1"/>
            </p:cNvSpPr>
            <p:nvPr/>
          </p:nvSpPr>
          <p:spPr bwMode="auto">
            <a:xfrm>
              <a:off x="4856" y="3354"/>
              <a:ext cx="170" cy="0"/>
            </a:xfrm>
            <a:prstGeom prst="line">
              <a:avLst/>
            </a:prstGeom>
            <a:noFill/>
            <a:ln w="28575">
              <a:solidFill>
                <a:schemeClr val="tx1"/>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grpSp>
      <p:sp>
        <p:nvSpPr>
          <p:cNvPr id="718853" name="Rectangle 5"/>
          <p:cNvSpPr>
            <a:spLocks noGrp="1" noChangeArrowheads="1"/>
          </p:cNvSpPr>
          <p:nvPr>
            <p:ph type="title"/>
          </p:nvPr>
        </p:nvSpPr>
        <p:spPr/>
        <p:txBody>
          <a:bodyPr/>
          <a:lstStyle/>
          <a:p>
            <a:r>
              <a:rPr lang="en-US">
                <a:solidFill>
                  <a:srgbClr val="000099"/>
                </a:solidFill>
              </a:rPr>
              <a:t>… een wereld van antimaterie?</a:t>
            </a:r>
          </a:p>
        </p:txBody>
      </p:sp>
      <p:pic>
        <p:nvPicPr>
          <p:cNvPr id="718854" name="Picture 6" descr="atoomkern_3D"/>
          <p:cNvPicPr>
            <a:picLocks noChangeAspect="1" noChangeArrowheads="1"/>
          </p:cNvPicPr>
          <p:nvPr/>
        </p:nvPicPr>
        <p:blipFill>
          <a:blip r:embed="rId4" cstate="print"/>
          <a:srcRect/>
          <a:stretch>
            <a:fillRect/>
          </a:stretch>
        </p:blipFill>
        <p:spPr bwMode="auto">
          <a:xfrm>
            <a:off x="4859338" y="4005263"/>
            <a:ext cx="1677987" cy="1577975"/>
          </a:xfrm>
          <a:prstGeom prst="rect">
            <a:avLst/>
          </a:prstGeom>
          <a:noFill/>
        </p:spPr>
      </p:pic>
      <p:pic>
        <p:nvPicPr>
          <p:cNvPr id="718855" name="Picture 7" descr="molekuul_FRUCTOSE"/>
          <p:cNvPicPr>
            <a:picLocks noChangeAspect="1" noChangeArrowheads="1"/>
          </p:cNvPicPr>
          <p:nvPr/>
        </p:nvPicPr>
        <p:blipFill>
          <a:blip r:embed="rId5" cstate="print"/>
          <a:srcRect/>
          <a:stretch>
            <a:fillRect/>
          </a:stretch>
        </p:blipFill>
        <p:spPr bwMode="auto">
          <a:xfrm>
            <a:off x="5048250" y="1463675"/>
            <a:ext cx="1657350" cy="1408113"/>
          </a:xfrm>
          <a:prstGeom prst="rect">
            <a:avLst/>
          </a:prstGeom>
          <a:noFill/>
        </p:spPr>
      </p:pic>
      <p:pic>
        <p:nvPicPr>
          <p:cNvPr id="718856" name="Picture 8" descr="bloem"/>
          <p:cNvPicPr>
            <a:picLocks noChangeAspect="1" noChangeArrowheads="1"/>
          </p:cNvPicPr>
          <p:nvPr/>
        </p:nvPicPr>
        <p:blipFill>
          <a:blip r:embed="rId6" cstate="print"/>
          <a:srcRect/>
          <a:stretch>
            <a:fillRect/>
          </a:stretch>
        </p:blipFill>
        <p:spPr bwMode="auto">
          <a:xfrm>
            <a:off x="615950" y="1536700"/>
            <a:ext cx="1196975" cy="1422400"/>
          </a:xfrm>
          <a:prstGeom prst="rect">
            <a:avLst/>
          </a:prstGeom>
          <a:noFill/>
        </p:spPr>
      </p:pic>
      <p:sp>
        <p:nvSpPr>
          <p:cNvPr id="718857" name="Oval 9"/>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grpSp>
        <p:nvGrpSpPr>
          <p:cNvPr id="3" name="Group 10"/>
          <p:cNvGrpSpPr>
            <a:grpSpLocks/>
          </p:cNvGrpSpPr>
          <p:nvPr/>
        </p:nvGrpSpPr>
        <p:grpSpPr bwMode="auto">
          <a:xfrm>
            <a:off x="3786188" y="1196975"/>
            <a:ext cx="3030537" cy="1939925"/>
            <a:chOff x="1200" y="1248"/>
            <a:chExt cx="1909" cy="1222"/>
          </a:xfrm>
        </p:grpSpPr>
        <p:sp>
          <p:nvSpPr>
            <p:cNvPr id="718859" name="Oval 11"/>
            <p:cNvSpPr>
              <a:spLocks noChangeArrowheads="1"/>
            </p:cNvSpPr>
            <p:nvPr/>
          </p:nvSpPr>
          <p:spPr bwMode="auto">
            <a:xfrm>
              <a:off x="1200" y="1845"/>
              <a:ext cx="48" cy="48"/>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60" name="Oval 12"/>
            <p:cNvSpPr>
              <a:spLocks noChangeArrowheads="1"/>
            </p:cNvSpPr>
            <p:nvPr/>
          </p:nvSpPr>
          <p:spPr bwMode="auto">
            <a:xfrm>
              <a:off x="1872" y="1248"/>
              <a:ext cx="1237" cy="1222"/>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61" name="Line 13"/>
            <p:cNvSpPr>
              <a:spLocks noChangeShapeType="1"/>
            </p:cNvSpPr>
            <p:nvPr/>
          </p:nvSpPr>
          <p:spPr bwMode="auto">
            <a:xfrm>
              <a:off x="1215" y="1894"/>
              <a:ext cx="986" cy="507"/>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62" name="Line 14"/>
            <p:cNvSpPr>
              <a:spLocks noChangeShapeType="1"/>
            </p:cNvSpPr>
            <p:nvPr/>
          </p:nvSpPr>
          <p:spPr bwMode="auto">
            <a:xfrm flipV="1">
              <a:off x="1218" y="1301"/>
              <a:ext cx="1015" cy="545"/>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4" name="Group 15"/>
          <p:cNvGrpSpPr>
            <a:grpSpLocks/>
          </p:cNvGrpSpPr>
          <p:nvPr/>
        </p:nvGrpSpPr>
        <p:grpSpPr bwMode="auto">
          <a:xfrm>
            <a:off x="4724400" y="3108325"/>
            <a:ext cx="3276600" cy="2640013"/>
            <a:chOff x="3312" y="2443"/>
            <a:chExt cx="2064" cy="1663"/>
          </a:xfrm>
        </p:grpSpPr>
        <p:sp>
          <p:nvSpPr>
            <p:cNvPr id="718864" name="Oval 16"/>
            <p:cNvSpPr>
              <a:spLocks noChangeArrowheads="1"/>
            </p:cNvSpPr>
            <p:nvPr/>
          </p:nvSpPr>
          <p:spPr bwMode="auto">
            <a:xfrm rot="19090811" flipH="1">
              <a:off x="5015" y="2661"/>
              <a:ext cx="120" cy="120"/>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65" name="Oval 17"/>
            <p:cNvSpPr>
              <a:spLocks noChangeArrowheads="1"/>
            </p:cNvSpPr>
            <p:nvPr/>
          </p:nvSpPr>
          <p:spPr bwMode="auto">
            <a:xfrm rot="19090811" flipH="1">
              <a:off x="3312" y="2884"/>
              <a:ext cx="1237" cy="1222"/>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66" name="Line 18"/>
            <p:cNvSpPr>
              <a:spLocks noChangeShapeType="1"/>
            </p:cNvSpPr>
            <p:nvPr/>
          </p:nvSpPr>
          <p:spPr bwMode="auto">
            <a:xfrm rot="19090811" flipH="1">
              <a:off x="4218" y="3104"/>
              <a:ext cx="1158" cy="323"/>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67" name="Line 19"/>
            <p:cNvSpPr>
              <a:spLocks noChangeShapeType="1"/>
            </p:cNvSpPr>
            <p:nvPr/>
          </p:nvSpPr>
          <p:spPr bwMode="auto">
            <a:xfrm rot="-2509189" flipH="1" flipV="1">
              <a:off x="3858" y="2443"/>
              <a:ext cx="1124" cy="682"/>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5" name="Group 20"/>
          <p:cNvGrpSpPr>
            <a:grpSpLocks/>
          </p:cNvGrpSpPr>
          <p:nvPr/>
        </p:nvGrpSpPr>
        <p:grpSpPr bwMode="auto">
          <a:xfrm>
            <a:off x="3030538" y="4625975"/>
            <a:ext cx="2762250" cy="1277938"/>
            <a:chOff x="2245" y="3399"/>
            <a:chExt cx="1740" cy="805"/>
          </a:xfrm>
        </p:grpSpPr>
        <p:sp>
          <p:nvSpPr>
            <p:cNvPr id="718869" name="Oval 21"/>
            <p:cNvSpPr>
              <a:spLocks noChangeArrowheads="1"/>
            </p:cNvSpPr>
            <p:nvPr/>
          </p:nvSpPr>
          <p:spPr bwMode="auto">
            <a:xfrm flipH="1">
              <a:off x="3744" y="3595"/>
              <a:ext cx="241" cy="249"/>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70" name="Oval 22"/>
            <p:cNvSpPr>
              <a:spLocks noChangeArrowheads="1"/>
            </p:cNvSpPr>
            <p:nvPr/>
          </p:nvSpPr>
          <p:spPr bwMode="auto">
            <a:xfrm flipH="1">
              <a:off x="2245" y="3403"/>
              <a:ext cx="811" cy="801"/>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71" name="Line 23"/>
            <p:cNvSpPr>
              <a:spLocks noChangeShapeType="1"/>
            </p:cNvSpPr>
            <p:nvPr/>
          </p:nvSpPr>
          <p:spPr bwMode="auto">
            <a:xfrm flipH="1">
              <a:off x="2726" y="3838"/>
              <a:ext cx="1183" cy="360"/>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72" name="Line 24"/>
            <p:cNvSpPr>
              <a:spLocks noChangeShapeType="1"/>
            </p:cNvSpPr>
            <p:nvPr/>
          </p:nvSpPr>
          <p:spPr bwMode="auto">
            <a:xfrm flipH="1" flipV="1">
              <a:off x="2690" y="3399"/>
              <a:ext cx="1184" cy="195"/>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6" name="Group 25"/>
          <p:cNvGrpSpPr>
            <a:grpSpLocks/>
          </p:cNvGrpSpPr>
          <p:nvPr/>
        </p:nvGrpSpPr>
        <p:grpSpPr bwMode="auto">
          <a:xfrm>
            <a:off x="2832100" y="3240088"/>
            <a:ext cx="3149600" cy="1501775"/>
            <a:chOff x="2120" y="2526"/>
            <a:chExt cx="1984" cy="946"/>
          </a:xfrm>
        </p:grpSpPr>
        <p:sp>
          <p:nvSpPr>
            <p:cNvPr id="718874" name="Oval 26"/>
            <p:cNvSpPr>
              <a:spLocks noChangeArrowheads="1"/>
            </p:cNvSpPr>
            <p:nvPr/>
          </p:nvSpPr>
          <p:spPr bwMode="auto">
            <a:xfrm rot="678015" flipH="1">
              <a:off x="2120" y="2526"/>
              <a:ext cx="811" cy="801"/>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75" name="Oval 27"/>
            <p:cNvSpPr>
              <a:spLocks noChangeArrowheads="1"/>
            </p:cNvSpPr>
            <p:nvPr/>
          </p:nvSpPr>
          <p:spPr bwMode="auto">
            <a:xfrm rot="678015" flipH="1">
              <a:off x="3869" y="3106"/>
              <a:ext cx="235" cy="243"/>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76" name="Line 28"/>
            <p:cNvSpPr>
              <a:spLocks noChangeShapeType="1"/>
            </p:cNvSpPr>
            <p:nvPr/>
          </p:nvSpPr>
          <p:spPr bwMode="auto">
            <a:xfrm rot="678015" flipH="1">
              <a:off x="2533" y="3203"/>
              <a:ext cx="1440" cy="269"/>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77" name="Line 29"/>
            <p:cNvSpPr>
              <a:spLocks noChangeShapeType="1"/>
            </p:cNvSpPr>
            <p:nvPr/>
          </p:nvSpPr>
          <p:spPr bwMode="auto">
            <a:xfrm rot="678015" flipH="1" flipV="1">
              <a:off x="2637" y="2696"/>
              <a:ext cx="1448" cy="281"/>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7" name="Group 30"/>
          <p:cNvGrpSpPr>
            <a:grpSpLocks/>
          </p:cNvGrpSpPr>
          <p:nvPr/>
        </p:nvGrpSpPr>
        <p:grpSpPr bwMode="auto">
          <a:xfrm>
            <a:off x="7137400" y="4176713"/>
            <a:ext cx="1206500" cy="1774825"/>
            <a:chOff x="4832" y="3116"/>
            <a:chExt cx="760" cy="1118"/>
          </a:xfrm>
        </p:grpSpPr>
        <p:sp>
          <p:nvSpPr>
            <p:cNvPr id="718879" name="Oval 31"/>
            <p:cNvSpPr>
              <a:spLocks noChangeArrowheads="1"/>
            </p:cNvSpPr>
            <p:nvPr/>
          </p:nvSpPr>
          <p:spPr bwMode="auto">
            <a:xfrm rot="15040437" flipH="1">
              <a:off x="5118" y="3125"/>
              <a:ext cx="76" cy="76"/>
            </a:xfrm>
            <a:prstGeom prst="ellipse">
              <a:avLst/>
            </a:prstGeom>
            <a:noFill/>
            <a:ln w="9525">
              <a:solidFill>
                <a:srgbClr val="99CCFF"/>
              </a:solidFill>
              <a:round/>
              <a:headEnd/>
              <a:tailEnd/>
            </a:ln>
            <a:effectLst/>
          </p:spPr>
          <p:txBody>
            <a:bodyPr vert="eaVert"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80" name="Oval 32"/>
            <p:cNvSpPr>
              <a:spLocks noChangeArrowheads="1"/>
            </p:cNvSpPr>
            <p:nvPr/>
          </p:nvSpPr>
          <p:spPr bwMode="auto">
            <a:xfrm rot="15040437" flipH="1">
              <a:off x="4937" y="3579"/>
              <a:ext cx="659" cy="651"/>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81" name="Line 33"/>
            <p:cNvSpPr>
              <a:spLocks noChangeShapeType="1"/>
            </p:cNvSpPr>
            <p:nvPr/>
          </p:nvSpPr>
          <p:spPr bwMode="auto">
            <a:xfrm rot="15040437" flipH="1">
              <a:off x="5043" y="3361"/>
              <a:ext cx="617" cy="127"/>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82" name="Line 34"/>
            <p:cNvSpPr>
              <a:spLocks noChangeShapeType="1"/>
            </p:cNvSpPr>
            <p:nvPr/>
          </p:nvSpPr>
          <p:spPr bwMode="auto">
            <a:xfrm rot="-6559563" flipH="1" flipV="1">
              <a:off x="4729" y="3307"/>
              <a:ext cx="608" cy="401"/>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8" name="Group 35"/>
          <p:cNvGrpSpPr>
            <a:grpSpLocks/>
          </p:cNvGrpSpPr>
          <p:nvPr/>
        </p:nvGrpSpPr>
        <p:grpSpPr bwMode="auto">
          <a:xfrm>
            <a:off x="2971800" y="3476625"/>
            <a:ext cx="1019175" cy="1019175"/>
            <a:chOff x="2217" y="2601"/>
            <a:chExt cx="642" cy="642"/>
          </a:xfrm>
        </p:grpSpPr>
        <p:pic>
          <p:nvPicPr>
            <p:cNvPr id="718884" name="Picture 36" descr="bolletje_3D_rood"/>
            <p:cNvPicPr>
              <a:picLocks noChangeAspect="1" noChangeArrowheads="1"/>
            </p:cNvPicPr>
            <p:nvPr/>
          </p:nvPicPr>
          <p:blipFill>
            <a:blip r:embed="rId7" cstate="print"/>
            <a:srcRect/>
            <a:stretch>
              <a:fillRect/>
            </a:stretch>
          </p:blipFill>
          <p:spPr bwMode="auto">
            <a:xfrm>
              <a:off x="2217" y="2601"/>
              <a:ext cx="642" cy="642"/>
            </a:xfrm>
            <a:prstGeom prst="rect">
              <a:avLst/>
            </a:prstGeom>
            <a:noFill/>
          </p:spPr>
        </p:pic>
        <p:pic>
          <p:nvPicPr>
            <p:cNvPr id="718885" name="Picture 37" descr="bolletje_3D_geel"/>
            <p:cNvPicPr>
              <a:picLocks noChangeAspect="1" noChangeArrowheads="1"/>
            </p:cNvPicPr>
            <p:nvPr/>
          </p:nvPicPr>
          <p:blipFill>
            <a:blip r:embed="rId8" cstate="print"/>
            <a:srcRect/>
            <a:stretch>
              <a:fillRect/>
            </a:stretch>
          </p:blipFill>
          <p:spPr bwMode="auto">
            <a:xfrm>
              <a:off x="2457" y="2979"/>
              <a:ext cx="192" cy="192"/>
            </a:xfrm>
            <a:prstGeom prst="rect">
              <a:avLst/>
            </a:prstGeom>
            <a:noFill/>
          </p:spPr>
        </p:pic>
        <p:pic>
          <p:nvPicPr>
            <p:cNvPr id="718886" name="Picture 38" descr="bolletje_3D_groen"/>
            <p:cNvPicPr>
              <a:picLocks noChangeAspect="1" noChangeArrowheads="1"/>
            </p:cNvPicPr>
            <p:nvPr/>
          </p:nvPicPr>
          <p:blipFill>
            <a:blip r:embed="rId9" cstate="print"/>
            <a:srcRect/>
            <a:stretch>
              <a:fillRect/>
            </a:stretch>
          </p:blipFill>
          <p:spPr bwMode="auto">
            <a:xfrm>
              <a:off x="2313" y="2715"/>
              <a:ext cx="192" cy="192"/>
            </a:xfrm>
            <a:prstGeom prst="rect">
              <a:avLst/>
            </a:prstGeom>
            <a:noFill/>
          </p:spPr>
        </p:pic>
        <p:pic>
          <p:nvPicPr>
            <p:cNvPr id="718887" name="Picture 39" descr="bolletje_3D_groen"/>
            <p:cNvPicPr>
              <a:picLocks noChangeAspect="1" noChangeArrowheads="1"/>
            </p:cNvPicPr>
            <p:nvPr/>
          </p:nvPicPr>
          <p:blipFill>
            <a:blip r:embed="rId9" cstate="print"/>
            <a:srcRect/>
            <a:stretch>
              <a:fillRect/>
            </a:stretch>
          </p:blipFill>
          <p:spPr bwMode="auto">
            <a:xfrm>
              <a:off x="2595" y="2751"/>
              <a:ext cx="192" cy="192"/>
            </a:xfrm>
            <a:prstGeom prst="rect">
              <a:avLst/>
            </a:prstGeom>
            <a:noFill/>
          </p:spPr>
        </p:pic>
      </p:grpSp>
      <p:grpSp>
        <p:nvGrpSpPr>
          <p:cNvPr id="9" name="Group 40"/>
          <p:cNvGrpSpPr>
            <a:grpSpLocks/>
          </p:cNvGrpSpPr>
          <p:nvPr/>
        </p:nvGrpSpPr>
        <p:grpSpPr bwMode="auto">
          <a:xfrm>
            <a:off x="3209925" y="4810125"/>
            <a:ext cx="981075" cy="981075"/>
            <a:chOff x="2343" y="3495"/>
            <a:chExt cx="618" cy="618"/>
          </a:xfrm>
        </p:grpSpPr>
        <p:pic>
          <p:nvPicPr>
            <p:cNvPr id="718889" name="Picture 41" descr="bolletje_3D_blauw"/>
            <p:cNvPicPr>
              <a:picLocks noChangeAspect="1" noChangeArrowheads="1"/>
            </p:cNvPicPr>
            <p:nvPr/>
          </p:nvPicPr>
          <p:blipFill>
            <a:blip r:embed="rId10" cstate="print"/>
            <a:srcRect/>
            <a:stretch>
              <a:fillRect/>
            </a:stretch>
          </p:blipFill>
          <p:spPr bwMode="auto">
            <a:xfrm>
              <a:off x="2343" y="3495"/>
              <a:ext cx="618" cy="618"/>
            </a:xfrm>
            <a:prstGeom prst="rect">
              <a:avLst/>
            </a:prstGeom>
            <a:noFill/>
          </p:spPr>
        </p:pic>
        <p:pic>
          <p:nvPicPr>
            <p:cNvPr id="718890" name="Picture 42" descr="bolletje_3D_geel"/>
            <p:cNvPicPr>
              <a:picLocks noChangeAspect="1" noChangeArrowheads="1"/>
            </p:cNvPicPr>
            <p:nvPr/>
          </p:nvPicPr>
          <p:blipFill>
            <a:blip r:embed="rId8" cstate="print"/>
            <a:srcRect/>
            <a:stretch>
              <a:fillRect/>
            </a:stretch>
          </p:blipFill>
          <p:spPr bwMode="auto">
            <a:xfrm>
              <a:off x="2691" y="3645"/>
              <a:ext cx="192" cy="192"/>
            </a:xfrm>
            <a:prstGeom prst="rect">
              <a:avLst/>
            </a:prstGeom>
            <a:noFill/>
          </p:spPr>
        </p:pic>
        <p:pic>
          <p:nvPicPr>
            <p:cNvPr id="718891" name="Picture 43" descr="bolletje_3D_geel"/>
            <p:cNvPicPr>
              <a:picLocks noChangeAspect="1" noChangeArrowheads="1"/>
            </p:cNvPicPr>
            <p:nvPr/>
          </p:nvPicPr>
          <p:blipFill>
            <a:blip r:embed="rId8" cstate="print"/>
            <a:srcRect/>
            <a:stretch>
              <a:fillRect/>
            </a:stretch>
          </p:blipFill>
          <p:spPr bwMode="auto">
            <a:xfrm>
              <a:off x="2451" y="3585"/>
              <a:ext cx="192" cy="192"/>
            </a:xfrm>
            <a:prstGeom prst="rect">
              <a:avLst/>
            </a:prstGeom>
            <a:noFill/>
          </p:spPr>
        </p:pic>
        <p:pic>
          <p:nvPicPr>
            <p:cNvPr id="718892" name="Picture 44" descr="bolletje_3D_groen"/>
            <p:cNvPicPr>
              <a:picLocks noChangeAspect="1" noChangeArrowheads="1"/>
            </p:cNvPicPr>
            <p:nvPr/>
          </p:nvPicPr>
          <p:blipFill>
            <a:blip r:embed="rId9" cstate="print"/>
            <a:srcRect/>
            <a:stretch>
              <a:fillRect/>
            </a:stretch>
          </p:blipFill>
          <p:spPr bwMode="auto">
            <a:xfrm>
              <a:off x="2541" y="3837"/>
              <a:ext cx="192" cy="192"/>
            </a:xfrm>
            <a:prstGeom prst="rect">
              <a:avLst/>
            </a:prstGeom>
            <a:noFill/>
          </p:spPr>
        </p:pic>
      </p:grpSp>
      <p:grpSp>
        <p:nvGrpSpPr>
          <p:cNvPr id="10" name="Group 45"/>
          <p:cNvGrpSpPr>
            <a:grpSpLocks/>
          </p:cNvGrpSpPr>
          <p:nvPr/>
        </p:nvGrpSpPr>
        <p:grpSpPr bwMode="auto">
          <a:xfrm>
            <a:off x="977900" y="4576763"/>
            <a:ext cx="2678113" cy="1231900"/>
            <a:chOff x="952" y="3368"/>
            <a:chExt cx="1687" cy="776"/>
          </a:xfrm>
        </p:grpSpPr>
        <p:sp>
          <p:nvSpPr>
            <p:cNvPr id="718894" name="Oval 46"/>
            <p:cNvSpPr>
              <a:spLocks noChangeArrowheads="1"/>
            </p:cNvSpPr>
            <p:nvPr/>
          </p:nvSpPr>
          <p:spPr bwMode="auto">
            <a:xfrm flipH="1">
              <a:off x="2449" y="3580"/>
              <a:ext cx="190" cy="197"/>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895" name="Oval 47"/>
            <p:cNvSpPr>
              <a:spLocks noChangeArrowheads="1"/>
            </p:cNvSpPr>
            <p:nvPr/>
          </p:nvSpPr>
          <p:spPr bwMode="auto">
            <a:xfrm flipH="1">
              <a:off x="952" y="3369"/>
              <a:ext cx="785" cy="775"/>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896" name="Line 48"/>
            <p:cNvSpPr>
              <a:spLocks noChangeShapeType="1"/>
            </p:cNvSpPr>
            <p:nvPr/>
          </p:nvSpPr>
          <p:spPr bwMode="auto">
            <a:xfrm flipH="1">
              <a:off x="1453" y="3778"/>
              <a:ext cx="1122" cy="351"/>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897" name="Line 49"/>
            <p:cNvSpPr>
              <a:spLocks noChangeShapeType="1"/>
            </p:cNvSpPr>
            <p:nvPr/>
          </p:nvSpPr>
          <p:spPr bwMode="auto">
            <a:xfrm flipH="1" flipV="1">
              <a:off x="1389" y="3368"/>
              <a:ext cx="1172" cy="214"/>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11" name="Group 50"/>
          <p:cNvGrpSpPr>
            <a:grpSpLocks/>
          </p:cNvGrpSpPr>
          <p:nvPr/>
        </p:nvGrpSpPr>
        <p:grpSpPr bwMode="auto">
          <a:xfrm>
            <a:off x="758825" y="3284538"/>
            <a:ext cx="2678113" cy="1231900"/>
            <a:chOff x="952" y="3368"/>
            <a:chExt cx="1687" cy="776"/>
          </a:xfrm>
        </p:grpSpPr>
        <p:sp>
          <p:nvSpPr>
            <p:cNvPr id="718899" name="Oval 51"/>
            <p:cNvSpPr>
              <a:spLocks noChangeArrowheads="1"/>
            </p:cNvSpPr>
            <p:nvPr/>
          </p:nvSpPr>
          <p:spPr bwMode="auto">
            <a:xfrm flipH="1">
              <a:off x="2449" y="3580"/>
              <a:ext cx="190" cy="197"/>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a:solidFill>
                  <a:srgbClr val="000000"/>
                </a:solidFill>
                <a:latin typeface="Arial" charset="0"/>
              </a:endParaRPr>
            </a:p>
          </p:txBody>
        </p:sp>
        <p:sp>
          <p:nvSpPr>
            <p:cNvPr id="718900" name="Oval 52"/>
            <p:cNvSpPr>
              <a:spLocks noChangeArrowheads="1"/>
            </p:cNvSpPr>
            <p:nvPr/>
          </p:nvSpPr>
          <p:spPr bwMode="auto">
            <a:xfrm flipH="1">
              <a:off x="952" y="3369"/>
              <a:ext cx="785" cy="775"/>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901" name="Line 53"/>
            <p:cNvSpPr>
              <a:spLocks noChangeShapeType="1"/>
            </p:cNvSpPr>
            <p:nvPr/>
          </p:nvSpPr>
          <p:spPr bwMode="auto">
            <a:xfrm flipH="1">
              <a:off x="1453" y="3778"/>
              <a:ext cx="1122" cy="351"/>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902" name="Line 54"/>
            <p:cNvSpPr>
              <a:spLocks noChangeShapeType="1"/>
            </p:cNvSpPr>
            <p:nvPr/>
          </p:nvSpPr>
          <p:spPr bwMode="auto">
            <a:xfrm flipH="1" flipV="1">
              <a:off x="1389" y="3368"/>
              <a:ext cx="1172" cy="214"/>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sp>
        <p:nvSpPr>
          <p:cNvPr id="718903" name="Text Box 55"/>
          <p:cNvSpPr txBox="1">
            <a:spLocks noChangeArrowheads="1"/>
          </p:cNvSpPr>
          <p:nvPr/>
        </p:nvSpPr>
        <p:spPr bwMode="auto">
          <a:xfrm rot="-5400000">
            <a:off x="-994642" y="4281488"/>
            <a:ext cx="2665413" cy="528638"/>
          </a:xfrm>
          <a:prstGeom prst="rect">
            <a:avLst/>
          </a:prstGeom>
          <a:solidFill>
            <a:srgbClr val="E3FFFF"/>
          </a:solidFill>
          <a:ln w="9525">
            <a:solidFill>
              <a:srgbClr val="5800B0"/>
            </a:solidFill>
            <a:miter lim="800000"/>
            <a:headEnd/>
            <a:tailEnd/>
          </a:ln>
          <a:effectLst/>
        </p:spPr>
        <p:txBody>
          <a:bodyPr>
            <a:spAutoFit/>
          </a:bodyPr>
          <a:lstStyle/>
          <a:p>
            <a:pPr algn="ctr" defTabSz="914400" fontAlgn="base">
              <a:spcBef>
                <a:spcPct val="0"/>
              </a:spcBef>
              <a:spcAft>
                <a:spcPct val="0"/>
              </a:spcAft>
            </a:pPr>
            <a:r>
              <a:rPr lang="en-US" sz="2800" dirty="0" smtClean="0">
                <a:solidFill>
                  <a:srgbClr val="008000"/>
                </a:solidFill>
              </a:rPr>
              <a:t>anti</a:t>
            </a:r>
            <a:r>
              <a:rPr lang="en-US" sz="2800" dirty="0">
                <a:solidFill>
                  <a:srgbClr val="008000"/>
                </a:solidFill>
              </a:rPr>
              <a:t>-quarks</a:t>
            </a:r>
          </a:p>
        </p:txBody>
      </p:sp>
      <p:sp>
        <p:nvSpPr>
          <p:cNvPr id="718904" name="Text Box 56"/>
          <p:cNvSpPr txBox="1">
            <a:spLocks noChangeArrowheads="1"/>
          </p:cNvSpPr>
          <p:nvPr/>
        </p:nvSpPr>
        <p:spPr bwMode="auto">
          <a:xfrm rot="5400000">
            <a:off x="7545563" y="5219156"/>
            <a:ext cx="2494831" cy="528638"/>
          </a:xfrm>
          <a:prstGeom prst="rect">
            <a:avLst/>
          </a:prstGeom>
          <a:solidFill>
            <a:srgbClr val="E3FFFF"/>
          </a:solidFill>
          <a:ln w="9525">
            <a:solidFill>
              <a:srgbClr val="5800B0"/>
            </a:solidFill>
            <a:miter lim="800000"/>
            <a:headEnd/>
            <a:tailEnd/>
          </a:ln>
          <a:effectLst/>
        </p:spPr>
        <p:txBody>
          <a:bodyPr wrap="square">
            <a:spAutoFit/>
          </a:bodyPr>
          <a:lstStyle/>
          <a:p>
            <a:pPr algn="ctr" defTabSz="914400" fontAlgn="base">
              <a:spcBef>
                <a:spcPct val="0"/>
              </a:spcBef>
              <a:spcAft>
                <a:spcPct val="0"/>
              </a:spcAft>
            </a:pPr>
            <a:r>
              <a:rPr lang="en-US" sz="2800" dirty="0">
                <a:solidFill>
                  <a:srgbClr val="008000"/>
                </a:solidFill>
              </a:rPr>
              <a:t>anti-</a:t>
            </a:r>
            <a:r>
              <a:rPr lang="en-US" sz="2800" dirty="0" err="1" smtClean="0">
                <a:solidFill>
                  <a:srgbClr val="008000"/>
                </a:solidFill>
              </a:rPr>
              <a:t>elektron</a:t>
            </a:r>
            <a:endParaRPr lang="en-US" sz="2800" dirty="0">
              <a:solidFill>
                <a:srgbClr val="008000"/>
              </a:solidFill>
            </a:endParaRPr>
          </a:p>
        </p:txBody>
      </p:sp>
      <p:sp>
        <p:nvSpPr>
          <p:cNvPr id="718905" name="Text Box 57"/>
          <p:cNvSpPr txBox="1">
            <a:spLocks noChangeArrowheads="1"/>
          </p:cNvSpPr>
          <p:nvPr/>
        </p:nvSpPr>
        <p:spPr bwMode="auto">
          <a:xfrm>
            <a:off x="5080424" y="5854700"/>
            <a:ext cx="1474758" cy="369332"/>
          </a:xfrm>
          <a:prstGeom prst="rect">
            <a:avLst/>
          </a:prstGeom>
          <a:solidFill>
            <a:srgbClr val="E3FFFF"/>
          </a:solidFill>
          <a:ln w="9525">
            <a:solidFill>
              <a:srgbClr val="5800B0"/>
            </a:solidFill>
            <a:miter lim="800000"/>
            <a:headEnd/>
            <a:tailEnd/>
          </a:ln>
          <a:effectLst/>
        </p:spPr>
        <p:txBody>
          <a:bodyPr wrap="none">
            <a:spAutoFit/>
          </a:bodyPr>
          <a:lstStyle/>
          <a:p>
            <a:pPr algn="ctr" defTabSz="914400" fontAlgn="base">
              <a:spcBef>
                <a:spcPct val="0"/>
              </a:spcBef>
              <a:spcAft>
                <a:spcPct val="0"/>
              </a:spcAft>
            </a:pPr>
            <a:r>
              <a:rPr lang="en-US" dirty="0">
                <a:solidFill>
                  <a:srgbClr val="FF0066"/>
                </a:solidFill>
              </a:rPr>
              <a:t>a</a:t>
            </a:r>
            <a:r>
              <a:rPr lang="en-US" dirty="0" smtClean="0">
                <a:solidFill>
                  <a:srgbClr val="FF0066"/>
                </a:solidFill>
              </a:rPr>
              <a:t>nti</a:t>
            </a:r>
            <a:r>
              <a:rPr lang="en-US" dirty="0">
                <a:solidFill>
                  <a:srgbClr val="FF0066"/>
                </a:solidFill>
              </a:rPr>
              <a:t>-nucleus</a:t>
            </a:r>
          </a:p>
        </p:txBody>
      </p:sp>
      <p:sp>
        <p:nvSpPr>
          <p:cNvPr id="718906" name="Text Box 58"/>
          <p:cNvSpPr txBox="1">
            <a:spLocks noChangeArrowheads="1"/>
          </p:cNvSpPr>
          <p:nvPr/>
        </p:nvSpPr>
        <p:spPr bwMode="auto">
          <a:xfrm>
            <a:off x="2946400" y="5883275"/>
            <a:ext cx="1625600" cy="650875"/>
          </a:xfrm>
          <a:prstGeom prst="rect">
            <a:avLst/>
          </a:prstGeom>
          <a:solidFill>
            <a:srgbClr val="E3FFFF"/>
          </a:solidFill>
          <a:ln w="9525">
            <a:solidFill>
              <a:srgbClr val="5800B0"/>
            </a:solidFill>
            <a:miter lim="800000"/>
            <a:headEnd/>
            <a:tailEnd/>
          </a:ln>
          <a:effectLst/>
        </p:spPr>
        <p:txBody>
          <a:bodyPr>
            <a:spAutoFit/>
          </a:bodyPr>
          <a:lstStyle/>
          <a:p>
            <a:pPr algn="ctr" defTabSz="914400" fontAlgn="base">
              <a:spcBef>
                <a:spcPct val="0"/>
              </a:spcBef>
              <a:spcAft>
                <a:spcPct val="0"/>
              </a:spcAft>
            </a:pPr>
            <a:r>
              <a:rPr lang="en-US" dirty="0">
                <a:solidFill>
                  <a:srgbClr val="FF0066"/>
                </a:solidFill>
              </a:rPr>
              <a:t>a</a:t>
            </a:r>
            <a:r>
              <a:rPr lang="en-US" dirty="0" smtClean="0">
                <a:solidFill>
                  <a:srgbClr val="FF0066"/>
                </a:solidFill>
              </a:rPr>
              <a:t>nti</a:t>
            </a:r>
            <a:r>
              <a:rPr lang="en-US" dirty="0">
                <a:solidFill>
                  <a:srgbClr val="FF0066"/>
                </a:solidFill>
              </a:rPr>
              <a:t>-neutron</a:t>
            </a:r>
            <a:endParaRPr lang="en-US" dirty="0" smtClean="0">
              <a:solidFill>
                <a:srgbClr val="FF0066"/>
              </a:solidFill>
            </a:endParaRPr>
          </a:p>
          <a:p>
            <a:pPr algn="ctr" defTabSz="914400" fontAlgn="base">
              <a:spcBef>
                <a:spcPct val="0"/>
              </a:spcBef>
              <a:spcAft>
                <a:spcPct val="0"/>
              </a:spcAft>
            </a:pPr>
            <a:r>
              <a:rPr lang="en-US" dirty="0">
                <a:solidFill>
                  <a:srgbClr val="FF0066"/>
                </a:solidFill>
              </a:rPr>
              <a:t>a</a:t>
            </a:r>
            <a:r>
              <a:rPr lang="en-US" dirty="0" smtClean="0">
                <a:solidFill>
                  <a:srgbClr val="FF0066"/>
                </a:solidFill>
              </a:rPr>
              <a:t>nti</a:t>
            </a:r>
            <a:r>
              <a:rPr lang="en-US" dirty="0">
                <a:solidFill>
                  <a:srgbClr val="FF0066"/>
                </a:solidFill>
              </a:rPr>
              <a:t>-proton</a:t>
            </a:r>
          </a:p>
        </p:txBody>
      </p:sp>
      <p:grpSp>
        <p:nvGrpSpPr>
          <p:cNvPr id="12" name="Group 59"/>
          <p:cNvGrpSpPr>
            <a:grpSpLocks/>
          </p:cNvGrpSpPr>
          <p:nvPr/>
        </p:nvGrpSpPr>
        <p:grpSpPr bwMode="auto">
          <a:xfrm>
            <a:off x="5397500" y="1963738"/>
            <a:ext cx="3092450" cy="2543175"/>
            <a:chOff x="3736" y="1722"/>
            <a:chExt cx="1948" cy="1602"/>
          </a:xfrm>
        </p:grpSpPr>
        <p:sp>
          <p:nvSpPr>
            <p:cNvPr id="718908" name="Oval 60"/>
            <p:cNvSpPr>
              <a:spLocks noChangeArrowheads="1"/>
            </p:cNvSpPr>
            <p:nvPr/>
          </p:nvSpPr>
          <p:spPr bwMode="auto">
            <a:xfrm rot="-19248556">
              <a:off x="4447" y="2102"/>
              <a:ext cx="1237" cy="1222"/>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909" name="Oval 61"/>
            <p:cNvSpPr>
              <a:spLocks noChangeArrowheads="1"/>
            </p:cNvSpPr>
            <p:nvPr/>
          </p:nvSpPr>
          <p:spPr bwMode="auto">
            <a:xfrm rot="-19248556">
              <a:off x="3956" y="1935"/>
              <a:ext cx="120" cy="120"/>
            </a:xfrm>
            <a:prstGeom prst="ellipse">
              <a:avLst/>
            </a:prstGeom>
            <a:noFill/>
            <a:ln w="9525">
              <a:solidFill>
                <a:srgbClr val="99CCFF"/>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sp>
          <p:nvSpPr>
            <p:cNvPr id="718910" name="Line 62"/>
            <p:cNvSpPr>
              <a:spLocks noChangeShapeType="1"/>
            </p:cNvSpPr>
            <p:nvPr/>
          </p:nvSpPr>
          <p:spPr bwMode="auto">
            <a:xfrm rot="-19248556">
              <a:off x="3736" y="2300"/>
              <a:ext cx="993" cy="378"/>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911" name="Line 63"/>
            <p:cNvSpPr>
              <a:spLocks noChangeShapeType="1"/>
            </p:cNvSpPr>
            <p:nvPr/>
          </p:nvSpPr>
          <p:spPr bwMode="auto">
            <a:xfrm rot="2351444" flipV="1">
              <a:off x="4107" y="1722"/>
              <a:ext cx="1035" cy="607"/>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grpSp>
        <p:nvGrpSpPr>
          <p:cNvPr id="13" name="Group 64"/>
          <p:cNvGrpSpPr>
            <a:grpSpLocks/>
          </p:cNvGrpSpPr>
          <p:nvPr/>
        </p:nvGrpSpPr>
        <p:grpSpPr bwMode="auto">
          <a:xfrm>
            <a:off x="6786563" y="2209800"/>
            <a:ext cx="1506537" cy="2193925"/>
            <a:chOff x="4275" y="1351"/>
            <a:chExt cx="949" cy="1382"/>
          </a:xfrm>
        </p:grpSpPr>
        <p:pic>
          <p:nvPicPr>
            <p:cNvPr id="718913" name="Picture 65" descr="atoom_3D"/>
            <p:cNvPicPr>
              <a:picLocks noChangeAspect="1" noChangeArrowheads="1"/>
            </p:cNvPicPr>
            <p:nvPr/>
          </p:nvPicPr>
          <p:blipFill>
            <a:blip r:embed="rId11" cstate="print"/>
            <a:srcRect/>
            <a:stretch>
              <a:fillRect/>
            </a:stretch>
          </p:blipFill>
          <p:spPr bwMode="auto">
            <a:xfrm>
              <a:off x="4275" y="1743"/>
              <a:ext cx="949" cy="990"/>
            </a:xfrm>
            <a:prstGeom prst="rect">
              <a:avLst/>
            </a:prstGeom>
            <a:noFill/>
            <a:ln w="9525">
              <a:solidFill>
                <a:schemeClr val="tx1"/>
              </a:solidFill>
              <a:miter lim="800000"/>
              <a:headEnd/>
              <a:tailEnd/>
            </a:ln>
          </p:spPr>
        </p:pic>
        <p:sp>
          <p:nvSpPr>
            <p:cNvPr id="718914" name="Text Box 66"/>
            <p:cNvSpPr txBox="1">
              <a:spLocks noChangeArrowheads="1"/>
            </p:cNvSpPr>
            <p:nvPr/>
          </p:nvSpPr>
          <p:spPr bwMode="auto">
            <a:xfrm>
              <a:off x="4367" y="1351"/>
              <a:ext cx="727" cy="218"/>
            </a:xfrm>
            <a:prstGeom prst="rect">
              <a:avLst/>
            </a:prstGeom>
            <a:solidFill>
              <a:srgbClr val="E3FFFF"/>
            </a:solidFill>
            <a:ln w="9525">
              <a:solidFill>
                <a:schemeClr val="tx1"/>
              </a:solidFill>
              <a:miter lim="800000"/>
              <a:headEnd/>
              <a:tailEnd/>
            </a:ln>
            <a:effectLst/>
          </p:spPr>
          <p:txBody>
            <a:bodyPr wrap="none">
              <a:spAutoFit/>
            </a:bodyPr>
            <a:lstStyle/>
            <a:p>
              <a:pPr algn="ctr" defTabSz="914400" fontAlgn="base">
                <a:spcBef>
                  <a:spcPct val="0"/>
                </a:spcBef>
                <a:spcAft>
                  <a:spcPct val="0"/>
                </a:spcAft>
              </a:pPr>
              <a:r>
                <a:rPr lang="en-US" sz="1600">
                  <a:solidFill>
                    <a:srgbClr val="000000"/>
                  </a:solidFill>
                  <a:latin typeface="Arial" charset="0"/>
                </a:rPr>
                <a:t>anti-atoom</a:t>
              </a:r>
            </a:p>
          </p:txBody>
        </p:sp>
      </p:grpSp>
      <p:grpSp>
        <p:nvGrpSpPr>
          <p:cNvPr id="14" name="Group 67"/>
          <p:cNvGrpSpPr>
            <a:grpSpLocks/>
          </p:cNvGrpSpPr>
          <p:nvPr/>
        </p:nvGrpSpPr>
        <p:grpSpPr bwMode="auto">
          <a:xfrm>
            <a:off x="1395413" y="1219200"/>
            <a:ext cx="3006725" cy="1939925"/>
            <a:chOff x="879" y="768"/>
            <a:chExt cx="1894" cy="1222"/>
          </a:xfrm>
        </p:grpSpPr>
        <p:sp>
          <p:nvSpPr>
            <p:cNvPr id="718916" name="Oval 68"/>
            <p:cNvSpPr>
              <a:spLocks noChangeArrowheads="1"/>
            </p:cNvSpPr>
            <p:nvPr/>
          </p:nvSpPr>
          <p:spPr bwMode="auto">
            <a:xfrm>
              <a:off x="1536" y="768"/>
              <a:ext cx="1237" cy="1222"/>
            </a:xfrm>
            <a:prstGeom prst="ellipse">
              <a:avLst/>
            </a:prstGeom>
            <a:noFill/>
            <a:ln w="9525">
              <a:solidFill>
                <a:srgbClr val="99CCFF"/>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18917" name="Line 69"/>
            <p:cNvSpPr>
              <a:spLocks noChangeShapeType="1"/>
            </p:cNvSpPr>
            <p:nvPr/>
          </p:nvSpPr>
          <p:spPr bwMode="auto">
            <a:xfrm flipV="1">
              <a:off x="882" y="816"/>
              <a:ext cx="1015" cy="545"/>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sp>
          <p:nvSpPr>
            <p:cNvPr id="718918" name="Line 70"/>
            <p:cNvSpPr>
              <a:spLocks noChangeShapeType="1"/>
            </p:cNvSpPr>
            <p:nvPr/>
          </p:nvSpPr>
          <p:spPr bwMode="auto">
            <a:xfrm>
              <a:off x="879" y="1365"/>
              <a:ext cx="986" cy="507"/>
            </a:xfrm>
            <a:prstGeom prst="line">
              <a:avLst/>
            </a:prstGeom>
            <a:noFill/>
            <a:ln w="9525">
              <a:solidFill>
                <a:srgbClr val="99CCFF"/>
              </a:solidFill>
              <a:round/>
              <a:headEnd/>
              <a:tailEnd/>
            </a:ln>
            <a:effectLst/>
          </p:spPr>
          <p:txBody>
            <a:bodyPr wrap="none"/>
            <a:lstStyle/>
            <a:p>
              <a:pPr defTabSz="914400" fontAlgn="base">
                <a:spcBef>
                  <a:spcPct val="0"/>
                </a:spcBef>
                <a:spcAft>
                  <a:spcPct val="0"/>
                </a:spcAft>
              </a:pPr>
              <a:endParaRPr lang="nl-NL" sz="2800">
                <a:solidFill>
                  <a:srgbClr val="FFFF99"/>
                </a:solidFill>
              </a:endParaRPr>
            </a:p>
          </p:txBody>
        </p:sp>
      </p:grpSp>
      <p:pic>
        <p:nvPicPr>
          <p:cNvPr id="718919" name="Picture 71" descr="plantcel"/>
          <p:cNvPicPr>
            <a:picLocks noGrp="1" noChangeAspect="1" noChangeArrowheads="1"/>
          </p:cNvPicPr>
          <p:nvPr>
            <p:ph idx="1"/>
          </p:nvPr>
        </p:nvPicPr>
        <p:blipFill>
          <a:blip r:embed="rId12" cstate="print"/>
          <a:srcRect/>
          <a:stretch>
            <a:fillRect/>
          </a:stretch>
        </p:blipFill>
        <p:spPr>
          <a:xfrm>
            <a:off x="2819400" y="1143000"/>
            <a:ext cx="1277938" cy="1974850"/>
          </a:xfrm>
          <a:noFill/>
          <a:ln/>
        </p:spPr>
      </p:pic>
      <p:sp>
        <p:nvSpPr>
          <p:cNvPr id="718920" name="Oval 72"/>
          <p:cNvSpPr>
            <a:spLocks noChangeArrowheads="1"/>
          </p:cNvSpPr>
          <p:nvPr/>
        </p:nvSpPr>
        <p:spPr bwMode="auto">
          <a:xfrm>
            <a:off x="1371600" y="2159000"/>
            <a:ext cx="76200" cy="76200"/>
          </a:xfrm>
          <a:prstGeom prst="ellipse">
            <a:avLst/>
          </a:prstGeom>
          <a:noFill/>
          <a:ln w="9525">
            <a:solidFill>
              <a:schemeClr val="bg1"/>
            </a:solidFill>
            <a:round/>
            <a:headEnd/>
            <a:tailEnd/>
          </a:ln>
          <a:effectLst/>
        </p:spPr>
        <p:txBody>
          <a:bodyPr wrap="none" anchor="ctr"/>
          <a:lstStyle/>
          <a:p>
            <a:pPr algn="ctr" defTabSz="914400" fontAlgn="base">
              <a:spcBef>
                <a:spcPct val="0"/>
              </a:spcBef>
              <a:spcAft>
                <a:spcPct val="0"/>
              </a:spcAft>
            </a:pPr>
            <a:endParaRPr lang="nl-NL" sz="2400">
              <a:solidFill>
                <a:srgbClr val="000000"/>
              </a:solidFill>
              <a:latin typeface="Times New Roman" pitchFamily="18" charset="0"/>
            </a:endParaRPr>
          </a:p>
        </p:txBody>
      </p:sp>
      <p:grpSp>
        <p:nvGrpSpPr>
          <p:cNvPr id="15" name="Group 73"/>
          <p:cNvGrpSpPr>
            <a:grpSpLocks/>
          </p:cNvGrpSpPr>
          <p:nvPr/>
        </p:nvGrpSpPr>
        <p:grpSpPr bwMode="auto">
          <a:xfrm>
            <a:off x="966788" y="3490913"/>
            <a:ext cx="819150" cy="819150"/>
            <a:chOff x="609" y="2199"/>
            <a:chExt cx="516" cy="516"/>
          </a:xfrm>
        </p:grpSpPr>
        <p:pic>
          <p:nvPicPr>
            <p:cNvPr id="718922" name="Picture 74" descr="bolletje_3D_groen_d"/>
            <p:cNvPicPr>
              <a:picLocks noChangeAspect="1" noChangeArrowheads="1"/>
            </p:cNvPicPr>
            <p:nvPr/>
          </p:nvPicPr>
          <p:blipFill>
            <a:blip r:embed="rId13" cstate="print"/>
            <a:srcRect/>
            <a:stretch>
              <a:fillRect/>
            </a:stretch>
          </p:blipFill>
          <p:spPr bwMode="auto">
            <a:xfrm>
              <a:off x="609" y="2199"/>
              <a:ext cx="516" cy="516"/>
            </a:xfrm>
            <a:prstGeom prst="rect">
              <a:avLst/>
            </a:prstGeom>
            <a:noFill/>
          </p:spPr>
        </p:pic>
        <p:sp>
          <p:nvSpPr>
            <p:cNvPr id="718923" name="Line 75"/>
            <p:cNvSpPr>
              <a:spLocks noChangeShapeType="1"/>
            </p:cNvSpPr>
            <p:nvPr/>
          </p:nvSpPr>
          <p:spPr bwMode="auto">
            <a:xfrm>
              <a:off x="791" y="2279"/>
              <a:ext cx="206" cy="0"/>
            </a:xfrm>
            <a:prstGeom prst="line">
              <a:avLst/>
            </a:prstGeom>
            <a:noFill/>
            <a:ln w="28575">
              <a:solidFill>
                <a:schemeClr val="tx1"/>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grpSp>
      <p:grpSp>
        <p:nvGrpSpPr>
          <p:cNvPr id="16" name="Group 76"/>
          <p:cNvGrpSpPr>
            <a:grpSpLocks/>
          </p:cNvGrpSpPr>
          <p:nvPr/>
        </p:nvGrpSpPr>
        <p:grpSpPr bwMode="auto">
          <a:xfrm>
            <a:off x="1176338" y="4872038"/>
            <a:ext cx="842962" cy="842962"/>
            <a:chOff x="741" y="3069"/>
            <a:chExt cx="531" cy="531"/>
          </a:xfrm>
        </p:grpSpPr>
        <p:pic>
          <p:nvPicPr>
            <p:cNvPr id="718925" name="Picture 77" descr="bolletje_3D_geel_u"/>
            <p:cNvPicPr>
              <a:picLocks noChangeAspect="1" noChangeArrowheads="1"/>
            </p:cNvPicPr>
            <p:nvPr/>
          </p:nvPicPr>
          <p:blipFill>
            <a:blip r:embed="rId14" cstate="print"/>
            <a:srcRect/>
            <a:stretch>
              <a:fillRect/>
            </a:stretch>
          </p:blipFill>
          <p:spPr bwMode="auto">
            <a:xfrm>
              <a:off x="741" y="3069"/>
              <a:ext cx="531" cy="531"/>
            </a:xfrm>
            <a:prstGeom prst="rect">
              <a:avLst/>
            </a:prstGeom>
            <a:noFill/>
          </p:spPr>
        </p:pic>
        <p:sp>
          <p:nvSpPr>
            <p:cNvPr id="718926" name="Line 78"/>
            <p:cNvSpPr>
              <a:spLocks noChangeShapeType="1"/>
            </p:cNvSpPr>
            <p:nvPr/>
          </p:nvSpPr>
          <p:spPr bwMode="auto">
            <a:xfrm>
              <a:off x="942" y="3241"/>
              <a:ext cx="175" cy="0"/>
            </a:xfrm>
            <a:prstGeom prst="line">
              <a:avLst/>
            </a:prstGeom>
            <a:noFill/>
            <a:ln w="28575">
              <a:solidFill>
                <a:schemeClr val="tx1"/>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grpSp>
      <p:sp>
        <p:nvSpPr>
          <p:cNvPr id="718927" name="Text Box 79"/>
          <p:cNvSpPr txBox="1">
            <a:spLocks noChangeArrowheads="1"/>
          </p:cNvSpPr>
          <p:nvPr/>
        </p:nvSpPr>
        <p:spPr bwMode="auto">
          <a:xfrm>
            <a:off x="819150" y="1001713"/>
            <a:ext cx="1022350" cy="339725"/>
          </a:xfrm>
          <a:prstGeom prst="rect">
            <a:avLst/>
          </a:prstGeom>
          <a:solidFill>
            <a:srgbClr val="CCFFFF"/>
          </a:solidFill>
          <a:ln w="3175">
            <a:solidFill>
              <a:schemeClr val="tx1"/>
            </a:solidFill>
            <a:miter lim="800000"/>
            <a:headEnd/>
            <a:tailEnd/>
          </a:ln>
          <a:effectLst/>
        </p:spPr>
        <p:txBody>
          <a:bodyPr wrap="none">
            <a:spAutoFit/>
          </a:bodyPr>
          <a:lstStyle/>
          <a:p>
            <a:pPr algn="r" defTabSz="914400" fontAlgn="base">
              <a:spcBef>
                <a:spcPct val="0"/>
              </a:spcBef>
              <a:spcAft>
                <a:spcPct val="0"/>
              </a:spcAft>
            </a:pPr>
            <a:r>
              <a:rPr lang="en-US" sz="1600">
                <a:solidFill>
                  <a:srgbClr val="000000"/>
                </a:solidFill>
                <a:latin typeface="Arial" charset="0"/>
              </a:rPr>
              <a:t>anti-plant</a:t>
            </a:r>
          </a:p>
        </p:txBody>
      </p:sp>
      <p:sp>
        <p:nvSpPr>
          <p:cNvPr id="718928" name="Text Box 80"/>
          <p:cNvSpPr txBox="1">
            <a:spLocks noChangeArrowheads="1"/>
          </p:cNvSpPr>
          <p:nvPr/>
        </p:nvSpPr>
        <p:spPr bwMode="auto">
          <a:xfrm>
            <a:off x="6691313" y="684213"/>
            <a:ext cx="2198687" cy="604837"/>
          </a:xfrm>
          <a:prstGeom prst="rect">
            <a:avLst/>
          </a:prstGeom>
          <a:noFill/>
          <a:ln w="25400" algn="ctr">
            <a:solidFill>
              <a:srgbClr val="CC0066"/>
            </a:solidFill>
            <a:miter lim="800000"/>
            <a:headEnd/>
            <a:tailEnd/>
          </a:ln>
          <a:effectLst/>
        </p:spPr>
        <p:txBody>
          <a:bodyPr wrap="none">
            <a:spAutoFit/>
          </a:bodyPr>
          <a:lstStyle/>
          <a:p>
            <a:pPr defTabSz="914400" fontAlgn="base">
              <a:spcBef>
                <a:spcPct val="0"/>
              </a:spcBef>
              <a:spcAft>
                <a:spcPct val="0"/>
              </a:spcAft>
            </a:pPr>
            <a:r>
              <a:rPr lang="en-US" sz="3200" b="1" i="1">
                <a:solidFill>
                  <a:srgbClr val="CC0066"/>
                </a:solidFill>
              </a:rPr>
              <a:t>Identiek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189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18906"/>
                                        </p:tgtEl>
                                        <p:attrNameLst>
                                          <p:attrName>style.visibility</p:attrName>
                                        </p:attrNameLst>
                                      </p:cBhvr>
                                      <p:to>
                                        <p:strVal val="visible"/>
                                      </p:to>
                                    </p:set>
                                  </p:childTnLst>
                                </p:cTn>
                              </p:par>
                            </p:childTnLst>
                          </p:cTn>
                        </p:par>
                        <p:par>
                          <p:cTn id="20" fill="hold">
                            <p:stCondLst>
                              <p:cond delay="0"/>
                            </p:stCondLst>
                            <p:childTnLst>
                              <p:par>
                                <p:cTn id="21" presetID="2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par>
                          <p:cTn id="34" fill="hold">
                            <p:stCondLst>
                              <p:cond delay="1500"/>
                            </p:stCondLst>
                            <p:childTnLst>
                              <p:par>
                                <p:cTn id="35" presetID="3"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718905"/>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718854"/>
                                        </p:tgtEl>
                                        <p:attrNameLst>
                                          <p:attrName>style.visibility</p:attrName>
                                        </p:attrNameLst>
                                      </p:cBhvr>
                                      <p:to>
                                        <p:strVal val="visible"/>
                                      </p:to>
                                    </p:set>
                                  </p:childTnLst>
                                </p:cTn>
                              </p:par>
                            </p:childTnLst>
                          </p:cTn>
                        </p:par>
                        <p:par>
                          <p:cTn id="44" fill="hold">
                            <p:stCondLst>
                              <p:cond delay="2000"/>
                            </p:stCondLst>
                            <p:childTnLst>
                              <p:par>
                                <p:cTn id="45" presetID="3" presetClass="entr" presetSubtype="1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linds(horizontal)">
                                      <p:cBhvr>
                                        <p:cTn id="47" dur="500"/>
                                        <p:tgtEl>
                                          <p:spTgt spid="4"/>
                                        </p:tgtEl>
                                      </p:cBhvr>
                                    </p:animEffect>
                                  </p:childTnLst>
                                </p:cTn>
                              </p:par>
                            </p:childTnLst>
                          </p:cTn>
                        </p:par>
                        <p:par>
                          <p:cTn id="48" fill="hold">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71890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par>
                          <p:cTn id="53" fill="hold">
                            <p:stCondLst>
                              <p:cond delay="2500"/>
                            </p:stCondLst>
                            <p:childTnLst>
                              <p:par>
                                <p:cTn id="54" presetID="3" presetClass="entr" presetSubtype="1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linds(horizontal)">
                                      <p:cBhvr>
                                        <p:cTn id="56" dur="500"/>
                                        <p:tgtEl>
                                          <p:spTgt spid="7"/>
                                        </p:tgtEl>
                                      </p:cBhvr>
                                    </p:animEffect>
                                  </p:childTnLst>
                                </p:cTn>
                              </p:par>
                            </p:childTnLst>
                          </p:cTn>
                        </p:par>
                        <p:par>
                          <p:cTn id="57" fill="hold">
                            <p:stCondLst>
                              <p:cond delay="3000"/>
                            </p:stCondLst>
                            <p:childTnLst>
                              <p:par>
                                <p:cTn id="58" presetID="1"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par>
                          <p:cTn id="60" fill="hold">
                            <p:stCondLst>
                              <p:cond delay="3000"/>
                            </p:stCondLst>
                            <p:childTnLst>
                              <p:par>
                                <p:cTn id="61" presetID="3" presetClass="entr" presetSubtype="1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childTnLst>
                          </p:cTn>
                        </p:par>
                        <p:par>
                          <p:cTn id="64" fill="hold">
                            <p:stCondLst>
                              <p:cond delay="3500"/>
                            </p:stCondLst>
                            <p:childTnLst>
                              <p:par>
                                <p:cTn id="65" presetID="3" presetClass="entr" presetSubtype="1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linds(horizontal)">
                                      <p:cBhvr>
                                        <p:cTn id="67" dur="500"/>
                                        <p:tgtEl>
                                          <p:spTgt spid="3"/>
                                        </p:tgtEl>
                                      </p:cBhvr>
                                    </p:animEffect>
                                  </p:childTnLst>
                                </p:cTn>
                              </p:par>
                            </p:childTnLst>
                          </p:cTn>
                        </p:par>
                        <p:par>
                          <p:cTn id="68" fill="hold">
                            <p:stCondLst>
                              <p:cond delay="4000"/>
                            </p:stCondLst>
                            <p:childTnLst>
                              <p:par>
                                <p:cTn id="69" presetID="1" presetClass="entr" presetSubtype="0" fill="hold" nodeType="afterEffect">
                                  <p:stCondLst>
                                    <p:cond delay="0"/>
                                  </p:stCondLst>
                                  <p:childTnLst>
                                    <p:set>
                                      <p:cBhvr>
                                        <p:cTn id="70" dur="1" fill="hold">
                                          <p:stCondLst>
                                            <p:cond delay="0"/>
                                          </p:stCondLst>
                                        </p:cTn>
                                        <p:tgtEl>
                                          <p:spTgt spid="718855"/>
                                        </p:tgtEl>
                                        <p:attrNameLst>
                                          <p:attrName>style.visibility</p:attrName>
                                        </p:attrNameLst>
                                      </p:cBhvr>
                                      <p:to>
                                        <p:strVal val="visible"/>
                                      </p:to>
                                    </p:set>
                                  </p:childTnLst>
                                </p:cTn>
                              </p:par>
                            </p:childTnLst>
                          </p:cTn>
                        </p:par>
                        <p:par>
                          <p:cTn id="71" fill="hold">
                            <p:stCondLst>
                              <p:cond delay="4000"/>
                            </p:stCondLst>
                            <p:childTnLst>
                              <p:par>
                                <p:cTn id="72" presetID="1" presetClass="entr" presetSubtype="0" fill="hold" nodeType="afterEffect">
                                  <p:stCondLst>
                                    <p:cond delay="0"/>
                                  </p:stCondLst>
                                  <p:childTnLst>
                                    <p:set>
                                      <p:cBhvr>
                                        <p:cTn id="73" dur="1" fill="hold">
                                          <p:stCondLst>
                                            <p:cond delay="0"/>
                                          </p:stCondLst>
                                        </p:cTn>
                                        <p:tgtEl>
                                          <p:spTgt spid="718919"/>
                                        </p:tgtEl>
                                        <p:attrNameLst>
                                          <p:attrName>style.visibility</p:attrName>
                                        </p:attrNameLst>
                                      </p:cBhvr>
                                      <p:to>
                                        <p:strVal val="visible"/>
                                      </p:to>
                                    </p:set>
                                  </p:childTnLst>
                                </p:cTn>
                              </p:par>
                            </p:childTnLst>
                          </p:cTn>
                        </p:par>
                        <p:par>
                          <p:cTn id="74" fill="hold">
                            <p:stCondLst>
                              <p:cond delay="4000"/>
                            </p:stCondLst>
                            <p:childTnLst>
                              <p:par>
                                <p:cTn id="75" presetID="3" presetClass="entr" presetSubtype="10"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childTnLst>
                          </p:cTn>
                        </p:par>
                        <p:par>
                          <p:cTn id="78" fill="hold">
                            <p:stCondLst>
                              <p:cond delay="4500"/>
                            </p:stCondLst>
                            <p:childTnLst>
                              <p:par>
                                <p:cTn id="79" presetID="1" presetClass="entr" presetSubtype="0" fill="hold" nodeType="afterEffect">
                                  <p:stCondLst>
                                    <p:cond delay="0"/>
                                  </p:stCondLst>
                                  <p:childTnLst>
                                    <p:set>
                                      <p:cBhvr>
                                        <p:cTn id="80" dur="1" fill="hold">
                                          <p:stCondLst>
                                            <p:cond delay="0"/>
                                          </p:stCondLst>
                                        </p:cTn>
                                        <p:tgtEl>
                                          <p:spTgt spid="7188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89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718928"/>
                                        </p:tgtEl>
                                        <p:attrNameLst>
                                          <p:attrName>style.visibility</p:attrName>
                                        </p:attrNameLst>
                                      </p:cBhvr>
                                      <p:to>
                                        <p:strVal val="visible"/>
                                      </p:to>
                                    </p:set>
                                    <p:anim calcmode="lin" valueType="num">
                                      <p:cBhvr>
                                        <p:cTn id="87" dur="1000" fill="hold"/>
                                        <p:tgtEl>
                                          <p:spTgt spid="718928"/>
                                        </p:tgtEl>
                                        <p:attrNameLst>
                                          <p:attrName>ppt_w</p:attrName>
                                        </p:attrNameLst>
                                      </p:cBhvr>
                                      <p:tavLst>
                                        <p:tav tm="0">
                                          <p:val>
                                            <p:strVal val="#ppt_w*0.70"/>
                                          </p:val>
                                        </p:tav>
                                        <p:tav tm="100000">
                                          <p:val>
                                            <p:strVal val="#ppt_w"/>
                                          </p:val>
                                        </p:tav>
                                      </p:tavLst>
                                    </p:anim>
                                    <p:anim calcmode="lin" valueType="num">
                                      <p:cBhvr>
                                        <p:cTn id="88" dur="1000" fill="hold"/>
                                        <p:tgtEl>
                                          <p:spTgt spid="718928"/>
                                        </p:tgtEl>
                                        <p:attrNameLst>
                                          <p:attrName>ppt_h</p:attrName>
                                        </p:attrNameLst>
                                      </p:cBhvr>
                                      <p:tavLst>
                                        <p:tav tm="0">
                                          <p:val>
                                            <p:strVal val="#ppt_h"/>
                                          </p:val>
                                        </p:tav>
                                        <p:tav tm="100000">
                                          <p:val>
                                            <p:strVal val="#ppt_h"/>
                                          </p:val>
                                        </p:tav>
                                      </p:tavLst>
                                    </p:anim>
                                    <p:animEffect transition="in" filter="fade">
                                      <p:cBhvr>
                                        <p:cTn id="89" dur="1000"/>
                                        <p:tgtEl>
                                          <p:spTgt spid="71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903" grpId="0" animBg="1"/>
      <p:bldP spid="718904" grpId="0" animBg="1"/>
      <p:bldP spid="718905" grpId="0" animBg="1"/>
      <p:bldP spid="718906" grpId="0" animBg="1"/>
      <p:bldP spid="718927" grpId="0" animBg="1"/>
      <p:bldP spid="7189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bble Ultra Deep Field"/>
          <p:cNvPicPr>
            <a:picLocks noChangeAspect="1" noChangeArrowheads="1"/>
          </p:cNvPicPr>
          <p:nvPr/>
        </p:nvPicPr>
        <p:blipFill>
          <a:blip r:embed="rId3" cstate="print"/>
          <a:srcRect/>
          <a:stretch>
            <a:fillRect/>
          </a:stretch>
        </p:blipFill>
        <p:spPr bwMode="auto">
          <a:xfrm>
            <a:off x="0" y="-1136650"/>
            <a:ext cx="9144000" cy="9131300"/>
          </a:xfrm>
          <a:prstGeom prst="rect">
            <a:avLst/>
          </a:prstGeom>
          <a:noFill/>
        </p:spPr>
      </p:pic>
      <p:sp>
        <p:nvSpPr>
          <p:cNvPr id="41" name="Date Placeholder 3"/>
          <p:cNvSpPr>
            <a:spLocks noGrp="1"/>
          </p:cNvSpPr>
          <p:nvPr>
            <p:ph type="dt" sz="half" idx="10"/>
          </p:nvPr>
        </p:nvSpPr>
        <p:spPr/>
        <p:txBody>
          <a:bodyPr/>
          <a:lstStyle/>
          <a:p>
            <a:endParaRPr lang="en-US" dirty="0"/>
          </a:p>
        </p:txBody>
      </p:sp>
      <p:sp>
        <p:nvSpPr>
          <p:cNvPr id="42" name="Footer Placeholder 4"/>
          <p:cNvSpPr>
            <a:spLocks noGrp="1"/>
          </p:cNvSpPr>
          <p:nvPr>
            <p:ph type="ftr" sz="quarter" idx="11"/>
          </p:nvPr>
        </p:nvSpPr>
        <p:spPr/>
        <p:txBody>
          <a:bodyPr/>
          <a:lstStyle/>
          <a:p>
            <a:endParaRPr lang="en-US" dirty="0"/>
          </a:p>
        </p:txBody>
      </p:sp>
      <p:sp>
        <p:nvSpPr>
          <p:cNvPr id="708610" name="Rectangle 2"/>
          <p:cNvSpPr>
            <a:spLocks noGrp="1" noChangeArrowheads="1"/>
          </p:cNvSpPr>
          <p:nvPr>
            <p:ph type="title"/>
          </p:nvPr>
        </p:nvSpPr>
        <p:spPr/>
        <p:txBody>
          <a:bodyPr/>
          <a:lstStyle/>
          <a:p>
            <a:r>
              <a:rPr lang="en-US" dirty="0">
                <a:solidFill>
                  <a:srgbClr val="FF6600"/>
                </a:solidFill>
              </a:rPr>
              <a:t>Is </a:t>
            </a:r>
            <a:r>
              <a:rPr lang="en-US" dirty="0" err="1">
                <a:solidFill>
                  <a:srgbClr val="FF6600"/>
                </a:solidFill>
              </a:rPr>
              <a:t>er</a:t>
            </a:r>
            <a:r>
              <a:rPr lang="en-US" dirty="0">
                <a:solidFill>
                  <a:srgbClr val="FF6600"/>
                </a:solidFill>
              </a:rPr>
              <a:t> </a:t>
            </a:r>
            <a:r>
              <a:rPr lang="en-US" dirty="0" err="1" smtClean="0">
                <a:solidFill>
                  <a:srgbClr val="FF6600"/>
                </a:solidFill>
              </a:rPr>
              <a:t>antimaterie</a:t>
            </a:r>
            <a:r>
              <a:rPr lang="en-US" dirty="0" smtClean="0">
                <a:solidFill>
                  <a:srgbClr val="FF6600"/>
                </a:solidFill>
              </a:rPr>
              <a:t> </a:t>
            </a:r>
            <a:r>
              <a:rPr lang="en-US" dirty="0">
                <a:solidFill>
                  <a:srgbClr val="FF6600"/>
                </a:solidFill>
              </a:rPr>
              <a:t>in de </a:t>
            </a:r>
            <a:r>
              <a:rPr lang="en-US" dirty="0" err="1">
                <a:solidFill>
                  <a:srgbClr val="FF6600"/>
                </a:solidFill>
              </a:rPr>
              <a:t>natuur</a:t>
            </a:r>
            <a:r>
              <a:rPr lang="en-US" dirty="0">
                <a:solidFill>
                  <a:srgbClr val="FF6600"/>
                </a:solidFill>
              </a:rPr>
              <a:t>?</a:t>
            </a:r>
          </a:p>
        </p:txBody>
      </p:sp>
      <p:sp>
        <p:nvSpPr>
          <p:cNvPr id="708611" name="Rectangle 3"/>
          <p:cNvSpPr>
            <a:spLocks noGrp="1" noChangeArrowheads="1"/>
          </p:cNvSpPr>
          <p:nvPr>
            <p:ph type="body" idx="1"/>
          </p:nvPr>
        </p:nvSpPr>
        <p:spPr>
          <a:xfrm>
            <a:off x="368300" y="1104900"/>
            <a:ext cx="2963863" cy="1419225"/>
          </a:xfrm>
        </p:spPr>
        <p:txBody>
          <a:bodyPr/>
          <a:lstStyle/>
          <a:p>
            <a:r>
              <a:rPr lang="en-US"/>
              <a:t>Komt het voor op Aarde?</a:t>
            </a:r>
          </a:p>
          <a:p>
            <a:pPr lvl="1">
              <a:buFont typeface="Wingdings" pitchFamily="2" charset="2"/>
              <a:buNone/>
            </a:pPr>
            <a:endParaRPr lang="en-US"/>
          </a:p>
        </p:txBody>
      </p:sp>
      <p:pic>
        <p:nvPicPr>
          <p:cNvPr id="708612" name="Picture 4" descr="apollo"/>
          <p:cNvPicPr>
            <a:picLocks noChangeAspect="1" noChangeArrowheads="1"/>
          </p:cNvPicPr>
          <p:nvPr/>
        </p:nvPicPr>
        <p:blipFill>
          <a:blip r:embed="rId4" cstate="print"/>
          <a:srcRect/>
          <a:stretch>
            <a:fillRect/>
          </a:stretch>
        </p:blipFill>
        <p:spPr bwMode="auto">
          <a:xfrm>
            <a:off x="4738688" y="773113"/>
            <a:ext cx="4056062" cy="4056062"/>
          </a:xfrm>
          <a:prstGeom prst="rect">
            <a:avLst/>
          </a:prstGeom>
          <a:noFill/>
        </p:spPr>
      </p:pic>
      <p:grpSp>
        <p:nvGrpSpPr>
          <p:cNvPr id="2" name="Group 6"/>
          <p:cNvGrpSpPr>
            <a:grpSpLocks/>
          </p:cNvGrpSpPr>
          <p:nvPr/>
        </p:nvGrpSpPr>
        <p:grpSpPr bwMode="auto">
          <a:xfrm>
            <a:off x="4897438" y="5048250"/>
            <a:ext cx="3051175" cy="1416050"/>
            <a:chOff x="168" y="3215"/>
            <a:chExt cx="1922" cy="892"/>
          </a:xfrm>
        </p:grpSpPr>
        <p:sp>
          <p:nvSpPr>
            <p:cNvPr id="708615" name="Rectangle 7"/>
            <p:cNvSpPr>
              <a:spLocks noChangeArrowheads="1"/>
            </p:cNvSpPr>
            <p:nvPr/>
          </p:nvSpPr>
          <p:spPr bwMode="auto">
            <a:xfrm>
              <a:off x="168" y="3215"/>
              <a:ext cx="1922" cy="892"/>
            </a:xfrm>
            <a:prstGeom prst="rect">
              <a:avLst/>
            </a:prstGeom>
            <a:solidFill>
              <a:srgbClr val="FFFF99"/>
            </a:solidFill>
            <a:ln w="28575" algn="ctr">
              <a:solidFill>
                <a:srgbClr val="FFFF99"/>
              </a:solid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grpSp>
          <p:nvGrpSpPr>
            <p:cNvPr id="3" name="Group 8"/>
            <p:cNvGrpSpPr>
              <a:grpSpLocks/>
            </p:cNvGrpSpPr>
            <p:nvPr/>
          </p:nvGrpSpPr>
          <p:grpSpPr bwMode="auto">
            <a:xfrm>
              <a:off x="180" y="3240"/>
              <a:ext cx="1853" cy="848"/>
              <a:chOff x="467" y="1260"/>
              <a:chExt cx="2395" cy="1238"/>
            </a:xfrm>
          </p:grpSpPr>
          <p:sp>
            <p:nvSpPr>
              <p:cNvPr id="708617" name="Line 9"/>
              <p:cNvSpPr>
                <a:spLocks noChangeShapeType="1"/>
              </p:cNvSpPr>
              <p:nvPr/>
            </p:nvSpPr>
            <p:spPr bwMode="auto">
              <a:xfrm>
                <a:off x="720" y="1916"/>
                <a:ext cx="864" cy="0"/>
              </a:xfrm>
              <a:prstGeom prst="line">
                <a:avLst/>
              </a:prstGeom>
              <a:noFill/>
              <a:ln w="38100">
                <a:solidFill>
                  <a:schemeClr val="tx1"/>
                </a:solidFill>
                <a:round/>
                <a:headEnd/>
                <a:tailEnd type="arrow" w="med" len="me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18" name="Line 10"/>
              <p:cNvSpPr>
                <a:spLocks noChangeShapeType="1"/>
              </p:cNvSpPr>
              <p:nvPr/>
            </p:nvSpPr>
            <p:spPr bwMode="auto">
              <a:xfrm flipH="1">
                <a:off x="1728" y="1916"/>
                <a:ext cx="864" cy="0"/>
              </a:xfrm>
              <a:prstGeom prst="line">
                <a:avLst/>
              </a:prstGeom>
              <a:noFill/>
              <a:ln w="38100">
                <a:solidFill>
                  <a:schemeClr val="tx1"/>
                </a:solidFill>
                <a:round/>
                <a:headEnd/>
                <a:tailEnd type="arrow"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nvGrpSpPr>
              <p:cNvPr id="4" name="Group 11"/>
              <p:cNvGrpSpPr>
                <a:grpSpLocks/>
              </p:cNvGrpSpPr>
              <p:nvPr/>
            </p:nvGrpSpPr>
            <p:grpSpPr bwMode="auto">
              <a:xfrm rot="5719255">
                <a:off x="1234" y="2121"/>
                <a:ext cx="572" cy="182"/>
                <a:chOff x="213" y="1108"/>
                <a:chExt cx="572" cy="182"/>
              </a:xfrm>
            </p:grpSpPr>
            <p:grpSp>
              <p:nvGrpSpPr>
                <p:cNvPr id="5" name="Group 12"/>
                <p:cNvGrpSpPr>
                  <a:grpSpLocks/>
                </p:cNvGrpSpPr>
                <p:nvPr/>
              </p:nvGrpSpPr>
              <p:grpSpPr bwMode="auto">
                <a:xfrm rot="22674661">
                  <a:off x="213" y="1108"/>
                  <a:ext cx="572" cy="182"/>
                  <a:chOff x="576" y="2832"/>
                  <a:chExt cx="4320" cy="960"/>
                </a:xfrm>
              </p:grpSpPr>
              <p:grpSp>
                <p:nvGrpSpPr>
                  <p:cNvPr id="6" name="Group 13"/>
                  <p:cNvGrpSpPr>
                    <a:grpSpLocks/>
                  </p:cNvGrpSpPr>
                  <p:nvPr/>
                </p:nvGrpSpPr>
                <p:grpSpPr bwMode="auto">
                  <a:xfrm>
                    <a:off x="576" y="2832"/>
                    <a:ext cx="1440" cy="960"/>
                    <a:chOff x="2592" y="2928"/>
                    <a:chExt cx="1440" cy="960"/>
                  </a:xfrm>
                </p:grpSpPr>
                <p:sp>
                  <p:nvSpPr>
                    <p:cNvPr id="708622" name="Freeform 14"/>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23" name="Freeform 15"/>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7" name="Group 16"/>
                  <p:cNvGrpSpPr>
                    <a:grpSpLocks/>
                  </p:cNvGrpSpPr>
                  <p:nvPr/>
                </p:nvGrpSpPr>
                <p:grpSpPr bwMode="auto">
                  <a:xfrm>
                    <a:off x="2016" y="2832"/>
                    <a:ext cx="1440" cy="960"/>
                    <a:chOff x="2592" y="2928"/>
                    <a:chExt cx="1440" cy="960"/>
                  </a:xfrm>
                </p:grpSpPr>
                <p:sp>
                  <p:nvSpPr>
                    <p:cNvPr id="708625" name="Freeform 17"/>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26" name="Freeform 18"/>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8" name="Group 19"/>
                  <p:cNvGrpSpPr>
                    <a:grpSpLocks/>
                  </p:cNvGrpSpPr>
                  <p:nvPr/>
                </p:nvGrpSpPr>
                <p:grpSpPr bwMode="auto">
                  <a:xfrm>
                    <a:off x="3456" y="2832"/>
                    <a:ext cx="1440" cy="960"/>
                    <a:chOff x="2592" y="2928"/>
                    <a:chExt cx="1440" cy="960"/>
                  </a:xfrm>
                </p:grpSpPr>
                <p:sp>
                  <p:nvSpPr>
                    <p:cNvPr id="708628" name="Freeform 20"/>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29" name="Freeform 21"/>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sp>
              <p:nvSpPr>
                <p:cNvPr id="708630" name="Line 22"/>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9" name="Group 23"/>
              <p:cNvGrpSpPr>
                <a:grpSpLocks/>
              </p:cNvGrpSpPr>
              <p:nvPr/>
            </p:nvGrpSpPr>
            <p:grpSpPr bwMode="auto">
              <a:xfrm rot="-5029085">
                <a:off x="1555" y="1455"/>
                <a:ext cx="572" cy="182"/>
                <a:chOff x="213" y="1108"/>
                <a:chExt cx="572" cy="182"/>
              </a:xfrm>
            </p:grpSpPr>
            <p:grpSp>
              <p:nvGrpSpPr>
                <p:cNvPr id="10" name="Group 24"/>
                <p:cNvGrpSpPr>
                  <a:grpSpLocks/>
                </p:cNvGrpSpPr>
                <p:nvPr/>
              </p:nvGrpSpPr>
              <p:grpSpPr bwMode="auto">
                <a:xfrm rot="22674661">
                  <a:off x="213" y="1108"/>
                  <a:ext cx="572" cy="182"/>
                  <a:chOff x="576" y="2832"/>
                  <a:chExt cx="4320" cy="960"/>
                </a:xfrm>
              </p:grpSpPr>
              <p:grpSp>
                <p:nvGrpSpPr>
                  <p:cNvPr id="11" name="Group 25"/>
                  <p:cNvGrpSpPr>
                    <a:grpSpLocks/>
                  </p:cNvGrpSpPr>
                  <p:nvPr/>
                </p:nvGrpSpPr>
                <p:grpSpPr bwMode="auto">
                  <a:xfrm>
                    <a:off x="576" y="2832"/>
                    <a:ext cx="1440" cy="960"/>
                    <a:chOff x="2592" y="2928"/>
                    <a:chExt cx="1440" cy="960"/>
                  </a:xfrm>
                </p:grpSpPr>
                <p:sp>
                  <p:nvSpPr>
                    <p:cNvPr id="708634" name="Freeform 2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35" name="Freeform 2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2" name="Group 28"/>
                  <p:cNvGrpSpPr>
                    <a:grpSpLocks/>
                  </p:cNvGrpSpPr>
                  <p:nvPr/>
                </p:nvGrpSpPr>
                <p:grpSpPr bwMode="auto">
                  <a:xfrm>
                    <a:off x="2016" y="2832"/>
                    <a:ext cx="1440" cy="960"/>
                    <a:chOff x="2592" y="2928"/>
                    <a:chExt cx="1440" cy="960"/>
                  </a:xfrm>
                </p:grpSpPr>
                <p:sp>
                  <p:nvSpPr>
                    <p:cNvPr id="708637" name="Freeform 2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38" name="Freeform 3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3" name="Group 31"/>
                  <p:cNvGrpSpPr>
                    <a:grpSpLocks/>
                  </p:cNvGrpSpPr>
                  <p:nvPr/>
                </p:nvGrpSpPr>
                <p:grpSpPr bwMode="auto">
                  <a:xfrm>
                    <a:off x="3456" y="2832"/>
                    <a:ext cx="1440" cy="960"/>
                    <a:chOff x="2592" y="2928"/>
                    <a:chExt cx="1440" cy="960"/>
                  </a:xfrm>
                </p:grpSpPr>
                <p:sp>
                  <p:nvSpPr>
                    <p:cNvPr id="708640" name="Freeform 32"/>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08641" name="Freeform 33"/>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sp>
              <p:nvSpPr>
                <p:cNvPr id="708642" name="Line 34"/>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4" name="Group 35"/>
              <p:cNvGrpSpPr>
                <a:grpSpLocks/>
              </p:cNvGrpSpPr>
              <p:nvPr/>
            </p:nvGrpSpPr>
            <p:grpSpPr bwMode="auto">
              <a:xfrm>
                <a:off x="467" y="1504"/>
                <a:ext cx="413" cy="589"/>
                <a:chOff x="467" y="1344"/>
                <a:chExt cx="413" cy="589"/>
              </a:xfrm>
            </p:grpSpPr>
            <p:sp>
              <p:nvSpPr>
                <p:cNvPr id="708644" name="Text Box 36"/>
                <p:cNvSpPr txBox="1">
                  <a:spLocks noChangeArrowheads="1"/>
                </p:cNvSpPr>
                <p:nvPr/>
              </p:nvSpPr>
              <p:spPr bwMode="auto">
                <a:xfrm>
                  <a:off x="467" y="1344"/>
                  <a:ext cx="316" cy="58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3600" i="1">
                      <a:solidFill>
                        <a:srgbClr val="000000"/>
                      </a:solidFill>
                      <a:latin typeface="Times New Roman" pitchFamily="18" charset="0"/>
                    </a:rPr>
                    <a:t>e</a:t>
                  </a:r>
                  <a:endParaRPr lang="en-GB" sz="2400" i="1">
                    <a:solidFill>
                      <a:srgbClr val="000000"/>
                    </a:solidFill>
                    <a:latin typeface="Times New Roman" pitchFamily="18" charset="0"/>
                  </a:endParaRPr>
                </a:p>
              </p:txBody>
            </p:sp>
            <p:sp>
              <p:nvSpPr>
                <p:cNvPr id="708645" name="Text Box 37"/>
                <p:cNvSpPr txBox="1">
                  <a:spLocks noChangeArrowheads="1"/>
                </p:cNvSpPr>
                <p:nvPr/>
              </p:nvSpPr>
              <p:spPr bwMode="auto">
                <a:xfrm>
                  <a:off x="591" y="1364"/>
                  <a:ext cx="289" cy="421"/>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2400">
                      <a:solidFill>
                        <a:srgbClr val="000000"/>
                      </a:solidFill>
                      <a:latin typeface="Times New Roman" pitchFamily="18" charset="0"/>
                    </a:rPr>
                    <a:t>+</a:t>
                  </a:r>
                </a:p>
              </p:txBody>
            </p:sp>
          </p:grpSp>
          <p:grpSp>
            <p:nvGrpSpPr>
              <p:cNvPr id="15" name="Group 38"/>
              <p:cNvGrpSpPr>
                <a:grpSpLocks/>
              </p:cNvGrpSpPr>
              <p:nvPr/>
            </p:nvGrpSpPr>
            <p:grpSpPr bwMode="auto">
              <a:xfrm>
                <a:off x="2478" y="1522"/>
                <a:ext cx="384" cy="589"/>
                <a:chOff x="468" y="1344"/>
                <a:chExt cx="384" cy="589"/>
              </a:xfrm>
            </p:grpSpPr>
            <p:sp>
              <p:nvSpPr>
                <p:cNvPr id="708647" name="Text Box 39"/>
                <p:cNvSpPr txBox="1">
                  <a:spLocks noChangeArrowheads="1"/>
                </p:cNvSpPr>
                <p:nvPr/>
              </p:nvSpPr>
              <p:spPr bwMode="auto">
                <a:xfrm>
                  <a:off x="468" y="1344"/>
                  <a:ext cx="316" cy="58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3600" i="1">
                      <a:solidFill>
                        <a:srgbClr val="000000"/>
                      </a:solidFill>
                      <a:latin typeface="Times New Roman" pitchFamily="18" charset="0"/>
                    </a:rPr>
                    <a:t>e</a:t>
                  </a:r>
                  <a:endParaRPr lang="en-GB" sz="2400" i="1">
                    <a:solidFill>
                      <a:srgbClr val="000000"/>
                    </a:solidFill>
                    <a:latin typeface="Times New Roman" pitchFamily="18" charset="0"/>
                  </a:endParaRPr>
                </a:p>
              </p:txBody>
            </p:sp>
            <p:sp>
              <p:nvSpPr>
                <p:cNvPr id="708648" name="Text Box 40"/>
                <p:cNvSpPr txBox="1">
                  <a:spLocks noChangeArrowheads="1"/>
                </p:cNvSpPr>
                <p:nvPr/>
              </p:nvSpPr>
              <p:spPr bwMode="auto">
                <a:xfrm>
                  <a:off x="619" y="1364"/>
                  <a:ext cx="233" cy="420"/>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2400">
                      <a:solidFill>
                        <a:srgbClr val="000000"/>
                      </a:solidFill>
                      <a:latin typeface="Times New Roman" pitchFamily="18" charset="0"/>
                    </a:rPr>
                    <a:t>-</a:t>
                  </a:r>
                </a:p>
              </p:txBody>
            </p:sp>
          </p:grpSp>
        </p:grpSp>
      </p:grpSp>
      <p:sp>
        <p:nvSpPr>
          <p:cNvPr id="708649" name="Rectangle 41"/>
          <p:cNvSpPr>
            <a:spLocks noChangeArrowheads="1"/>
          </p:cNvSpPr>
          <p:nvPr/>
        </p:nvSpPr>
        <p:spPr bwMode="auto">
          <a:xfrm>
            <a:off x="365125" y="5068888"/>
            <a:ext cx="4033838" cy="1419225"/>
          </a:xfrm>
          <a:prstGeom prst="rect">
            <a:avLst/>
          </a:prstGeom>
          <a:noFill/>
          <a:ln w="9525">
            <a:noFill/>
            <a:miter lim="800000"/>
            <a:headEnd/>
            <a:tailEnd/>
          </a:ln>
          <a:effectLst/>
        </p:spPr>
        <p:txBody>
          <a:bodyPr/>
          <a:lstStyle/>
          <a:p>
            <a:pPr marL="342900" indent="-342900" defTabSz="914400" fontAlgn="base">
              <a:spcBef>
                <a:spcPct val="20000"/>
              </a:spcBef>
              <a:spcAft>
                <a:spcPct val="0"/>
              </a:spcAft>
              <a:buFontTx/>
              <a:buChar char="•"/>
            </a:pPr>
            <a:r>
              <a:rPr lang="en-US" sz="2800">
                <a:solidFill>
                  <a:srgbClr val="FFFF99"/>
                </a:solidFill>
              </a:rPr>
              <a:t>Nee, we zouden het onmiddelijk zien:</a:t>
            </a:r>
          </a:p>
          <a:p>
            <a:pPr marL="742950" lvl="1" indent="-285750" defTabSz="914400" fontAlgn="base">
              <a:spcBef>
                <a:spcPct val="20000"/>
              </a:spcBef>
              <a:spcAft>
                <a:spcPct val="0"/>
              </a:spcAft>
              <a:buFont typeface="Wingdings" pitchFamily="2" charset="2"/>
              <a:buChar char="§"/>
            </a:pPr>
            <a:r>
              <a:rPr lang="en-US" sz="2400">
                <a:solidFill>
                  <a:srgbClr val="FFFF99"/>
                </a:solidFill>
              </a:rPr>
              <a:t>“Annihilatie”</a:t>
            </a:r>
          </a:p>
          <a:p>
            <a:pPr marL="742950" lvl="1" indent="-285750" defTabSz="914400" fontAlgn="base">
              <a:spcBef>
                <a:spcPct val="20000"/>
              </a:spcBef>
              <a:spcAft>
                <a:spcPct val="0"/>
              </a:spcAft>
              <a:buFont typeface="Wingdings" pitchFamily="2" charset="2"/>
              <a:buNone/>
            </a:pPr>
            <a:endParaRPr lang="en-US" sz="2400">
              <a:solidFill>
                <a:srgbClr val="FFFF99"/>
              </a:solidFill>
            </a:endParaRPr>
          </a:p>
        </p:txBody>
      </p:sp>
      <p:pic>
        <p:nvPicPr>
          <p:cNvPr id="44" name="Picture 43" descr="antipeople.jpg"/>
          <p:cNvPicPr>
            <a:picLocks noChangeAspect="1"/>
          </p:cNvPicPr>
          <p:nvPr/>
        </p:nvPicPr>
        <p:blipFill>
          <a:blip r:embed="rId5" cstate="print"/>
          <a:stretch>
            <a:fillRect/>
          </a:stretch>
        </p:blipFill>
        <p:spPr>
          <a:xfrm>
            <a:off x="870007" y="2468542"/>
            <a:ext cx="2259928" cy="219054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86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ubble Ultra Deep Field"/>
          <p:cNvPicPr>
            <a:picLocks noChangeAspect="1" noChangeArrowheads="1"/>
          </p:cNvPicPr>
          <p:nvPr/>
        </p:nvPicPr>
        <p:blipFill>
          <a:blip r:embed="rId3" cstate="print"/>
          <a:srcRect/>
          <a:stretch>
            <a:fillRect/>
          </a:stretch>
        </p:blipFill>
        <p:spPr bwMode="auto">
          <a:xfrm>
            <a:off x="0" y="-1136650"/>
            <a:ext cx="9144000" cy="9131300"/>
          </a:xfrm>
          <a:prstGeom prst="rect">
            <a:avLst/>
          </a:prstGeom>
          <a:noFill/>
        </p:spPr>
      </p:pic>
      <p:sp>
        <p:nvSpPr>
          <p:cNvPr id="8" name="Date Placeholder 3"/>
          <p:cNvSpPr>
            <a:spLocks noGrp="1"/>
          </p:cNvSpPr>
          <p:nvPr>
            <p:ph type="dt" sz="half" idx="10"/>
          </p:nvPr>
        </p:nvSpPr>
        <p:spPr/>
        <p:txBody>
          <a:bodyPr/>
          <a:lstStyle/>
          <a:p>
            <a:r>
              <a:rPr lang="en-US"/>
              <a:t>21 cctober, 2006</a:t>
            </a:r>
          </a:p>
        </p:txBody>
      </p:sp>
      <p:sp>
        <p:nvSpPr>
          <p:cNvPr id="9" name="Footer Placeholder 4"/>
          <p:cNvSpPr>
            <a:spLocks noGrp="1"/>
          </p:cNvSpPr>
          <p:nvPr>
            <p:ph type="ftr" sz="quarter" idx="11"/>
          </p:nvPr>
        </p:nvSpPr>
        <p:spPr/>
        <p:txBody>
          <a:bodyPr/>
          <a:lstStyle/>
          <a:p>
            <a:endParaRPr lang="en-US" dirty="0"/>
          </a:p>
        </p:txBody>
      </p:sp>
      <p:sp>
        <p:nvSpPr>
          <p:cNvPr id="721923" name="Rectangle 3"/>
          <p:cNvSpPr>
            <a:spLocks noGrp="1" noChangeArrowheads="1"/>
          </p:cNvSpPr>
          <p:nvPr>
            <p:ph type="body" idx="1"/>
          </p:nvPr>
        </p:nvSpPr>
        <p:spPr>
          <a:xfrm>
            <a:off x="301625" y="619125"/>
            <a:ext cx="4649788" cy="1797050"/>
          </a:xfrm>
        </p:spPr>
        <p:txBody>
          <a:bodyPr/>
          <a:lstStyle/>
          <a:p>
            <a:r>
              <a:rPr lang="en-US" dirty="0"/>
              <a:t>Is </a:t>
            </a:r>
            <a:r>
              <a:rPr lang="en-US" dirty="0" err="1"/>
              <a:t>er</a:t>
            </a:r>
            <a:r>
              <a:rPr lang="en-US" dirty="0"/>
              <a:t> </a:t>
            </a:r>
            <a:r>
              <a:rPr lang="en-US" dirty="0" err="1" smtClean="0"/>
              <a:t>antimaterie</a:t>
            </a:r>
            <a:r>
              <a:rPr lang="en-US" dirty="0" smtClean="0"/>
              <a:t> </a:t>
            </a:r>
            <a:r>
              <a:rPr lang="en-US" dirty="0"/>
              <a:t>in </a:t>
            </a:r>
            <a:r>
              <a:rPr lang="en-US" dirty="0" err="1"/>
              <a:t>kosmische</a:t>
            </a:r>
            <a:r>
              <a:rPr lang="en-US" dirty="0"/>
              <a:t> </a:t>
            </a:r>
            <a:r>
              <a:rPr lang="en-US" dirty="0" err="1"/>
              <a:t>straling</a:t>
            </a:r>
            <a:r>
              <a:rPr lang="en-US" dirty="0"/>
              <a:t>?</a:t>
            </a:r>
          </a:p>
          <a:p>
            <a:pPr lvl="1"/>
            <a:r>
              <a:rPr lang="en-US" dirty="0"/>
              <a:t>Het AMS experiment</a:t>
            </a:r>
          </a:p>
        </p:txBody>
      </p:sp>
      <p:pic>
        <p:nvPicPr>
          <p:cNvPr id="721925" name="Picture 5" descr="y96006ascanAlpha_big"/>
          <p:cNvPicPr>
            <a:picLocks noChangeAspect="1" noChangeArrowheads="1"/>
          </p:cNvPicPr>
          <p:nvPr/>
        </p:nvPicPr>
        <p:blipFill>
          <a:blip r:embed="rId4" cstate="print"/>
          <a:srcRect/>
          <a:stretch>
            <a:fillRect/>
          </a:stretch>
        </p:blipFill>
        <p:spPr bwMode="auto">
          <a:xfrm>
            <a:off x="0" y="3043238"/>
            <a:ext cx="4848225" cy="3814762"/>
          </a:xfrm>
          <a:prstGeom prst="rect">
            <a:avLst/>
          </a:prstGeom>
          <a:noFill/>
        </p:spPr>
      </p:pic>
      <p:pic>
        <p:nvPicPr>
          <p:cNvPr id="721926" name="Picture 6" descr="showers_sm"/>
          <p:cNvPicPr>
            <a:picLocks noChangeAspect="1" noChangeArrowheads="1"/>
          </p:cNvPicPr>
          <p:nvPr/>
        </p:nvPicPr>
        <p:blipFill>
          <a:blip r:embed="rId5" cstate="print"/>
          <a:srcRect/>
          <a:stretch>
            <a:fillRect/>
          </a:stretch>
        </p:blipFill>
        <p:spPr bwMode="auto">
          <a:xfrm>
            <a:off x="4848225" y="0"/>
            <a:ext cx="4295775" cy="3200400"/>
          </a:xfrm>
          <a:prstGeom prst="rect">
            <a:avLst/>
          </a:prstGeom>
          <a:noFill/>
        </p:spPr>
      </p:pic>
      <p:pic>
        <p:nvPicPr>
          <p:cNvPr id="721928" name="Picture 8"/>
          <p:cNvPicPr>
            <a:picLocks noChangeAspect="1" noChangeArrowheads="1"/>
          </p:cNvPicPr>
          <p:nvPr/>
        </p:nvPicPr>
        <p:blipFill>
          <a:blip r:embed="rId6" cstate="print"/>
          <a:srcRect/>
          <a:stretch>
            <a:fillRect/>
          </a:stretch>
        </p:blipFill>
        <p:spPr bwMode="auto">
          <a:xfrm>
            <a:off x="5427663" y="3389313"/>
            <a:ext cx="3522662" cy="3382962"/>
          </a:xfrm>
          <a:prstGeom prst="rect">
            <a:avLst/>
          </a:prstGeom>
          <a:noFill/>
          <a:ln w="19050">
            <a:noFill/>
            <a:miter lim="800000"/>
            <a:headEnd/>
            <a:tailEnd/>
          </a:ln>
          <a:effectLst/>
        </p:spPr>
      </p:pic>
      <p:sp>
        <p:nvSpPr>
          <p:cNvPr id="721927" name="Text Box 7"/>
          <p:cNvSpPr txBox="1">
            <a:spLocks noChangeArrowheads="1"/>
          </p:cNvSpPr>
          <p:nvPr/>
        </p:nvSpPr>
        <p:spPr bwMode="auto">
          <a:xfrm>
            <a:off x="6324600" y="3025775"/>
            <a:ext cx="2447925" cy="519113"/>
          </a:xfrm>
          <a:prstGeom prst="rect">
            <a:avLst/>
          </a:prstGeom>
          <a:solidFill>
            <a:schemeClr val="tx1"/>
          </a:solid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66FFFF"/>
                </a:solidFill>
              </a:rPr>
              <a:t>Het antwoord:</a:t>
            </a:r>
          </a:p>
        </p:txBody>
      </p:sp>
      <p:sp>
        <p:nvSpPr>
          <p:cNvPr id="721929" name="Text Box 9"/>
          <p:cNvSpPr txBox="1">
            <a:spLocks noChangeArrowheads="1"/>
          </p:cNvSpPr>
          <p:nvPr/>
        </p:nvSpPr>
        <p:spPr bwMode="auto">
          <a:xfrm>
            <a:off x="5603875" y="6007100"/>
            <a:ext cx="1193800" cy="669925"/>
          </a:xfrm>
          <a:prstGeom prst="rect">
            <a:avLst/>
          </a:prstGeom>
          <a:noFill/>
          <a:ln w="28575" algn="ctr">
            <a:solidFill>
              <a:srgbClr val="000099"/>
            </a:solidFill>
            <a:miter lim="800000"/>
            <a:headEnd/>
            <a:tailEnd/>
          </a:ln>
          <a:effectLst/>
        </p:spPr>
        <p:txBody>
          <a:bodyPr>
            <a:spAutoFit/>
          </a:bodyPr>
          <a:lstStyle/>
          <a:p>
            <a:pPr defTabSz="914400" fontAlgn="base">
              <a:spcBef>
                <a:spcPct val="0"/>
              </a:spcBef>
              <a:spcAft>
                <a:spcPct val="0"/>
              </a:spcAft>
            </a:pPr>
            <a:r>
              <a:rPr lang="en-US" sz="3600">
                <a:solidFill>
                  <a:srgbClr val="000099"/>
                </a:solidFill>
              </a:rPr>
              <a:t>Nee!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1928"/>
                                        </p:tgtEl>
                                        <p:attrNameLst>
                                          <p:attrName>style.visibility</p:attrName>
                                        </p:attrNameLst>
                                      </p:cBhvr>
                                      <p:to>
                                        <p:strVal val="visible"/>
                                      </p:to>
                                    </p:set>
                                    <p:animEffect transition="in" filter="dissolve">
                                      <p:cBhvr>
                                        <p:cTn id="7" dur="500"/>
                                        <p:tgtEl>
                                          <p:spTgt spid="7219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2192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21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7" grpId="0" animBg="1"/>
      <p:bldP spid="7219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ate Placeholder 3"/>
          <p:cNvSpPr>
            <a:spLocks noGrp="1"/>
          </p:cNvSpPr>
          <p:nvPr>
            <p:ph type="dt" sz="half" idx="10"/>
          </p:nvPr>
        </p:nvSpPr>
        <p:spPr/>
        <p:txBody>
          <a:bodyPr/>
          <a:lstStyle/>
          <a:p>
            <a:r>
              <a:rPr lang="en-US"/>
              <a:t>21 cctober, 2006</a:t>
            </a:r>
          </a:p>
        </p:txBody>
      </p:sp>
      <p:sp>
        <p:nvSpPr>
          <p:cNvPr id="44" name="Footer Placeholder 4"/>
          <p:cNvSpPr>
            <a:spLocks noGrp="1"/>
          </p:cNvSpPr>
          <p:nvPr>
            <p:ph type="ftr" sz="quarter" idx="11"/>
          </p:nvPr>
        </p:nvSpPr>
        <p:spPr/>
        <p:txBody>
          <a:bodyPr/>
          <a:lstStyle/>
          <a:p>
            <a:r>
              <a:rPr lang="en-US"/>
              <a:t>Waar is de Anti-materie heen?</a:t>
            </a:r>
          </a:p>
        </p:txBody>
      </p:sp>
      <p:pic>
        <p:nvPicPr>
          <p:cNvPr id="726065" name="Picture 49" descr="Hubble Ultra Deep Field"/>
          <p:cNvPicPr>
            <a:picLocks noChangeAspect="1" noChangeArrowheads="1"/>
          </p:cNvPicPr>
          <p:nvPr/>
        </p:nvPicPr>
        <p:blipFill>
          <a:blip r:embed="rId3" cstate="print"/>
          <a:srcRect/>
          <a:stretch>
            <a:fillRect/>
          </a:stretch>
        </p:blipFill>
        <p:spPr bwMode="auto">
          <a:xfrm>
            <a:off x="0" y="-1136650"/>
            <a:ext cx="9144000" cy="9131300"/>
          </a:xfrm>
          <a:prstGeom prst="rect">
            <a:avLst/>
          </a:prstGeom>
          <a:noFill/>
        </p:spPr>
      </p:pic>
      <p:sp>
        <p:nvSpPr>
          <p:cNvPr id="726018" name="Rectangle 2"/>
          <p:cNvSpPr>
            <a:spLocks noGrp="1" noChangeArrowheads="1"/>
          </p:cNvSpPr>
          <p:nvPr>
            <p:ph type="title"/>
          </p:nvPr>
        </p:nvSpPr>
        <p:spPr/>
        <p:txBody>
          <a:bodyPr/>
          <a:lstStyle/>
          <a:p>
            <a:r>
              <a:rPr lang="en-US" dirty="0" err="1">
                <a:solidFill>
                  <a:srgbClr val="FF6600"/>
                </a:solidFill>
              </a:rPr>
              <a:t>Zijn</a:t>
            </a:r>
            <a:r>
              <a:rPr lang="en-US" dirty="0">
                <a:solidFill>
                  <a:srgbClr val="FF6600"/>
                </a:solidFill>
              </a:rPr>
              <a:t> </a:t>
            </a:r>
            <a:r>
              <a:rPr lang="en-US" dirty="0" err="1">
                <a:solidFill>
                  <a:srgbClr val="FF6600"/>
                </a:solidFill>
              </a:rPr>
              <a:t>er</a:t>
            </a:r>
            <a:r>
              <a:rPr lang="en-US" dirty="0">
                <a:solidFill>
                  <a:srgbClr val="FF6600"/>
                </a:solidFill>
              </a:rPr>
              <a:t> </a:t>
            </a:r>
            <a:r>
              <a:rPr lang="en-US" dirty="0" err="1" smtClean="0">
                <a:solidFill>
                  <a:srgbClr val="FF6600"/>
                </a:solidFill>
              </a:rPr>
              <a:t>antimaterie</a:t>
            </a:r>
            <a:r>
              <a:rPr lang="en-US" dirty="0" smtClean="0">
                <a:solidFill>
                  <a:srgbClr val="FF6600"/>
                </a:solidFill>
              </a:rPr>
              <a:t> </a:t>
            </a:r>
            <a:r>
              <a:rPr lang="en-US" dirty="0" err="1">
                <a:solidFill>
                  <a:srgbClr val="FF6600"/>
                </a:solidFill>
              </a:rPr>
              <a:t>sterrenstelsels</a:t>
            </a:r>
            <a:r>
              <a:rPr lang="en-US" dirty="0">
                <a:solidFill>
                  <a:srgbClr val="FF6600"/>
                </a:solidFill>
              </a:rPr>
              <a:t>?</a:t>
            </a:r>
          </a:p>
        </p:txBody>
      </p:sp>
      <p:pic>
        <p:nvPicPr>
          <p:cNvPr id="726021" name="Picture 5" descr="galaxies"/>
          <p:cNvPicPr>
            <a:picLocks noChangeAspect="1" noChangeArrowheads="1"/>
          </p:cNvPicPr>
          <p:nvPr/>
        </p:nvPicPr>
        <p:blipFill>
          <a:blip r:embed="rId4" cstate="print"/>
          <a:srcRect/>
          <a:stretch>
            <a:fillRect/>
          </a:stretch>
        </p:blipFill>
        <p:spPr bwMode="auto">
          <a:xfrm>
            <a:off x="941388" y="782638"/>
            <a:ext cx="7016750" cy="4410075"/>
          </a:xfrm>
          <a:prstGeom prst="rect">
            <a:avLst/>
          </a:prstGeom>
          <a:noFill/>
          <a:ln w="9525">
            <a:solidFill>
              <a:srgbClr val="000099"/>
            </a:solidFill>
            <a:miter lim="800000"/>
            <a:headEnd/>
            <a:tailEnd/>
          </a:ln>
        </p:spPr>
      </p:pic>
      <p:sp>
        <p:nvSpPr>
          <p:cNvPr id="726028" name="Text Box 12"/>
          <p:cNvSpPr txBox="1">
            <a:spLocks noChangeArrowheads="1"/>
          </p:cNvSpPr>
          <p:nvPr/>
        </p:nvSpPr>
        <p:spPr bwMode="auto">
          <a:xfrm>
            <a:off x="3903663" y="5591175"/>
            <a:ext cx="4672012" cy="946150"/>
          </a:xfrm>
          <a:prstGeom prst="rect">
            <a:avLst/>
          </a:prstGeom>
          <a:noFill/>
          <a:ln w="28575" algn="ctr">
            <a:noFill/>
            <a:miter lim="800000"/>
            <a:headEnd/>
            <a:tailEnd/>
          </a:ln>
          <a:effectLst/>
        </p:spPr>
        <p:txBody>
          <a:bodyPr>
            <a:spAutoFit/>
          </a:bodyPr>
          <a:lstStyle/>
          <a:p>
            <a:pPr defTabSz="914400" fontAlgn="base">
              <a:spcBef>
                <a:spcPct val="0"/>
              </a:spcBef>
              <a:spcAft>
                <a:spcPct val="0"/>
              </a:spcAft>
            </a:pPr>
            <a:r>
              <a:rPr lang="en-US" sz="2800">
                <a:solidFill>
                  <a:srgbClr val="FFFF99"/>
                </a:solidFill>
              </a:rPr>
              <a:t>(materie + anti-materie = Intense gamma stralen)</a:t>
            </a:r>
          </a:p>
        </p:txBody>
      </p:sp>
      <p:grpSp>
        <p:nvGrpSpPr>
          <p:cNvPr id="2" name="Group 47"/>
          <p:cNvGrpSpPr>
            <a:grpSpLocks/>
          </p:cNvGrpSpPr>
          <p:nvPr/>
        </p:nvGrpSpPr>
        <p:grpSpPr bwMode="auto">
          <a:xfrm>
            <a:off x="381000" y="5370513"/>
            <a:ext cx="2967038" cy="1268412"/>
            <a:chOff x="168" y="3215"/>
            <a:chExt cx="1922" cy="892"/>
          </a:xfrm>
        </p:grpSpPr>
        <p:sp>
          <p:nvSpPr>
            <p:cNvPr id="726029" name="Rectangle 13"/>
            <p:cNvSpPr>
              <a:spLocks noChangeArrowheads="1"/>
            </p:cNvSpPr>
            <p:nvPr/>
          </p:nvSpPr>
          <p:spPr bwMode="auto">
            <a:xfrm>
              <a:off x="168" y="3215"/>
              <a:ext cx="1922" cy="892"/>
            </a:xfrm>
            <a:prstGeom prst="rect">
              <a:avLst/>
            </a:prstGeom>
            <a:solidFill>
              <a:srgbClr val="FFFF99"/>
            </a:solidFill>
            <a:ln w="28575" algn="ctr">
              <a:solidFill>
                <a:srgbClr val="FFFF99"/>
              </a:solid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grpSp>
          <p:nvGrpSpPr>
            <p:cNvPr id="3" name="Group 14"/>
            <p:cNvGrpSpPr>
              <a:grpSpLocks/>
            </p:cNvGrpSpPr>
            <p:nvPr/>
          </p:nvGrpSpPr>
          <p:grpSpPr bwMode="auto">
            <a:xfrm>
              <a:off x="177" y="3240"/>
              <a:ext cx="1859" cy="848"/>
              <a:chOff x="463" y="1260"/>
              <a:chExt cx="2403" cy="1238"/>
            </a:xfrm>
          </p:grpSpPr>
          <p:sp>
            <p:nvSpPr>
              <p:cNvPr id="726031" name="Line 15"/>
              <p:cNvSpPr>
                <a:spLocks noChangeShapeType="1"/>
              </p:cNvSpPr>
              <p:nvPr/>
            </p:nvSpPr>
            <p:spPr bwMode="auto">
              <a:xfrm>
                <a:off x="720" y="1916"/>
                <a:ext cx="864" cy="0"/>
              </a:xfrm>
              <a:prstGeom prst="line">
                <a:avLst/>
              </a:prstGeom>
              <a:noFill/>
              <a:ln w="38100">
                <a:solidFill>
                  <a:schemeClr val="tx1"/>
                </a:solidFill>
                <a:round/>
                <a:headEnd/>
                <a:tailEnd type="arrow" w="med" len="me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32" name="Line 16"/>
              <p:cNvSpPr>
                <a:spLocks noChangeShapeType="1"/>
              </p:cNvSpPr>
              <p:nvPr/>
            </p:nvSpPr>
            <p:spPr bwMode="auto">
              <a:xfrm flipH="1">
                <a:off x="1728" y="1916"/>
                <a:ext cx="864" cy="0"/>
              </a:xfrm>
              <a:prstGeom prst="line">
                <a:avLst/>
              </a:prstGeom>
              <a:noFill/>
              <a:ln w="38100">
                <a:solidFill>
                  <a:schemeClr val="tx1"/>
                </a:solidFill>
                <a:round/>
                <a:headEnd/>
                <a:tailEnd type="arrow"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nvGrpSpPr>
              <p:cNvPr id="4" name="Group 17"/>
              <p:cNvGrpSpPr>
                <a:grpSpLocks/>
              </p:cNvGrpSpPr>
              <p:nvPr/>
            </p:nvGrpSpPr>
            <p:grpSpPr bwMode="auto">
              <a:xfrm rot="5719255">
                <a:off x="1234" y="2121"/>
                <a:ext cx="572" cy="182"/>
                <a:chOff x="213" y="1108"/>
                <a:chExt cx="572" cy="182"/>
              </a:xfrm>
            </p:grpSpPr>
            <p:grpSp>
              <p:nvGrpSpPr>
                <p:cNvPr id="5" name="Group 18"/>
                <p:cNvGrpSpPr>
                  <a:grpSpLocks/>
                </p:cNvGrpSpPr>
                <p:nvPr/>
              </p:nvGrpSpPr>
              <p:grpSpPr bwMode="auto">
                <a:xfrm rot="22674661">
                  <a:off x="213" y="1108"/>
                  <a:ext cx="572" cy="182"/>
                  <a:chOff x="576" y="2832"/>
                  <a:chExt cx="4320" cy="960"/>
                </a:xfrm>
              </p:grpSpPr>
              <p:grpSp>
                <p:nvGrpSpPr>
                  <p:cNvPr id="6" name="Group 19"/>
                  <p:cNvGrpSpPr>
                    <a:grpSpLocks/>
                  </p:cNvGrpSpPr>
                  <p:nvPr/>
                </p:nvGrpSpPr>
                <p:grpSpPr bwMode="auto">
                  <a:xfrm>
                    <a:off x="576" y="2832"/>
                    <a:ext cx="1440" cy="960"/>
                    <a:chOff x="2592" y="2928"/>
                    <a:chExt cx="1440" cy="960"/>
                  </a:xfrm>
                </p:grpSpPr>
                <p:sp>
                  <p:nvSpPr>
                    <p:cNvPr id="726036" name="Freeform 20"/>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37" name="Freeform 21"/>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7" name="Group 22"/>
                  <p:cNvGrpSpPr>
                    <a:grpSpLocks/>
                  </p:cNvGrpSpPr>
                  <p:nvPr/>
                </p:nvGrpSpPr>
                <p:grpSpPr bwMode="auto">
                  <a:xfrm>
                    <a:off x="2016" y="2832"/>
                    <a:ext cx="1440" cy="960"/>
                    <a:chOff x="2592" y="2928"/>
                    <a:chExt cx="1440" cy="960"/>
                  </a:xfrm>
                </p:grpSpPr>
                <p:sp>
                  <p:nvSpPr>
                    <p:cNvPr id="726039" name="Freeform 2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40" name="Freeform 2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8" name="Group 25"/>
                  <p:cNvGrpSpPr>
                    <a:grpSpLocks/>
                  </p:cNvGrpSpPr>
                  <p:nvPr/>
                </p:nvGrpSpPr>
                <p:grpSpPr bwMode="auto">
                  <a:xfrm>
                    <a:off x="3456" y="2832"/>
                    <a:ext cx="1440" cy="960"/>
                    <a:chOff x="2592" y="2928"/>
                    <a:chExt cx="1440" cy="960"/>
                  </a:xfrm>
                </p:grpSpPr>
                <p:sp>
                  <p:nvSpPr>
                    <p:cNvPr id="726042" name="Freeform 2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43" name="Freeform 2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sp>
              <p:nvSpPr>
                <p:cNvPr id="726044" name="Line 28"/>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9" name="Group 29"/>
              <p:cNvGrpSpPr>
                <a:grpSpLocks/>
              </p:cNvGrpSpPr>
              <p:nvPr/>
            </p:nvGrpSpPr>
            <p:grpSpPr bwMode="auto">
              <a:xfrm rot="-5029085">
                <a:off x="1555" y="1455"/>
                <a:ext cx="572" cy="182"/>
                <a:chOff x="213" y="1108"/>
                <a:chExt cx="572" cy="182"/>
              </a:xfrm>
            </p:grpSpPr>
            <p:grpSp>
              <p:nvGrpSpPr>
                <p:cNvPr id="10" name="Group 30"/>
                <p:cNvGrpSpPr>
                  <a:grpSpLocks/>
                </p:cNvGrpSpPr>
                <p:nvPr/>
              </p:nvGrpSpPr>
              <p:grpSpPr bwMode="auto">
                <a:xfrm rot="22674661">
                  <a:off x="213" y="1108"/>
                  <a:ext cx="572" cy="182"/>
                  <a:chOff x="576" y="2832"/>
                  <a:chExt cx="4320" cy="960"/>
                </a:xfrm>
              </p:grpSpPr>
              <p:grpSp>
                <p:nvGrpSpPr>
                  <p:cNvPr id="11" name="Group 31"/>
                  <p:cNvGrpSpPr>
                    <a:grpSpLocks/>
                  </p:cNvGrpSpPr>
                  <p:nvPr/>
                </p:nvGrpSpPr>
                <p:grpSpPr bwMode="auto">
                  <a:xfrm>
                    <a:off x="576" y="2832"/>
                    <a:ext cx="1440" cy="960"/>
                    <a:chOff x="2592" y="2928"/>
                    <a:chExt cx="1440" cy="960"/>
                  </a:xfrm>
                </p:grpSpPr>
                <p:sp>
                  <p:nvSpPr>
                    <p:cNvPr id="726048" name="Freeform 32"/>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49" name="Freeform 33"/>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2" name="Group 34"/>
                  <p:cNvGrpSpPr>
                    <a:grpSpLocks/>
                  </p:cNvGrpSpPr>
                  <p:nvPr/>
                </p:nvGrpSpPr>
                <p:grpSpPr bwMode="auto">
                  <a:xfrm>
                    <a:off x="2016" y="2832"/>
                    <a:ext cx="1440" cy="960"/>
                    <a:chOff x="2592" y="2928"/>
                    <a:chExt cx="1440" cy="960"/>
                  </a:xfrm>
                </p:grpSpPr>
                <p:sp>
                  <p:nvSpPr>
                    <p:cNvPr id="726051" name="Freeform 35"/>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52" name="Freeform 36"/>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3" name="Group 37"/>
                  <p:cNvGrpSpPr>
                    <a:grpSpLocks/>
                  </p:cNvGrpSpPr>
                  <p:nvPr/>
                </p:nvGrpSpPr>
                <p:grpSpPr bwMode="auto">
                  <a:xfrm>
                    <a:off x="3456" y="2832"/>
                    <a:ext cx="1440" cy="960"/>
                    <a:chOff x="2592" y="2928"/>
                    <a:chExt cx="1440" cy="960"/>
                  </a:xfrm>
                </p:grpSpPr>
                <p:sp>
                  <p:nvSpPr>
                    <p:cNvPr id="726054" name="Freeform 38"/>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26055" name="Freeform 39"/>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grpSp>
            </p:grpSp>
            <p:sp>
              <p:nvSpPr>
                <p:cNvPr id="726056" name="Line 40"/>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pPr defTabSz="914400" fontAlgn="base">
                    <a:spcBef>
                      <a:spcPct val="0"/>
                    </a:spcBef>
                    <a:spcAft>
                      <a:spcPct val="0"/>
                    </a:spcAft>
                  </a:pPr>
                  <a:endParaRPr lang="nl-NL" sz="2800">
                    <a:solidFill>
                      <a:srgbClr val="FFFF99"/>
                    </a:solidFill>
                  </a:endParaRPr>
                </a:p>
              </p:txBody>
            </p:sp>
          </p:grpSp>
          <p:grpSp>
            <p:nvGrpSpPr>
              <p:cNvPr id="14" name="Group 41"/>
              <p:cNvGrpSpPr>
                <a:grpSpLocks/>
              </p:cNvGrpSpPr>
              <p:nvPr/>
            </p:nvGrpSpPr>
            <p:grpSpPr bwMode="auto">
              <a:xfrm>
                <a:off x="463" y="1504"/>
                <a:ext cx="421" cy="659"/>
                <a:chOff x="463" y="1344"/>
                <a:chExt cx="421" cy="659"/>
              </a:xfrm>
            </p:grpSpPr>
            <p:sp>
              <p:nvSpPr>
                <p:cNvPr id="726058" name="Text Box 42"/>
                <p:cNvSpPr txBox="1">
                  <a:spLocks noChangeArrowheads="1"/>
                </p:cNvSpPr>
                <p:nvPr/>
              </p:nvSpPr>
              <p:spPr bwMode="auto">
                <a:xfrm>
                  <a:off x="463" y="1344"/>
                  <a:ext cx="324" cy="65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3600" i="1">
                      <a:solidFill>
                        <a:srgbClr val="000000"/>
                      </a:solidFill>
                      <a:latin typeface="Times New Roman" pitchFamily="18" charset="0"/>
                    </a:rPr>
                    <a:t>e</a:t>
                  </a:r>
                  <a:endParaRPr lang="en-GB" sz="2400" i="1">
                    <a:solidFill>
                      <a:srgbClr val="000000"/>
                    </a:solidFill>
                    <a:latin typeface="Times New Roman" pitchFamily="18" charset="0"/>
                  </a:endParaRPr>
                </a:p>
              </p:txBody>
            </p:sp>
            <p:sp>
              <p:nvSpPr>
                <p:cNvPr id="726059" name="Text Box 43"/>
                <p:cNvSpPr txBox="1">
                  <a:spLocks noChangeArrowheads="1"/>
                </p:cNvSpPr>
                <p:nvPr/>
              </p:nvSpPr>
              <p:spPr bwMode="auto">
                <a:xfrm>
                  <a:off x="587" y="1364"/>
                  <a:ext cx="297" cy="46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2400">
                      <a:solidFill>
                        <a:srgbClr val="000000"/>
                      </a:solidFill>
                      <a:latin typeface="Times New Roman" pitchFamily="18" charset="0"/>
                    </a:rPr>
                    <a:t>+</a:t>
                  </a:r>
                </a:p>
              </p:txBody>
            </p:sp>
          </p:grpSp>
          <p:grpSp>
            <p:nvGrpSpPr>
              <p:cNvPr id="15" name="Group 44"/>
              <p:cNvGrpSpPr>
                <a:grpSpLocks/>
              </p:cNvGrpSpPr>
              <p:nvPr/>
            </p:nvGrpSpPr>
            <p:grpSpPr bwMode="auto">
              <a:xfrm>
                <a:off x="2474" y="1522"/>
                <a:ext cx="392" cy="659"/>
                <a:chOff x="464" y="1344"/>
                <a:chExt cx="392" cy="659"/>
              </a:xfrm>
            </p:grpSpPr>
            <p:sp>
              <p:nvSpPr>
                <p:cNvPr id="726061" name="Text Box 45"/>
                <p:cNvSpPr txBox="1">
                  <a:spLocks noChangeArrowheads="1"/>
                </p:cNvSpPr>
                <p:nvPr/>
              </p:nvSpPr>
              <p:spPr bwMode="auto">
                <a:xfrm>
                  <a:off x="464" y="1344"/>
                  <a:ext cx="324" cy="65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3600" i="1">
                      <a:solidFill>
                        <a:srgbClr val="000000"/>
                      </a:solidFill>
                      <a:latin typeface="Times New Roman" pitchFamily="18" charset="0"/>
                    </a:rPr>
                    <a:t>e</a:t>
                  </a:r>
                  <a:endParaRPr lang="en-GB" sz="2400" i="1">
                    <a:solidFill>
                      <a:srgbClr val="000000"/>
                    </a:solidFill>
                    <a:latin typeface="Times New Roman" pitchFamily="18" charset="0"/>
                  </a:endParaRPr>
                </a:p>
              </p:txBody>
            </p:sp>
            <p:sp>
              <p:nvSpPr>
                <p:cNvPr id="726062" name="Text Box 46"/>
                <p:cNvSpPr txBox="1">
                  <a:spLocks noChangeArrowheads="1"/>
                </p:cNvSpPr>
                <p:nvPr/>
              </p:nvSpPr>
              <p:spPr bwMode="auto">
                <a:xfrm>
                  <a:off x="617" y="1364"/>
                  <a:ext cx="239" cy="469"/>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GB" sz="2400">
                      <a:solidFill>
                        <a:srgbClr val="000000"/>
                      </a:solidFill>
                      <a:latin typeface="Times New Roman" pitchFamily="18" charset="0"/>
                    </a:rPr>
                    <a:t>-</a:t>
                  </a:r>
                </a:p>
              </p:txBody>
            </p:sp>
          </p:grpSp>
        </p:grpSp>
      </p:grpSp>
      <p:sp>
        <p:nvSpPr>
          <p:cNvPr id="726064" name="Text Box 48"/>
          <p:cNvSpPr txBox="1">
            <a:spLocks noChangeArrowheads="1"/>
          </p:cNvSpPr>
          <p:nvPr/>
        </p:nvSpPr>
        <p:spPr bwMode="auto">
          <a:xfrm>
            <a:off x="7364413" y="4129088"/>
            <a:ext cx="1435100" cy="823912"/>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4800">
                <a:solidFill>
                  <a:srgbClr val="66FFFF"/>
                </a:solidFill>
              </a:rPr>
              <a:t>Nee!</a:t>
            </a:r>
          </a:p>
        </p:txBody>
      </p:sp>
      <p:sp>
        <p:nvSpPr>
          <p:cNvPr id="726066" name="AutoShape 50"/>
          <p:cNvSpPr>
            <a:spLocks noChangeArrowheads="1"/>
          </p:cNvSpPr>
          <p:nvPr/>
        </p:nvSpPr>
        <p:spPr bwMode="auto">
          <a:xfrm rot="-3397776">
            <a:off x="7524750" y="5183188"/>
            <a:ext cx="723900" cy="222250"/>
          </a:xfrm>
          <a:prstGeom prst="rightArrow">
            <a:avLst>
              <a:gd name="adj1" fmla="val 50000"/>
              <a:gd name="adj2" fmla="val 81429"/>
            </a:avLst>
          </a:prstGeom>
          <a:solidFill>
            <a:srgbClr val="FFFF99"/>
          </a:solidFill>
          <a:ln w="28575" algn="ctr">
            <a:solidFill>
              <a:srgbClr val="FFFF99"/>
            </a:solid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cxnSp>
        <p:nvCxnSpPr>
          <p:cNvPr id="45" name="Straight Connector 8"/>
          <p:cNvCxnSpPr>
            <a:cxnSpLocks noChangeShapeType="1"/>
          </p:cNvCxnSpPr>
          <p:nvPr/>
        </p:nvCxnSpPr>
        <p:spPr bwMode="auto">
          <a:xfrm rot="5400000">
            <a:off x="3386442" y="3154764"/>
            <a:ext cx="2286000" cy="381000"/>
          </a:xfrm>
          <a:prstGeom prst="line">
            <a:avLst/>
          </a:prstGeom>
          <a:noFill/>
          <a:ln w="19050">
            <a:solidFill>
              <a:schemeClr val="bg1"/>
            </a:solidFill>
            <a:prstDash val="sysDash"/>
            <a:round/>
            <a:headEnd/>
            <a:tailEnd type="none" w="lg" len="lg"/>
          </a:ln>
        </p:spPr>
      </p:cxnSp>
      <p:sp>
        <p:nvSpPr>
          <p:cNvPr id="46" name="Freeform 15"/>
          <p:cNvSpPr>
            <a:spLocks/>
          </p:cNvSpPr>
          <p:nvPr/>
        </p:nvSpPr>
        <p:spPr bwMode="auto">
          <a:xfrm rot="2362129">
            <a:off x="4054780" y="311666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prstTxWarp prst="textNoShape">
              <a:avLst/>
            </a:prstTxWarp>
          </a:bodyPr>
          <a:lstStyle/>
          <a:p>
            <a:pPr defTabSz="914400" fontAlgn="base">
              <a:spcBef>
                <a:spcPct val="0"/>
              </a:spcBef>
              <a:spcAft>
                <a:spcPct val="0"/>
              </a:spcAft>
            </a:pPr>
            <a:endParaRPr lang="en-US" sz="2800">
              <a:solidFill>
                <a:srgbClr val="FFFF99"/>
              </a:solidFill>
            </a:endParaRPr>
          </a:p>
        </p:txBody>
      </p:sp>
      <p:sp>
        <p:nvSpPr>
          <p:cNvPr id="47" name="Freeform 15"/>
          <p:cNvSpPr>
            <a:spLocks/>
          </p:cNvSpPr>
          <p:nvPr/>
        </p:nvSpPr>
        <p:spPr bwMode="auto">
          <a:xfrm rot="7486216">
            <a:off x="4403235" y="3198421"/>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prstTxWarp prst="textNoShape">
              <a:avLst/>
            </a:prstTxWarp>
          </a:bodyPr>
          <a:lstStyle/>
          <a:p>
            <a:pPr defTabSz="914400" fontAlgn="base">
              <a:spcBef>
                <a:spcPct val="0"/>
              </a:spcBef>
              <a:spcAft>
                <a:spcPct val="0"/>
              </a:spcAft>
            </a:pPr>
            <a:endParaRPr lang="en-US" sz="2800">
              <a:solidFill>
                <a:srgbClr val="FFFF99"/>
              </a:solidFill>
            </a:endParaRPr>
          </a:p>
        </p:txBody>
      </p:sp>
      <p:sp>
        <p:nvSpPr>
          <p:cNvPr id="48" name="Freeform 15"/>
          <p:cNvSpPr>
            <a:spLocks/>
          </p:cNvSpPr>
          <p:nvPr/>
        </p:nvSpPr>
        <p:spPr bwMode="auto">
          <a:xfrm rot="2010125">
            <a:off x="3946830" y="382786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prstTxWarp prst="textNoShape">
              <a:avLst/>
            </a:prstTxWarp>
          </a:bodyPr>
          <a:lstStyle/>
          <a:p>
            <a:pPr defTabSz="914400" fontAlgn="base">
              <a:spcBef>
                <a:spcPct val="0"/>
              </a:spcBef>
              <a:spcAft>
                <a:spcPct val="0"/>
              </a:spcAft>
            </a:pPr>
            <a:endParaRPr lang="en-US" sz="2800">
              <a:solidFill>
                <a:srgbClr val="FFFF99"/>
              </a:solidFill>
            </a:endParaRPr>
          </a:p>
        </p:txBody>
      </p:sp>
      <p:sp>
        <p:nvSpPr>
          <p:cNvPr id="49" name="Freeform 48"/>
          <p:cNvSpPr>
            <a:spLocks/>
          </p:cNvSpPr>
          <p:nvPr/>
        </p:nvSpPr>
        <p:spPr bwMode="auto">
          <a:xfrm rot="8330865">
            <a:off x="4357992" y="3831039"/>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prstTxWarp prst="textNoShape">
              <a:avLst/>
            </a:prstTxWarp>
          </a:bodyPr>
          <a:lstStyle/>
          <a:p>
            <a:pPr defTabSz="914400" fontAlgn="base">
              <a:spcBef>
                <a:spcPct val="0"/>
              </a:spcBef>
              <a:spcAft>
                <a:spcPct val="0"/>
              </a:spcAft>
            </a:pPr>
            <a:endParaRPr lang="en-US" sz="2800">
              <a:solidFill>
                <a:srgbClr val="FFFF99"/>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26021"/>
                                        </p:tgtEl>
                                        <p:attrNameLst>
                                          <p:attrName>style.visibility</p:attrName>
                                        </p:attrNameLst>
                                      </p:cBhvr>
                                      <p:to>
                                        <p:strVal val="visible"/>
                                      </p:to>
                                    </p:set>
                                    <p:anim calcmode="lin" valueType="num">
                                      <p:cBhvr>
                                        <p:cTn id="7" dur="1000" fill="hold"/>
                                        <p:tgtEl>
                                          <p:spTgt spid="726021"/>
                                        </p:tgtEl>
                                        <p:attrNameLst>
                                          <p:attrName>ppt_w</p:attrName>
                                        </p:attrNameLst>
                                      </p:cBhvr>
                                      <p:tavLst>
                                        <p:tav tm="0">
                                          <p:val>
                                            <p:fltVal val="0"/>
                                          </p:val>
                                        </p:tav>
                                        <p:tav tm="100000">
                                          <p:val>
                                            <p:strVal val="#ppt_w"/>
                                          </p:val>
                                        </p:tav>
                                      </p:tavLst>
                                    </p:anim>
                                    <p:anim calcmode="lin" valueType="num">
                                      <p:cBhvr>
                                        <p:cTn id="8" dur="1000" fill="hold"/>
                                        <p:tgtEl>
                                          <p:spTgt spid="7260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260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0" presetClass="path" presetSubtype="0" fill="hold" grpId="1" nodeType="withEffect">
                                  <p:stCondLst>
                                    <p:cond delay="0"/>
                                  </p:stCondLst>
                                  <p:childTnLst>
                                    <p:animMotion origin="layout" path="M -5.55556E-7 3.7037E-7 L -0.73368 -0.63102 " pathEditMode="relative" rAng="0" ptsTypes="AA">
                                      <p:cBhvr>
                                        <p:cTn id="23" dur="2000" fill="hold"/>
                                        <p:tgtEl>
                                          <p:spTgt spid="46"/>
                                        </p:tgtEl>
                                        <p:attrNameLst>
                                          <p:attrName>ppt_x</p:attrName>
                                          <p:attrName>ppt_y</p:attrName>
                                        </p:attrNameLst>
                                      </p:cBhvr>
                                      <p:rCtr x="-36700" y="-31600"/>
                                    </p:animMotion>
                                  </p:childTnLst>
                                </p:cTn>
                              </p:par>
                              <p:par>
                                <p:cTn id="24" presetID="1"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0" presetClass="path" presetSubtype="0" fill="hold" grpId="1" nodeType="withEffect">
                                  <p:stCondLst>
                                    <p:cond delay="0"/>
                                  </p:stCondLst>
                                  <p:childTnLst>
                                    <p:animMotion origin="layout" path="M 9.80733E-7 -1.75382E-6 L 0.54365 -0.64114 " pathEditMode="relative" rAng="0" ptsTypes="AA">
                                      <p:cBhvr>
                                        <p:cTn id="27" dur="2000" fill="hold"/>
                                        <p:tgtEl>
                                          <p:spTgt spid="47"/>
                                        </p:tgtEl>
                                        <p:attrNameLst>
                                          <p:attrName>ppt_x</p:attrName>
                                          <p:attrName>ppt_y</p:attrName>
                                        </p:attrNameLst>
                                      </p:cBhvr>
                                      <p:rCtr x="27200" y="-32100"/>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0" presetClass="path" presetSubtype="0" fill="hold" grpId="1" nodeType="withEffect">
                                  <p:stCondLst>
                                    <p:cond delay="0"/>
                                  </p:stCondLst>
                                  <p:childTnLst>
                                    <p:animMotion origin="layout" path="M 3.33333E-6 3.33333E-6 L -0.75 -0.66667 " pathEditMode="relative" rAng="0" ptsTypes="AA">
                                      <p:cBhvr>
                                        <p:cTn id="32" dur="2000" fill="hold"/>
                                        <p:tgtEl>
                                          <p:spTgt spid="48"/>
                                        </p:tgtEl>
                                        <p:attrNameLst>
                                          <p:attrName>ppt_x</p:attrName>
                                          <p:attrName>ppt_y</p:attrName>
                                        </p:attrNameLst>
                                      </p:cBhvr>
                                      <p:rCtr x="-37500" y="-33300"/>
                                    </p:animMotion>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0" presetClass="path" presetSubtype="0" fill="hold" grpId="1" nodeType="withEffect">
                                  <p:stCondLst>
                                    <p:cond delay="0"/>
                                  </p:stCondLst>
                                  <p:childTnLst>
                                    <p:animMotion origin="layout" path="M 3.40219E-6 1.91578E-6 L 0.53063 -0.57936 " pathEditMode="relative" rAng="0" ptsTypes="AA">
                                      <p:cBhvr>
                                        <p:cTn id="36" dur="2000" fill="hold"/>
                                        <p:tgtEl>
                                          <p:spTgt spid="49"/>
                                        </p:tgtEl>
                                        <p:attrNameLst>
                                          <p:attrName>ppt_x</p:attrName>
                                          <p:attrName>ppt_y</p:attrName>
                                        </p:attrNameLst>
                                      </p:cBhvr>
                                      <p:rCtr x="26500" y="-29000"/>
                                    </p:animMotion>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726066"/>
                                        </p:tgtEl>
                                        <p:attrNameLst>
                                          <p:attrName>style.visibility</p:attrName>
                                        </p:attrNameLst>
                                      </p:cBhvr>
                                      <p:to>
                                        <p:strVal val="visible"/>
                                      </p:to>
                                    </p:set>
                                    <p:animEffect transition="in" filter="dissolve">
                                      <p:cBhvr>
                                        <p:cTn id="40" dur="2000"/>
                                        <p:tgtEl>
                                          <p:spTgt spid="726066"/>
                                        </p:tgtEl>
                                      </p:cBhvr>
                                    </p:animEffect>
                                  </p:childTnLst>
                                </p:cTn>
                              </p:par>
                            </p:childTnLst>
                          </p:cTn>
                        </p:par>
                        <p:par>
                          <p:cTn id="41" fill="hold">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726064"/>
                                        </p:tgtEl>
                                        <p:attrNameLst>
                                          <p:attrName>style.visibility</p:attrName>
                                        </p:attrNameLst>
                                      </p:cBhvr>
                                      <p:to>
                                        <p:strVal val="visible"/>
                                      </p:to>
                                    </p:set>
                                    <p:animEffect transition="in" filter="dissolve">
                                      <p:cBhvr>
                                        <p:cTn id="44" dur="2000"/>
                                        <p:tgtEl>
                                          <p:spTgt spid="726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28" grpId="0"/>
      <p:bldP spid="726064" grpId="0"/>
      <p:bldP spid="726066" grpId="0"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bble Ultra Deep Field"/>
          <p:cNvPicPr>
            <a:picLocks noChangeAspect="1" noChangeArrowheads="1"/>
          </p:cNvPicPr>
          <p:nvPr/>
        </p:nvPicPr>
        <p:blipFill>
          <a:blip r:embed="rId2" cstate="print"/>
          <a:srcRect/>
          <a:stretch>
            <a:fillRect/>
          </a:stretch>
        </p:blipFill>
        <p:spPr bwMode="auto">
          <a:xfrm>
            <a:off x="-17048" y="-1136650"/>
            <a:ext cx="9144000" cy="9131300"/>
          </a:xfrm>
          <a:prstGeom prst="rect">
            <a:avLst/>
          </a:prstGeom>
          <a:noFill/>
        </p:spPr>
      </p:pic>
      <p:sp>
        <p:nvSpPr>
          <p:cNvPr id="2" name="Title 1"/>
          <p:cNvSpPr>
            <a:spLocks noGrp="1"/>
          </p:cNvSpPr>
          <p:nvPr>
            <p:ph type="title"/>
          </p:nvPr>
        </p:nvSpPr>
        <p:spPr/>
        <p:txBody>
          <a:bodyPr/>
          <a:lstStyle/>
          <a:p>
            <a:r>
              <a:rPr lang="en-US" dirty="0" err="1" smtClean="0"/>
              <a:t>Werk-groepjes</a:t>
            </a:r>
            <a:endParaRPr lang="en-US" dirty="0"/>
          </a:p>
        </p:txBody>
      </p:sp>
      <p:sp>
        <p:nvSpPr>
          <p:cNvPr id="3" name="Content Placeholder 2"/>
          <p:cNvSpPr>
            <a:spLocks noGrp="1"/>
          </p:cNvSpPr>
          <p:nvPr>
            <p:ph idx="1"/>
          </p:nvPr>
        </p:nvSpPr>
        <p:spPr>
          <a:xfrm>
            <a:off x="668848" y="1428210"/>
            <a:ext cx="8229600" cy="4525963"/>
          </a:xfrm>
          <a:solidFill>
            <a:schemeClr val="tx1">
              <a:alpha val="50000"/>
            </a:schemeClr>
          </a:solidFill>
          <a:ln>
            <a:solidFill>
              <a:srgbClr val="66FFFF"/>
            </a:solidFill>
          </a:ln>
        </p:spPr>
        <p:txBody>
          <a:bodyPr>
            <a:normAutofit fontScale="92500" lnSpcReduction="20000"/>
          </a:bodyPr>
          <a:lstStyle/>
          <a:p>
            <a:pPr marL="514350" indent="-514350">
              <a:buFont typeface="+mj-lt"/>
              <a:buAutoNum type="arabicPeriod"/>
            </a:pPr>
            <a:r>
              <a:rPr lang="en-US" dirty="0" err="1" smtClean="0"/>
              <a:t>Maartje</a:t>
            </a:r>
            <a:r>
              <a:rPr lang="en-US" dirty="0" smtClean="0"/>
              <a:t> </a:t>
            </a:r>
            <a:r>
              <a:rPr lang="en-US" dirty="0" err="1" smtClean="0"/>
              <a:t>Eggen</a:t>
            </a:r>
            <a:r>
              <a:rPr lang="en-US" dirty="0" smtClean="0"/>
              <a:t>, </a:t>
            </a:r>
            <a:r>
              <a:rPr lang="en-US" dirty="0" err="1" smtClean="0"/>
              <a:t>Quinten</a:t>
            </a:r>
            <a:r>
              <a:rPr lang="en-US" dirty="0" smtClean="0"/>
              <a:t> </a:t>
            </a:r>
            <a:r>
              <a:rPr lang="en-US" dirty="0" err="1" smtClean="0"/>
              <a:t>Moonen</a:t>
            </a:r>
            <a:endParaRPr lang="en-US" dirty="0" smtClean="0"/>
          </a:p>
          <a:p>
            <a:pPr marL="514350" indent="-514350">
              <a:buFont typeface="+mj-lt"/>
              <a:buAutoNum type="arabicPeriod"/>
            </a:pPr>
            <a:r>
              <a:rPr lang="en-US" dirty="0" smtClean="0"/>
              <a:t>Lucas Witte, </a:t>
            </a:r>
            <a:r>
              <a:rPr lang="en-US" dirty="0" err="1" smtClean="0"/>
              <a:t>Merlijn</a:t>
            </a:r>
            <a:r>
              <a:rPr lang="en-US" dirty="0" smtClean="0"/>
              <a:t> </a:t>
            </a:r>
            <a:r>
              <a:rPr lang="en-US" dirty="0" err="1" smtClean="0"/>
              <a:t>Hutter</a:t>
            </a:r>
            <a:endParaRPr lang="en-US" dirty="0" smtClean="0"/>
          </a:p>
          <a:p>
            <a:pPr marL="514350" indent="-514350">
              <a:buFont typeface="+mj-lt"/>
              <a:buAutoNum type="arabicPeriod"/>
            </a:pPr>
            <a:r>
              <a:rPr lang="en-US" dirty="0" smtClean="0"/>
              <a:t>Chris </a:t>
            </a:r>
            <a:r>
              <a:rPr lang="en-US" dirty="0" err="1" smtClean="0"/>
              <a:t>Heuvel</a:t>
            </a:r>
            <a:r>
              <a:rPr lang="en-US" dirty="0" smtClean="0"/>
              <a:t>, Thomas Boers, Vincent </a:t>
            </a:r>
            <a:r>
              <a:rPr lang="en-US" dirty="0" err="1" smtClean="0"/>
              <a:t>Sprenger</a:t>
            </a:r>
            <a:endParaRPr lang="en-US" dirty="0" smtClean="0"/>
          </a:p>
          <a:p>
            <a:pPr marL="514350" indent="-514350">
              <a:buFont typeface="+mj-lt"/>
              <a:buAutoNum type="arabicPeriod"/>
            </a:pPr>
            <a:r>
              <a:rPr lang="en-US" dirty="0" smtClean="0"/>
              <a:t>Renée </a:t>
            </a:r>
            <a:r>
              <a:rPr lang="en-US" dirty="0" err="1" smtClean="0"/>
              <a:t>Embden</a:t>
            </a:r>
            <a:r>
              <a:rPr lang="en-US" dirty="0" smtClean="0"/>
              <a:t>, Elisabeth Hoekstra, </a:t>
            </a:r>
            <a:r>
              <a:rPr lang="en-US" dirty="0" err="1" smtClean="0"/>
              <a:t>Elja</a:t>
            </a:r>
            <a:r>
              <a:rPr lang="en-US" dirty="0" smtClean="0"/>
              <a:t> Mantel</a:t>
            </a:r>
          </a:p>
          <a:p>
            <a:pPr marL="514350" indent="-514350">
              <a:buFont typeface="+mj-lt"/>
              <a:buAutoNum type="arabicPeriod"/>
            </a:pPr>
            <a:r>
              <a:rPr lang="en-US" dirty="0" err="1" smtClean="0"/>
              <a:t>Salaheddine</a:t>
            </a:r>
            <a:r>
              <a:rPr lang="en-US" dirty="0" smtClean="0"/>
              <a:t> </a:t>
            </a:r>
            <a:r>
              <a:rPr lang="en-US" dirty="0" err="1" smtClean="0"/>
              <a:t>Benzirar</a:t>
            </a:r>
            <a:r>
              <a:rPr lang="en-US" dirty="0" smtClean="0"/>
              <a:t>, </a:t>
            </a:r>
            <a:r>
              <a:rPr lang="en-US" dirty="0" err="1" smtClean="0"/>
              <a:t>Branco</a:t>
            </a:r>
            <a:r>
              <a:rPr lang="en-US" dirty="0" smtClean="0"/>
              <a:t> </a:t>
            </a:r>
            <a:r>
              <a:rPr lang="en-US" dirty="0" err="1" smtClean="0"/>
              <a:t>Sieljes</a:t>
            </a:r>
            <a:r>
              <a:rPr lang="en-US" dirty="0" smtClean="0"/>
              <a:t>, David Cairo</a:t>
            </a:r>
          </a:p>
          <a:p>
            <a:pPr marL="514350" indent="-514350">
              <a:buFont typeface="+mj-lt"/>
              <a:buAutoNum type="arabicPeriod"/>
            </a:pPr>
            <a:r>
              <a:rPr lang="en-US" dirty="0" err="1" smtClean="0"/>
              <a:t>Sascha</a:t>
            </a:r>
            <a:r>
              <a:rPr lang="en-US" dirty="0" smtClean="0"/>
              <a:t> </a:t>
            </a:r>
            <a:r>
              <a:rPr lang="en-US" dirty="0" err="1" smtClean="0"/>
              <a:t>Kolthof</a:t>
            </a:r>
            <a:r>
              <a:rPr lang="en-US" dirty="0" smtClean="0"/>
              <a:t>, Ian </a:t>
            </a:r>
            <a:r>
              <a:rPr lang="en-US" dirty="0" err="1" smtClean="0"/>
              <a:t>Ronde</a:t>
            </a:r>
            <a:r>
              <a:rPr lang="en-US" dirty="0" smtClean="0"/>
              <a:t>, Jesse </a:t>
            </a:r>
            <a:r>
              <a:rPr lang="en-US" dirty="0" err="1" smtClean="0"/>
              <a:t>Sprenger</a:t>
            </a:r>
            <a:r>
              <a:rPr lang="en-US" dirty="0" smtClean="0"/>
              <a:t>, Feodor </a:t>
            </a:r>
            <a:r>
              <a:rPr lang="en-US" dirty="0" err="1" smtClean="0"/>
              <a:t>Zyblev</a:t>
            </a:r>
            <a:endParaRPr lang="en-US" dirty="0" smtClean="0"/>
          </a:p>
          <a:p>
            <a:pPr marL="514350" indent="-514350">
              <a:buFont typeface="+mj-lt"/>
              <a:buAutoNum type="arabicPeriod"/>
            </a:pPr>
            <a:r>
              <a:rPr lang="en-US" dirty="0" err="1" smtClean="0"/>
              <a:t>Merlijne</a:t>
            </a:r>
            <a:r>
              <a:rPr lang="en-US" dirty="0" smtClean="0"/>
              <a:t> </a:t>
            </a:r>
            <a:r>
              <a:rPr lang="en-US" dirty="0" err="1" smtClean="0"/>
              <a:t>Ott</a:t>
            </a:r>
            <a:r>
              <a:rPr lang="en-US" dirty="0" smtClean="0"/>
              <a:t>, Oscar </a:t>
            </a:r>
            <a:r>
              <a:rPr lang="en-US" dirty="0" err="1" smtClean="0"/>
              <a:t>Ploeg</a:t>
            </a:r>
            <a:endParaRPr lang="en-US" dirty="0" smtClean="0"/>
          </a:p>
          <a:p>
            <a:pPr marL="514350" indent="-514350">
              <a:buFont typeface="+mj-lt"/>
              <a:buAutoNum type="arabicPeriod"/>
            </a:pPr>
            <a:r>
              <a:rPr lang="en-US" dirty="0" err="1" smtClean="0"/>
              <a:t>Sisko</a:t>
            </a:r>
            <a:r>
              <a:rPr lang="en-US" dirty="0" smtClean="0"/>
              <a:t> Munster, </a:t>
            </a:r>
            <a:r>
              <a:rPr lang="en-US" dirty="0" err="1" smtClean="0"/>
              <a:t>Berend</a:t>
            </a:r>
            <a:r>
              <a:rPr lang="en-US" dirty="0" smtClean="0"/>
              <a:t> </a:t>
            </a:r>
            <a:r>
              <a:rPr lang="en-US" dirty="0" err="1" smtClean="0"/>
              <a:t>Zuidberg</a:t>
            </a:r>
            <a:r>
              <a:rPr lang="en-US" dirty="0" smtClean="0"/>
              <a:t>, </a:t>
            </a:r>
            <a:r>
              <a:rPr lang="en-US" dirty="0" err="1" smtClean="0"/>
              <a:t>Mec</a:t>
            </a:r>
            <a:r>
              <a:rPr lang="en-US" dirty="0" smtClean="0"/>
              <a:t> </a:t>
            </a:r>
            <a:r>
              <a:rPr lang="en-US" dirty="0" err="1" smtClean="0"/>
              <a:t>Glandorff</a:t>
            </a:r>
            <a:endParaRPr lang="en-US" dirty="0" smtClean="0"/>
          </a:p>
          <a:p>
            <a:pPr marL="514350" indent="-514350">
              <a:buFont typeface="+mj-lt"/>
              <a:buAutoNum type="arabicPeriod"/>
            </a:pPr>
            <a:r>
              <a:rPr lang="en-US" dirty="0" err="1" smtClean="0"/>
              <a:t>Suleyman</a:t>
            </a:r>
            <a:r>
              <a:rPr lang="en-US" dirty="0" smtClean="0"/>
              <a:t> Ali, </a:t>
            </a:r>
            <a:r>
              <a:rPr lang="en-US" dirty="0" err="1" smtClean="0"/>
              <a:t>Arvid</a:t>
            </a:r>
            <a:r>
              <a:rPr lang="en-US" dirty="0" smtClean="0"/>
              <a:t> </a:t>
            </a:r>
            <a:r>
              <a:rPr lang="en-US" dirty="0" err="1" smtClean="0"/>
              <a:t>Mikkers</a:t>
            </a:r>
            <a:r>
              <a:rPr lang="en-US" dirty="0" smtClean="0"/>
              <a:t>, </a:t>
            </a:r>
            <a:r>
              <a:rPr lang="en-US" dirty="0" err="1" smtClean="0"/>
              <a:t>Merlijn</a:t>
            </a:r>
            <a:r>
              <a:rPr lang="en-US" dirty="0" smtClean="0"/>
              <a:t> Bruin</a:t>
            </a:r>
            <a:endParaRPr lang="en-US" dirty="0"/>
          </a:p>
        </p:txBody>
      </p:sp>
    </p:spTree>
    <p:extLst>
      <p:ext uri="{BB962C8B-B14F-4D97-AF65-F5344CB8AC3E}">
        <p14:creationId xmlns:p14="http://schemas.microsoft.com/office/powerpoint/2010/main" val="38269175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endParaRPr lang="en-US" dirty="0"/>
          </a:p>
        </p:txBody>
      </p:sp>
      <p:sp>
        <p:nvSpPr>
          <p:cNvPr id="6" name="Footer Placeholder 4"/>
          <p:cNvSpPr>
            <a:spLocks noGrp="1"/>
          </p:cNvSpPr>
          <p:nvPr>
            <p:ph type="ftr" sz="quarter" idx="11"/>
          </p:nvPr>
        </p:nvSpPr>
        <p:spPr/>
        <p:txBody>
          <a:bodyPr/>
          <a:lstStyle/>
          <a:p>
            <a:endParaRPr lang="en-US" dirty="0"/>
          </a:p>
        </p:txBody>
      </p:sp>
      <p:pic>
        <p:nvPicPr>
          <p:cNvPr id="809988" name="Picture 4"/>
          <p:cNvPicPr>
            <a:picLocks noChangeAspect="1" noChangeArrowheads="1"/>
          </p:cNvPicPr>
          <p:nvPr/>
        </p:nvPicPr>
        <p:blipFill>
          <a:blip r:embed="rId3" cstate="print"/>
          <a:srcRect/>
          <a:stretch>
            <a:fillRect/>
          </a:stretch>
        </p:blipFill>
        <p:spPr bwMode="auto">
          <a:xfrm>
            <a:off x="-36513" y="517976"/>
            <a:ext cx="9180513" cy="6350000"/>
          </a:xfrm>
          <a:prstGeom prst="rect">
            <a:avLst/>
          </a:prstGeom>
          <a:noFill/>
          <a:ln w="57150">
            <a:noFill/>
            <a:miter lim="800000"/>
            <a:headEnd/>
            <a:tailEnd/>
          </a:ln>
          <a:effectLst/>
        </p:spPr>
      </p:pic>
      <p:sp>
        <p:nvSpPr>
          <p:cNvPr id="809986" name="Rectangle 2"/>
          <p:cNvSpPr>
            <a:spLocks noGrp="1" noChangeArrowheads="1"/>
          </p:cNvSpPr>
          <p:nvPr>
            <p:ph type="title"/>
          </p:nvPr>
        </p:nvSpPr>
        <p:spPr/>
        <p:txBody>
          <a:bodyPr/>
          <a:lstStyle/>
          <a:p>
            <a:r>
              <a:rPr lang="en-US" dirty="0" err="1">
                <a:solidFill>
                  <a:srgbClr val="FF6600"/>
                </a:solidFill>
              </a:rPr>
              <a:t>Terug</a:t>
            </a:r>
            <a:r>
              <a:rPr lang="en-US" dirty="0">
                <a:solidFill>
                  <a:srgbClr val="FF6600"/>
                </a:solidFill>
              </a:rPr>
              <a:t> </a:t>
            </a:r>
            <a:r>
              <a:rPr lang="en-US" dirty="0" err="1">
                <a:solidFill>
                  <a:srgbClr val="FF6600"/>
                </a:solidFill>
              </a:rPr>
              <a:t>naar</a:t>
            </a:r>
            <a:r>
              <a:rPr lang="en-US" dirty="0">
                <a:solidFill>
                  <a:srgbClr val="FF6600"/>
                </a:solidFill>
              </a:rPr>
              <a:t> de </a:t>
            </a:r>
            <a:r>
              <a:rPr lang="en-US" dirty="0" err="1">
                <a:solidFill>
                  <a:srgbClr val="FF6600"/>
                </a:solidFill>
              </a:rPr>
              <a:t>Oerknal</a:t>
            </a:r>
            <a:endParaRPr lang="en-US" dirty="0">
              <a:solidFill>
                <a:srgbClr val="FF6600"/>
              </a:solidFill>
            </a:endParaRPr>
          </a:p>
        </p:txBody>
      </p:sp>
      <p:sp>
        <p:nvSpPr>
          <p:cNvPr id="809989" name="Text Box 5"/>
          <p:cNvSpPr txBox="1">
            <a:spLocks noChangeArrowheads="1"/>
          </p:cNvSpPr>
          <p:nvPr/>
        </p:nvSpPr>
        <p:spPr bwMode="auto">
          <a:xfrm>
            <a:off x="358775" y="6083300"/>
            <a:ext cx="8609013" cy="519113"/>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dirty="0" err="1">
                <a:solidFill>
                  <a:srgbClr val="FFFF99"/>
                </a:solidFill>
              </a:rPr>
              <a:t>Veronderstelling</a:t>
            </a:r>
            <a:r>
              <a:rPr lang="en-US" sz="2800" dirty="0">
                <a:solidFill>
                  <a:srgbClr val="FFFF99"/>
                </a:solidFill>
              </a:rPr>
              <a:t>: </a:t>
            </a:r>
            <a:r>
              <a:rPr lang="en-US" sz="2800" dirty="0" err="1">
                <a:solidFill>
                  <a:srgbClr val="FFFF99"/>
                </a:solidFill>
              </a:rPr>
              <a:t>Er</a:t>
            </a:r>
            <a:r>
              <a:rPr lang="en-US" sz="2800" dirty="0">
                <a:solidFill>
                  <a:srgbClr val="FFFF99"/>
                </a:solidFill>
              </a:rPr>
              <a:t> </a:t>
            </a:r>
            <a:r>
              <a:rPr lang="en-US" sz="2800" dirty="0" err="1">
                <a:solidFill>
                  <a:srgbClr val="FFFF99"/>
                </a:solidFill>
              </a:rPr>
              <a:t>ontstaat</a:t>
            </a:r>
            <a:r>
              <a:rPr lang="en-US" sz="2800" dirty="0">
                <a:solidFill>
                  <a:srgbClr val="FFFF99"/>
                </a:solidFill>
              </a:rPr>
              <a:t> </a:t>
            </a:r>
            <a:r>
              <a:rPr lang="en-US" sz="2800" dirty="0" err="1">
                <a:solidFill>
                  <a:srgbClr val="FFFF99"/>
                </a:solidFill>
              </a:rPr>
              <a:t>materie</a:t>
            </a:r>
            <a:r>
              <a:rPr lang="en-US" sz="2800" dirty="0">
                <a:solidFill>
                  <a:srgbClr val="FFFF99"/>
                </a:solidFill>
              </a:rPr>
              <a:t> en </a:t>
            </a:r>
            <a:r>
              <a:rPr lang="en-US" sz="2800" dirty="0" err="1" smtClean="0">
                <a:solidFill>
                  <a:srgbClr val="FFFF99"/>
                </a:solidFill>
              </a:rPr>
              <a:t>antimaterie</a:t>
            </a:r>
            <a:r>
              <a:rPr lang="en-US" sz="2800" dirty="0">
                <a:solidFill>
                  <a:srgbClr val="FFFF99"/>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09988"/>
                                        </p:tgtEl>
                                        <p:attrNameLst>
                                          <p:attrName>style.visibility</p:attrName>
                                        </p:attrNameLst>
                                      </p:cBhvr>
                                      <p:to>
                                        <p:strVal val="visible"/>
                                      </p:to>
                                    </p:set>
                                    <p:animEffect transition="in" filter="box(out)">
                                      <p:cBhvr>
                                        <p:cTn id="7" dur="1000"/>
                                        <p:tgtEl>
                                          <p:spTgt spid="809988"/>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0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Date Placeholder 3"/>
          <p:cNvSpPr>
            <a:spLocks noGrp="1"/>
          </p:cNvSpPr>
          <p:nvPr>
            <p:ph type="dt" sz="half" idx="10"/>
          </p:nvPr>
        </p:nvSpPr>
        <p:spPr/>
        <p:txBody>
          <a:bodyPr/>
          <a:lstStyle/>
          <a:p>
            <a:endParaRPr lang="en-US" dirty="0"/>
          </a:p>
        </p:txBody>
      </p:sp>
      <p:sp>
        <p:nvSpPr>
          <p:cNvPr id="115" name="Footer Placeholder 4"/>
          <p:cNvSpPr>
            <a:spLocks noGrp="1"/>
          </p:cNvSpPr>
          <p:nvPr>
            <p:ph type="ftr" sz="quarter" idx="11"/>
          </p:nvPr>
        </p:nvSpPr>
        <p:spPr/>
        <p:txBody>
          <a:bodyPr/>
          <a:lstStyle/>
          <a:p>
            <a:endParaRPr lang="en-US" dirty="0"/>
          </a:p>
        </p:txBody>
      </p:sp>
      <p:sp>
        <p:nvSpPr>
          <p:cNvPr id="811010" name="Rectangle 2"/>
          <p:cNvSpPr>
            <a:spLocks noGrp="1" noChangeArrowheads="1"/>
          </p:cNvSpPr>
          <p:nvPr>
            <p:ph type="title"/>
          </p:nvPr>
        </p:nvSpPr>
        <p:spPr/>
        <p:txBody>
          <a:bodyPr/>
          <a:lstStyle/>
          <a:p>
            <a:r>
              <a:rPr lang="en-US" dirty="0">
                <a:solidFill>
                  <a:srgbClr val="FF6600"/>
                </a:solidFill>
              </a:rPr>
              <a:t>Het </a:t>
            </a:r>
            <a:r>
              <a:rPr lang="en-US" dirty="0" err="1">
                <a:solidFill>
                  <a:srgbClr val="FF6600"/>
                </a:solidFill>
              </a:rPr>
              <a:t>vroege</a:t>
            </a:r>
            <a:r>
              <a:rPr lang="en-US" dirty="0">
                <a:solidFill>
                  <a:srgbClr val="FF6600"/>
                </a:solidFill>
              </a:rPr>
              <a:t> </a:t>
            </a:r>
            <a:r>
              <a:rPr lang="en-US" dirty="0" err="1">
                <a:solidFill>
                  <a:srgbClr val="FF6600"/>
                </a:solidFill>
              </a:rPr>
              <a:t>hete</a:t>
            </a:r>
            <a:r>
              <a:rPr lang="en-US" dirty="0">
                <a:solidFill>
                  <a:srgbClr val="FF6600"/>
                </a:solidFill>
              </a:rPr>
              <a:t> </a:t>
            </a:r>
            <a:r>
              <a:rPr lang="en-US" dirty="0" err="1">
                <a:solidFill>
                  <a:srgbClr val="FF6600"/>
                </a:solidFill>
              </a:rPr>
              <a:t>heelal</a:t>
            </a:r>
            <a:endParaRPr lang="en-US" dirty="0">
              <a:solidFill>
                <a:srgbClr val="FF6600"/>
              </a:solidFill>
            </a:endParaRPr>
          </a:p>
        </p:txBody>
      </p:sp>
      <p:sp>
        <p:nvSpPr>
          <p:cNvPr id="811011" name="Oval 3"/>
          <p:cNvSpPr>
            <a:spLocks noChangeArrowheads="1"/>
          </p:cNvSpPr>
          <p:nvPr/>
        </p:nvSpPr>
        <p:spPr bwMode="auto">
          <a:xfrm>
            <a:off x="3660775" y="202406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2" name="Oval 4"/>
          <p:cNvSpPr>
            <a:spLocks noChangeArrowheads="1"/>
          </p:cNvSpPr>
          <p:nvPr/>
        </p:nvSpPr>
        <p:spPr bwMode="auto">
          <a:xfrm>
            <a:off x="4483100" y="232410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3" name="Oval 5"/>
          <p:cNvSpPr>
            <a:spLocks noChangeArrowheads="1"/>
          </p:cNvSpPr>
          <p:nvPr/>
        </p:nvSpPr>
        <p:spPr bwMode="auto">
          <a:xfrm>
            <a:off x="2640013" y="1179513"/>
            <a:ext cx="4322762" cy="4100512"/>
          </a:xfrm>
          <a:prstGeom prst="ellipse">
            <a:avLst/>
          </a:prstGeom>
          <a:noFill/>
          <a:ln w="28575" algn="ctr">
            <a:solidFill>
              <a:srgbClr val="FFFF99"/>
            </a:solidFill>
            <a:round/>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
        <p:nvSpPr>
          <p:cNvPr id="811014" name="Freeform 6"/>
          <p:cNvSpPr>
            <a:spLocks/>
          </p:cNvSpPr>
          <p:nvPr/>
        </p:nvSpPr>
        <p:spPr bwMode="auto">
          <a:xfrm rot="10746042" flipV="1">
            <a:off x="4127500" y="20415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15" name="Oval 7"/>
          <p:cNvSpPr>
            <a:spLocks noChangeArrowheads="1"/>
          </p:cNvSpPr>
          <p:nvPr/>
        </p:nvSpPr>
        <p:spPr bwMode="auto">
          <a:xfrm>
            <a:off x="3578225" y="28829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6" name="Oval 8"/>
          <p:cNvSpPr>
            <a:spLocks noChangeArrowheads="1"/>
          </p:cNvSpPr>
          <p:nvPr/>
        </p:nvSpPr>
        <p:spPr bwMode="auto">
          <a:xfrm>
            <a:off x="4540250" y="213677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7" name="Oval 9"/>
          <p:cNvSpPr>
            <a:spLocks noChangeArrowheads="1"/>
          </p:cNvSpPr>
          <p:nvPr/>
        </p:nvSpPr>
        <p:spPr bwMode="auto">
          <a:xfrm>
            <a:off x="4384675" y="29083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8" name="Oval 10"/>
          <p:cNvSpPr>
            <a:spLocks noChangeArrowheads="1"/>
          </p:cNvSpPr>
          <p:nvPr/>
        </p:nvSpPr>
        <p:spPr bwMode="auto">
          <a:xfrm>
            <a:off x="5156200" y="300196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19" name="Oval 11"/>
          <p:cNvSpPr>
            <a:spLocks noChangeArrowheads="1"/>
          </p:cNvSpPr>
          <p:nvPr/>
        </p:nvSpPr>
        <p:spPr bwMode="auto">
          <a:xfrm>
            <a:off x="5160963" y="3419475"/>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0" name="Oval 12"/>
          <p:cNvSpPr>
            <a:spLocks noChangeArrowheads="1"/>
          </p:cNvSpPr>
          <p:nvPr/>
        </p:nvSpPr>
        <p:spPr bwMode="auto">
          <a:xfrm>
            <a:off x="4973638" y="3925888"/>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1" name="Oval 13"/>
          <p:cNvSpPr>
            <a:spLocks noChangeArrowheads="1"/>
          </p:cNvSpPr>
          <p:nvPr/>
        </p:nvSpPr>
        <p:spPr bwMode="auto">
          <a:xfrm>
            <a:off x="4094163" y="3694113"/>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2" name="Oval 14"/>
          <p:cNvSpPr>
            <a:spLocks noChangeArrowheads="1"/>
          </p:cNvSpPr>
          <p:nvPr/>
        </p:nvSpPr>
        <p:spPr bwMode="auto">
          <a:xfrm>
            <a:off x="5499100" y="232727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3" name="Oval 15"/>
          <p:cNvSpPr>
            <a:spLocks noChangeArrowheads="1"/>
          </p:cNvSpPr>
          <p:nvPr/>
        </p:nvSpPr>
        <p:spPr bwMode="auto">
          <a:xfrm>
            <a:off x="6108700" y="402907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4" name="Oval 16"/>
          <p:cNvSpPr>
            <a:spLocks noChangeArrowheads="1"/>
          </p:cNvSpPr>
          <p:nvPr/>
        </p:nvSpPr>
        <p:spPr bwMode="auto">
          <a:xfrm>
            <a:off x="5407025" y="42545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5" name="Oval 17"/>
          <p:cNvSpPr>
            <a:spLocks noChangeArrowheads="1"/>
          </p:cNvSpPr>
          <p:nvPr/>
        </p:nvSpPr>
        <p:spPr bwMode="auto">
          <a:xfrm>
            <a:off x="4246563" y="4394200"/>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6" name="Oval 18"/>
          <p:cNvSpPr>
            <a:spLocks noChangeArrowheads="1"/>
          </p:cNvSpPr>
          <p:nvPr/>
        </p:nvSpPr>
        <p:spPr bwMode="auto">
          <a:xfrm>
            <a:off x="3144838" y="3379788"/>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7" name="Oval 19"/>
          <p:cNvSpPr>
            <a:spLocks noChangeArrowheads="1"/>
          </p:cNvSpPr>
          <p:nvPr/>
        </p:nvSpPr>
        <p:spPr bwMode="auto">
          <a:xfrm>
            <a:off x="5864225" y="199866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8" name="Oval 20"/>
          <p:cNvSpPr>
            <a:spLocks noChangeArrowheads="1"/>
          </p:cNvSpPr>
          <p:nvPr/>
        </p:nvSpPr>
        <p:spPr bwMode="auto">
          <a:xfrm>
            <a:off x="4260850" y="15462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29" name="Oval 21"/>
          <p:cNvSpPr>
            <a:spLocks noChangeArrowheads="1"/>
          </p:cNvSpPr>
          <p:nvPr/>
        </p:nvSpPr>
        <p:spPr bwMode="auto">
          <a:xfrm>
            <a:off x="5683250" y="478155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0" name="Oval 22"/>
          <p:cNvSpPr>
            <a:spLocks noChangeArrowheads="1"/>
          </p:cNvSpPr>
          <p:nvPr/>
        </p:nvSpPr>
        <p:spPr bwMode="auto">
          <a:xfrm>
            <a:off x="3165475" y="381317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1" name="Oval 23"/>
          <p:cNvSpPr>
            <a:spLocks noChangeArrowheads="1"/>
          </p:cNvSpPr>
          <p:nvPr/>
        </p:nvSpPr>
        <p:spPr bwMode="auto">
          <a:xfrm>
            <a:off x="6000750" y="247491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2" name="Oval 24"/>
          <p:cNvSpPr>
            <a:spLocks noChangeArrowheads="1"/>
          </p:cNvSpPr>
          <p:nvPr/>
        </p:nvSpPr>
        <p:spPr bwMode="auto">
          <a:xfrm>
            <a:off x="6242050" y="330676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3" name="Oval 25"/>
          <p:cNvSpPr>
            <a:spLocks noChangeArrowheads="1"/>
          </p:cNvSpPr>
          <p:nvPr/>
        </p:nvSpPr>
        <p:spPr bwMode="auto">
          <a:xfrm>
            <a:off x="5508625" y="15716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4" name="Oval 26"/>
          <p:cNvSpPr>
            <a:spLocks noChangeArrowheads="1"/>
          </p:cNvSpPr>
          <p:nvPr/>
        </p:nvSpPr>
        <p:spPr bwMode="auto">
          <a:xfrm>
            <a:off x="4483100" y="4097338"/>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5" name="Oval 27"/>
          <p:cNvSpPr>
            <a:spLocks noChangeArrowheads="1"/>
          </p:cNvSpPr>
          <p:nvPr/>
        </p:nvSpPr>
        <p:spPr bwMode="auto">
          <a:xfrm>
            <a:off x="3941763" y="2568575"/>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6" name="Oval 28"/>
          <p:cNvSpPr>
            <a:spLocks noChangeArrowheads="1"/>
          </p:cNvSpPr>
          <p:nvPr/>
        </p:nvSpPr>
        <p:spPr bwMode="auto">
          <a:xfrm>
            <a:off x="3090863" y="2205038"/>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7" name="Oval 29"/>
          <p:cNvSpPr>
            <a:spLocks noChangeArrowheads="1"/>
          </p:cNvSpPr>
          <p:nvPr/>
        </p:nvSpPr>
        <p:spPr bwMode="auto">
          <a:xfrm>
            <a:off x="3552825" y="3538538"/>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8" name="Oval 30"/>
          <p:cNvSpPr>
            <a:spLocks noChangeArrowheads="1"/>
          </p:cNvSpPr>
          <p:nvPr/>
        </p:nvSpPr>
        <p:spPr bwMode="auto">
          <a:xfrm>
            <a:off x="4030663" y="3114675"/>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39" name="Oval 31"/>
          <p:cNvSpPr>
            <a:spLocks noChangeArrowheads="1"/>
          </p:cNvSpPr>
          <p:nvPr/>
        </p:nvSpPr>
        <p:spPr bwMode="auto">
          <a:xfrm>
            <a:off x="4064000" y="34893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0" name="Oval 32"/>
          <p:cNvSpPr>
            <a:spLocks noChangeArrowheads="1"/>
          </p:cNvSpPr>
          <p:nvPr/>
        </p:nvSpPr>
        <p:spPr bwMode="auto">
          <a:xfrm>
            <a:off x="5573713" y="4657725"/>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1" name="Oval 33"/>
          <p:cNvSpPr>
            <a:spLocks noChangeArrowheads="1"/>
          </p:cNvSpPr>
          <p:nvPr/>
        </p:nvSpPr>
        <p:spPr bwMode="auto">
          <a:xfrm>
            <a:off x="4987925" y="5075238"/>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2" name="Oval 34"/>
          <p:cNvSpPr>
            <a:spLocks noChangeArrowheads="1"/>
          </p:cNvSpPr>
          <p:nvPr/>
        </p:nvSpPr>
        <p:spPr bwMode="auto">
          <a:xfrm>
            <a:off x="3857625" y="46831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3" name="Oval 35"/>
          <p:cNvSpPr>
            <a:spLocks noChangeArrowheads="1"/>
          </p:cNvSpPr>
          <p:nvPr/>
        </p:nvSpPr>
        <p:spPr bwMode="auto">
          <a:xfrm>
            <a:off x="5765800" y="201771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4" name="Oval 36"/>
          <p:cNvSpPr>
            <a:spLocks noChangeArrowheads="1"/>
          </p:cNvSpPr>
          <p:nvPr/>
        </p:nvSpPr>
        <p:spPr bwMode="auto">
          <a:xfrm>
            <a:off x="4546600" y="332105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5" name="Oval 37"/>
          <p:cNvSpPr>
            <a:spLocks noChangeArrowheads="1"/>
          </p:cNvSpPr>
          <p:nvPr/>
        </p:nvSpPr>
        <p:spPr bwMode="auto">
          <a:xfrm>
            <a:off x="5362575" y="27654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6" name="Oval 38"/>
          <p:cNvSpPr>
            <a:spLocks noChangeArrowheads="1"/>
          </p:cNvSpPr>
          <p:nvPr/>
        </p:nvSpPr>
        <p:spPr bwMode="auto">
          <a:xfrm>
            <a:off x="4778375" y="25781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7" name="Oval 39"/>
          <p:cNvSpPr>
            <a:spLocks noChangeArrowheads="1"/>
          </p:cNvSpPr>
          <p:nvPr/>
        </p:nvSpPr>
        <p:spPr bwMode="auto">
          <a:xfrm>
            <a:off x="4089400" y="417671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8" name="Oval 40"/>
          <p:cNvSpPr>
            <a:spLocks noChangeArrowheads="1"/>
          </p:cNvSpPr>
          <p:nvPr/>
        </p:nvSpPr>
        <p:spPr bwMode="auto">
          <a:xfrm>
            <a:off x="2855913" y="2971800"/>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49" name="Oval 41"/>
          <p:cNvSpPr>
            <a:spLocks noChangeArrowheads="1"/>
          </p:cNvSpPr>
          <p:nvPr/>
        </p:nvSpPr>
        <p:spPr bwMode="auto">
          <a:xfrm>
            <a:off x="3763963" y="3109913"/>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0" name="Oval 42"/>
          <p:cNvSpPr>
            <a:spLocks noChangeArrowheads="1"/>
          </p:cNvSpPr>
          <p:nvPr/>
        </p:nvSpPr>
        <p:spPr bwMode="auto">
          <a:xfrm>
            <a:off x="4241800" y="3690938"/>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1" name="Oval 43"/>
          <p:cNvSpPr>
            <a:spLocks noChangeArrowheads="1"/>
          </p:cNvSpPr>
          <p:nvPr/>
        </p:nvSpPr>
        <p:spPr bwMode="auto">
          <a:xfrm>
            <a:off x="4291013" y="3930650"/>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2" name="Oval 44"/>
          <p:cNvSpPr>
            <a:spLocks noChangeArrowheads="1"/>
          </p:cNvSpPr>
          <p:nvPr/>
        </p:nvSpPr>
        <p:spPr bwMode="auto">
          <a:xfrm>
            <a:off x="3440113" y="3036888"/>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3" name="Oval 45"/>
          <p:cNvSpPr>
            <a:spLocks noChangeArrowheads="1"/>
          </p:cNvSpPr>
          <p:nvPr/>
        </p:nvSpPr>
        <p:spPr bwMode="auto">
          <a:xfrm>
            <a:off x="3711575" y="221615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4" name="Oval 46"/>
          <p:cNvSpPr>
            <a:spLocks noChangeArrowheads="1"/>
          </p:cNvSpPr>
          <p:nvPr/>
        </p:nvSpPr>
        <p:spPr bwMode="auto">
          <a:xfrm>
            <a:off x="5029200" y="1763713"/>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5" name="Oval 47"/>
          <p:cNvSpPr>
            <a:spLocks noChangeArrowheads="1"/>
          </p:cNvSpPr>
          <p:nvPr/>
        </p:nvSpPr>
        <p:spPr bwMode="auto">
          <a:xfrm>
            <a:off x="5106988" y="4171950"/>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6" name="Oval 48"/>
          <p:cNvSpPr>
            <a:spLocks noChangeArrowheads="1"/>
          </p:cNvSpPr>
          <p:nvPr/>
        </p:nvSpPr>
        <p:spPr bwMode="auto">
          <a:xfrm>
            <a:off x="4951413" y="4605338"/>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7" name="Oval 49"/>
          <p:cNvSpPr>
            <a:spLocks noChangeArrowheads="1"/>
          </p:cNvSpPr>
          <p:nvPr/>
        </p:nvSpPr>
        <p:spPr bwMode="auto">
          <a:xfrm>
            <a:off x="3790950" y="419735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8" name="Oval 50"/>
          <p:cNvSpPr>
            <a:spLocks noChangeArrowheads="1"/>
          </p:cNvSpPr>
          <p:nvPr/>
        </p:nvSpPr>
        <p:spPr bwMode="auto">
          <a:xfrm>
            <a:off x="3308350" y="2446338"/>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59" name="Oval 51"/>
          <p:cNvSpPr>
            <a:spLocks noChangeArrowheads="1"/>
          </p:cNvSpPr>
          <p:nvPr/>
        </p:nvSpPr>
        <p:spPr bwMode="auto">
          <a:xfrm>
            <a:off x="4949825" y="2613025"/>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0" name="Oval 52"/>
          <p:cNvSpPr>
            <a:spLocks noChangeArrowheads="1"/>
          </p:cNvSpPr>
          <p:nvPr/>
        </p:nvSpPr>
        <p:spPr bwMode="auto">
          <a:xfrm>
            <a:off x="4454525" y="3414713"/>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1" name="Oval 53"/>
          <p:cNvSpPr>
            <a:spLocks noChangeArrowheads="1"/>
          </p:cNvSpPr>
          <p:nvPr/>
        </p:nvSpPr>
        <p:spPr bwMode="auto">
          <a:xfrm>
            <a:off x="3557588" y="4408488"/>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2" name="Oval 54"/>
          <p:cNvSpPr>
            <a:spLocks noChangeArrowheads="1"/>
          </p:cNvSpPr>
          <p:nvPr/>
        </p:nvSpPr>
        <p:spPr bwMode="auto">
          <a:xfrm>
            <a:off x="5022850" y="495935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3" name="Oval 55"/>
          <p:cNvSpPr>
            <a:spLocks noChangeArrowheads="1"/>
          </p:cNvSpPr>
          <p:nvPr/>
        </p:nvSpPr>
        <p:spPr bwMode="auto">
          <a:xfrm>
            <a:off x="4703763" y="2898775"/>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4" name="Oval 56"/>
          <p:cNvSpPr>
            <a:spLocks noChangeArrowheads="1"/>
          </p:cNvSpPr>
          <p:nvPr/>
        </p:nvSpPr>
        <p:spPr bwMode="auto">
          <a:xfrm>
            <a:off x="3013075" y="2801938"/>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5" name="Oval 57"/>
          <p:cNvSpPr>
            <a:spLocks noChangeArrowheads="1"/>
          </p:cNvSpPr>
          <p:nvPr/>
        </p:nvSpPr>
        <p:spPr bwMode="auto">
          <a:xfrm>
            <a:off x="5275263" y="2525713"/>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6" name="Oval 58"/>
          <p:cNvSpPr>
            <a:spLocks noChangeArrowheads="1"/>
          </p:cNvSpPr>
          <p:nvPr/>
        </p:nvSpPr>
        <p:spPr bwMode="auto">
          <a:xfrm>
            <a:off x="4129088" y="3268663"/>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7" name="Oval 59"/>
          <p:cNvSpPr>
            <a:spLocks noChangeArrowheads="1"/>
          </p:cNvSpPr>
          <p:nvPr/>
        </p:nvSpPr>
        <p:spPr bwMode="auto">
          <a:xfrm>
            <a:off x="3929063" y="1693863"/>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8" name="Oval 60"/>
          <p:cNvSpPr>
            <a:spLocks noChangeArrowheads="1"/>
          </p:cNvSpPr>
          <p:nvPr/>
        </p:nvSpPr>
        <p:spPr bwMode="auto">
          <a:xfrm>
            <a:off x="6483350" y="408940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69" name="Oval 61"/>
          <p:cNvSpPr>
            <a:spLocks noChangeArrowheads="1"/>
          </p:cNvSpPr>
          <p:nvPr/>
        </p:nvSpPr>
        <p:spPr bwMode="auto">
          <a:xfrm>
            <a:off x="6283325" y="291465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0" name="Oval 62"/>
          <p:cNvSpPr>
            <a:spLocks noChangeArrowheads="1"/>
          </p:cNvSpPr>
          <p:nvPr/>
        </p:nvSpPr>
        <p:spPr bwMode="auto">
          <a:xfrm>
            <a:off x="6243638" y="2197100"/>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1" name="Oval 63"/>
          <p:cNvSpPr>
            <a:spLocks noChangeArrowheads="1"/>
          </p:cNvSpPr>
          <p:nvPr/>
        </p:nvSpPr>
        <p:spPr bwMode="auto">
          <a:xfrm>
            <a:off x="2959100" y="3263900"/>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2" name="Oval 64"/>
          <p:cNvSpPr>
            <a:spLocks noChangeArrowheads="1"/>
          </p:cNvSpPr>
          <p:nvPr/>
        </p:nvSpPr>
        <p:spPr bwMode="auto">
          <a:xfrm>
            <a:off x="5824538" y="3402013"/>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3" name="Oval 65"/>
          <p:cNvSpPr>
            <a:spLocks noChangeArrowheads="1"/>
          </p:cNvSpPr>
          <p:nvPr/>
        </p:nvSpPr>
        <p:spPr bwMode="auto">
          <a:xfrm>
            <a:off x="6611938" y="3362325"/>
            <a:ext cx="150812"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4" name="Oval 66"/>
          <p:cNvSpPr>
            <a:spLocks noChangeArrowheads="1"/>
          </p:cNvSpPr>
          <p:nvPr/>
        </p:nvSpPr>
        <p:spPr bwMode="auto">
          <a:xfrm>
            <a:off x="5981700" y="3751263"/>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075" name="Freeform 67"/>
          <p:cNvSpPr>
            <a:spLocks/>
          </p:cNvSpPr>
          <p:nvPr/>
        </p:nvSpPr>
        <p:spPr bwMode="auto">
          <a:xfrm rot="10746042" flipV="1">
            <a:off x="4102100" y="26654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76" name="Freeform 68"/>
          <p:cNvSpPr>
            <a:spLocks/>
          </p:cNvSpPr>
          <p:nvPr/>
        </p:nvSpPr>
        <p:spPr bwMode="auto">
          <a:xfrm rot="10746042" flipV="1">
            <a:off x="5168900" y="2184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77" name="Freeform 69"/>
          <p:cNvSpPr>
            <a:spLocks/>
          </p:cNvSpPr>
          <p:nvPr/>
        </p:nvSpPr>
        <p:spPr bwMode="auto">
          <a:xfrm rot="10746042" flipV="1">
            <a:off x="5675313" y="29114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78" name="Freeform 70"/>
          <p:cNvSpPr>
            <a:spLocks/>
          </p:cNvSpPr>
          <p:nvPr/>
        </p:nvSpPr>
        <p:spPr bwMode="auto">
          <a:xfrm rot="10746042" flipV="1">
            <a:off x="4824413" y="16335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79" name="Freeform 71"/>
          <p:cNvSpPr>
            <a:spLocks/>
          </p:cNvSpPr>
          <p:nvPr/>
        </p:nvSpPr>
        <p:spPr bwMode="auto">
          <a:xfrm rot="10746042" flipV="1">
            <a:off x="3560763" y="3835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0" name="Freeform 72"/>
          <p:cNvSpPr>
            <a:spLocks/>
          </p:cNvSpPr>
          <p:nvPr/>
        </p:nvSpPr>
        <p:spPr bwMode="auto">
          <a:xfrm rot="10746042" flipV="1">
            <a:off x="4878388" y="3382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1" name="Freeform 73"/>
          <p:cNvSpPr>
            <a:spLocks/>
          </p:cNvSpPr>
          <p:nvPr/>
        </p:nvSpPr>
        <p:spPr bwMode="auto">
          <a:xfrm rot="10746042" flipV="1">
            <a:off x="5532438" y="35941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2" name="Freeform 74"/>
          <p:cNvSpPr>
            <a:spLocks/>
          </p:cNvSpPr>
          <p:nvPr/>
        </p:nvSpPr>
        <p:spPr bwMode="auto">
          <a:xfrm rot="10746042" flipV="1">
            <a:off x="4416425" y="3790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3" name="Freeform 75"/>
          <p:cNvSpPr>
            <a:spLocks/>
          </p:cNvSpPr>
          <p:nvPr/>
        </p:nvSpPr>
        <p:spPr bwMode="auto">
          <a:xfrm rot="10746042" flipV="1">
            <a:off x="4200525" y="47561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4" name="Freeform 76"/>
          <p:cNvSpPr>
            <a:spLocks/>
          </p:cNvSpPr>
          <p:nvPr/>
        </p:nvSpPr>
        <p:spPr bwMode="auto">
          <a:xfrm rot="10746042" flipV="1">
            <a:off x="5678488" y="43624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5" name="Freeform 77"/>
          <p:cNvSpPr>
            <a:spLocks/>
          </p:cNvSpPr>
          <p:nvPr/>
        </p:nvSpPr>
        <p:spPr bwMode="auto">
          <a:xfrm rot="10746042" flipV="1">
            <a:off x="6423025" y="36591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6" name="Freeform 78"/>
          <p:cNvSpPr>
            <a:spLocks/>
          </p:cNvSpPr>
          <p:nvPr/>
        </p:nvSpPr>
        <p:spPr bwMode="auto">
          <a:xfrm rot="10746042" flipV="1">
            <a:off x="6484938" y="29860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7" name="Freeform 79"/>
          <p:cNvSpPr>
            <a:spLocks/>
          </p:cNvSpPr>
          <p:nvPr/>
        </p:nvSpPr>
        <p:spPr bwMode="auto">
          <a:xfrm rot="10746042" flipV="1">
            <a:off x="6226175" y="24892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8" name="Freeform 80"/>
          <p:cNvSpPr>
            <a:spLocks/>
          </p:cNvSpPr>
          <p:nvPr/>
        </p:nvSpPr>
        <p:spPr bwMode="auto">
          <a:xfrm rot="10746042" flipV="1">
            <a:off x="4695825" y="20669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89" name="Freeform 81"/>
          <p:cNvSpPr>
            <a:spLocks/>
          </p:cNvSpPr>
          <p:nvPr/>
        </p:nvSpPr>
        <p:spPr bwMode="auto">
          <a:xfrm rot="10746042" flipV="1">
            <a:off x="6043613" y="45053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0" name="Freeform 82"/>
          <p:cNvSpPr>
            <a:spLocks/>
          </p:cNvSpPr>
          <p:nvPr/>
        </p:nvSpPr>
        <p:spPr bwMode="auto">
          <a:xfrm rot="10746042" flipV="1">
            <a:off x="5518150" y="39798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1" name="Freeform 83"/>
          <p:cNvSpPr>
            <a:spLocks/>
          </p:cNvSpPr>
          <p:nvPr/>
        </p:nvSpPr>
        <p:spPr bwMode="auto">
          <a:xfrm rot="10746042" flipV="1">
            <a:off x="3605213" y="2581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2" name="Freeform 84"/>
          <p:cNvSpPr>
            <a:spLocks/>
          </p:cNvSpPr>
          <p:nvPr/>
        </p:nvSpPr>
        <p:spPr bwMode="auto">
          <a:xfrm rot="10746042" flipV="1">
            <a:off x="3521075" y="19383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3" name="Freeform 85"/>
          <p:cNvSpPr>
            <a:spLocks/>
          </p:cNvSpPr>
          <p:nvPr/>
        </p:nvSpPr>
        <p:spPr bwMode="auto">
          <a:xfrm rot="10746042" flipV="1">
            <a:off x="2921000" y="3536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4" name="Freeform 86"/>
          <p:cNvSpPr>
            <a:spLocks/>
          </p:cNvSpPr>
          <p:nvPr/>
        </p:nvSpPr>
        <p:spPr bwMode="auto">
          <a:xfrm rot="10746042" flipV="1">
            <a:off x="5375275" y="48387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5" name="Freeform 87"/>
          <p:cNvSpPr>
            <a:spLocks/>
          </p:cNvSpPr>
          <p:nvPr/>
        </p:nvSpPr>
        <p:spPr bwMode="auto">
          <a:xfrm rot="10746042" flipV="1">
            <a:off x="4508500" y="44164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6" name="Freeform 88"/>
          <p:cNvSpPr>
            <a:spLocks/>
          </p:cNvSpPr>
          <p:nvPr/>
        </p:nvSpPr>
        <p:spPr bwMode="auto">
          <a:xfrm rot="10746042" flipV="1">
            <a:off x="3335338" y="43180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7" name="Freeform 89"/>
          <p:cNvSpPr>
            <a:spLocks/>
          </p:cNvSpPr>
          <p:nvPr/>
        </p:nvSpPr>
        <p:spPr bwMode="auto">
          <a:xfrm rot="10746042" flipV="1">
            <a:off x="5668963" y="18891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8" name="Freeform 90"/>
          <p:cNvSpPr>
            <a:spLocks/>
          </p:cNvSpPr>
          <p:nvPr/>
        </p:nvSpPr>
        <p:spPr bwMode="auto">
          <a:xfrm rot="10746042" flipV="1">
            <a:off x="5100638" y="47259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099" name="Freeform 91"/>
          <p:cNvSpPr>
            <a:spLocks/>
          </p:cNvSpPr>
          <p:nvPr/>
        </p:nvSpPr>
        <p:spPr bwMode="auto">
          <a:xfrm rot="10746042" flipV="1">
            <a:off x="5414963" y="3255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0" name="Freeform 92"/>
          <p:cNvSpPr>
            <a:spLocks/>
          </p:cNvSpPr>
          <p:nvPr/>
        </p:nvSpPr>
        <p:spPr bwMode="auto">
          <a:xfrm rot="10746042" flipV="1">
            <a:off x="3987800" y="1565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1" name="Freeform 93"/>
          <p:cNvSpPr>
            <a:spLocks/>
          </p:cNvSpPr>
          <p:nvPr/>
        </p:nvSpPr>
        <p:spPr bwMode="auto">
          <a:xfrm rot="10746042" flipV="1">
            <a:off x="4479925" y="13335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2" name="Freeform 94"/>
          <p:cNvSpPr>
            <a:spLocks/>
          </p:cNvSpPr>
          <p:nvPr/>
        </p:nvSpPr>
        <p:spPr bwMode="auto">
          <a:xfrm rot="7508540" flipV="1">
            <a:off x="1431925" y="16303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3" name="Oval 95"/>
          <p:cNvSpPr>
            <a:spLocks noChangeArrowheads="1"/>
          </p:cNvSpPr>
          <p:nvPr/>
        </p:nvSpPr>
        <p:spPr bwMode="auto">
          <a:xfrm>
            <a:off x="552450" y="1758950"/>
            <a:ext cx="165100"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04" name="Oval 96"/>
          <p:cNvSpPr>
            <a:spLocks noChangeArrowheads="1"/>
          </p:cNvSpPr>
          <p:nvPr/>
        </p:nvSpPr>
        <p:spPr bwMode="auto">
          <a:xfrm>
            <a:off x="2460625" y="17653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05" name="Freeform 97"/>
          <p:cNvSpPr>
            <a:spLocks/>
          </p:cNvSpPr>
          <p:nvPr/>
        </p:nvSpPr>
        <p:spPr bwMode="auto">
          <a:xfrm rot="17091108" flipV="1">
            <a:off x="1281113" y="19796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6" name="Freeform 98"/>
          <p:cNvSpPr>
            <a:spLocks/>
          </p:cNvSpPr>
          <p:nvPr/>
        </p:nvSpPr>
        <p:spPr bwMode="auto">
          <a:xfrm rot="10746042" flipV="1">
            <a:off x="177800" y="37544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07" name="Oval 99"/>
          <p:cNvSpPr>
            <a:spLocks noChangeArrowheads="1"/>
          </p:cNvSpPr>
          <p:nvPr/>
        </p:nvSpPr>
        <p:spPr bwMode="auto">
          <a:xfrm>
            <a:off x="1235075" y="3729038"/>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08" name="Oval 100"/>
          <p:cNvSpPr>
            <a:spLocks noChangeArrowheads="1"/>
          </p:cNvSpPr>
          <p:nvPr/>
        </p:nvSpPr>
        <p:spPr bwMode="auto">
          <a:xfrm>
            <a:off x="1216025" y="3779838"/>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09" name="Text Box 101"/>
          <p:cNvSpPr txBox="1">
            <a:spLocks noChangeArrowheads="1"/>
          </p:cNvSpPr>
          <p:nvPr/>
        </p:nvSpPr>
        <p:spPr bwMode="auto">
          <a:xfrm>
            <a:off x="1301750" y="5578475"/>
            <a:ext cx="6672263" cy="946150"/>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dirty="0" err="1">
                <a:solidFill>
                  <a:srgbClr val="FFFF99"/>
                </a:solidFill>
              </a:rPr>
              <a:t>Dus</a:t>
            </a:r>
            <a:r>
              <a:rPr lang="en-US" sz="2800" dirty="0">
                <a:solidFill>
                  <a:srgbClr val="FFFF99"/>
                </a:solidFill>
              </a:rPr>
              <a:t>: “</a:t>
            </a:r>
            <a:r>
              <a:rPr lang="en-US" sz="2800" dirty="0" err="1">
                <a:solidFill>
                  <a:srgbClr val="FFFF99"/>
                </a:solidFill>
              </a:rPr>
              <a:t>ietsiepietsie</a:t>
            </a:r>
            <a:r>
              <a:rPr lang="en-US" sz="2800" dirty="0">
                <a:solidFill>
                  <a:srgbClr val="FFFF99"/>
                </a:solidFill>
              </a:rPr>
              <a:t>” </a:t>
            </a:r>
            <a:r>
              <a:rPr lang="en-US" sz="2800" dirty="0" err="1">
                <a:solidFill>
                  <a:srgbClr val="FFFF99"/>
                </a:solidFill>
              </a:rPr>
              <a:t>meer</a:t>
            </a:r>
            <a:r>
              <a:rPr lang="en-US" sz="2800" dirty="0">
                <a:solidFill>
                  <a:srgbClr val="FFFF99"/>
                </a:solidFill>
              </a:rPr>
              <a:t> </a:t>
            </a:r>
            <a:r>
              <a:rPr lang="en-US" sz="2800" dirty="0" err="1">
                <a:solidFill>
                  <a:srgbClr val="66FFFF"/>
                </a:solidFill>
              </a:rPr>
              <a:t>materie</a:t>
            </a:r>
            <a:r>
              <a:rPr lang="en-US" sz="2800" dirty="0">
                <a:solidFill>
                  <a:srgbClr val="66FFFF"/>
                </a:solidFill>
              </a:rPr>
              <a:t> </a:t>
            </a:r>
            <a:r>
              <a:rPr lang="en-US" sz="2800" dirty="0" err="1">
                <a:solidFill>
                  <a:srgbClr val="66FFFF"/>
                </a:solidFill>
              </a:rPr>
              <a:t>deeltjes</a:t>
            </a:r>
            <a:endParaRPr lang="en-US" sz="2800" dirty="0">
              <a:solidFill>
                <a:srgbClr val="66FFFF"/>
              </a:solidFill>
            </a:endParaRPr>
          </a:p>
          <a:p>
            <a:pPr defTabSz="914400" fontAlgn="base">
              <a:spcBef>
                <a:spcPct val="0"/>
              </a:spcBef>
              <a:spcAft>
                <a:spcPct val="0"/>
              </a:spcAft>
            </a:pPr>
            <a:r>
              <a:rPr lang="en-US" sz="2800" dirty="0">
                <a:solidFill>
                  <a:srgbClr val="FFFF99"/>
                </a:solidFill>
              </a:rPr>
              <a:t> </a:t>
            </a:r>
            <a:r>
              <a:rPr lang="en-US" sz="2800" dirty="0" err="1">
                <a:solidFill>
                  <a:srgbClr val="FFFF99"/>
                </a:solidFill>
              </a:rPr>
              <a:t>dan</a:t>
            </a:r>
            <a:r>
              <a:rPr lang="en-US" sz="2800" dirty="0">
                <a:solidFill>
                  <a:srgbClr val="FFFF99"/>
                </a:solidFill>
              </a:rPr>
              <a:t> </a:t>
            </a:r>
            <a:r>
              <a:rPr lang="en-US" sz="2800" dirty="0" err="1" smtClean="0">
                <a:solidFill>
                  <a:srgbClr val="FF0000"/>
                </a:solidFill>
              </a:rPr>
              <a:t>antimaterie</a:t>
            </a:r>
            <a:r>
              <a:rPr lang="en-US" sz="2800" dirty="0" smtClean="0">
                <a:solidFill>
                  <a:srgbClr val="FF0000"/>
                </a:solidFill>
              </a:rPr>
              <a:t> </a:t>
            </a:r>
            <a:r>
              <a:rPr lang="en-US" sz="2800" dirty="0" err="1">
                <a:solidFill>
                  <a:srgbClr val="FF0000"/>
                </a:solidFill>
              </a:rPr>
              <a:t>deeltjes</a:t>
            </a:r>
            <a:endParaRPr lang="en-US" sz="2800" dirty="0">
              <a:solidFill>
                <a:srgbClr val="FF0000"/>
              </a:solidFill>
            </a:endParaRPr>
          </a:p>
        </p:txBody>
      </p:sp>
      <p:grpSp>
        <p:nvGrpSpPr>
          <p:cNvPr id="2" name="Group 102"/>
          <p:cNvGrpSpPr>
            <a:grpSpLocks/>
          </p:cNvGrpSpPr>
          <p:nvPr/>
        </p:nvGrpSpPr>
        <p:grpSpPr bwMode="auto">
          <a:xfrm>
            <a:off x="6996113" y="1441450"/>
            <a:ext cx="2119312" cy="3368675"/>
            <a:chOff x="4461" y="278"/>
            <a:chExt cx="1335" cy="2122"/>
          </a:xfrm>
        </p:grpSpPr>
        <p:sp>
          <p:nvSpPr>
            <p:cNvPr id="811111" name="Oval 103"/>
            <p:cNvSpPr>
              <a:spLocks noChangeArrowheads="1"/>
            </p:cNvSpPr>
            <p:nvPr/>
          </p:nvSpPr>
          <p:spPr bwMode="auto">
            <a:xfrm>
              <a:off x="4483" y="1508"/>
              <a:ext cx="95" cy="84"/>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12" name="Freeform 104"/>
            <p:cNvSpPr>
              <a:spLocks/>
            </p:cNvSpPr>
            <p:nvPr/>
          </p:nvSpPr>
          <p:spPr bwMode="auto">
            <a:xfrm rot="10692085" flipV="1">
              <a:off x="4461" y="2257"/>
              <a:ext cx="202" cy="82"/>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811113" name="Oval 105"/>
            <p:cNvSpPr>
              <a:spLocks noChangeArrowheads="1"/>
            </p:cNvSpPr>
            <p:nvPr/>
          </p:nvSpPr>
          <p:spPr bwMode="auto">
            <a:xfrm>
              <a:off x="4478" y="760"/>
              <a:ext cx="93" cy="94"/>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811114" name="Text Box 106"/>
            <p:cNvSpPr txBox="1">
              <a:spLocks noChangeArrowheads="1"/>
            </p:cNvSpPr>
            <p:nvPr/>
          </p:nvSpPr>
          <p:spPr bwMode="auto">
            <a:xfrm>
              <a:off x="4568" y="654"/>
              <a:ext cx="825"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i="1">
                  <a:solidFill>
                    <a:srgbClr val="FFFF99"/>
                  </a:solidFill>
                </a:rPr>
                <a:t>materie:</a:t>
              </a:r>
            </a:p>
          </p:txBody>
        </p:sp>
        <p:sp>
          <p:nvSpPr>
            <p:cNvPr id="811115" name="Text Box 107"/>
            <p:cNvSpPr txBox="1">
              <a:spLocks noChangeArrowheads="1"/>
            </p:cNvSpPr>
            <p:nvPr/>
          </p:nvSpPr>
          <p:spPr bwMode="auto">
            <a:xfrm>
              <a:off x="4585" y="1445"/>
              <a:ext cx="1211"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i="1" dirty="0" err="1" smtClean="0">
                  <a:solidFill>
                    <a:srgbClr val="FFFF99"/>
                  </a:solidFill>
                </a:rPr>
                <a:t>antimaterie</a:t>
              </a:r>
              <a:r>
                <a:rPr lang="en-US" sz="2400" i="1" dirty="0">
                  <a:solidFill>
                    <a:srgbClr val="FFFF99"/>
                  </a:solidFill>
                </a:rPr>
                <a:t>:</a:t>
              </a:r>
            </a:p>
          </p:txBody>
        </p:sp>
        <p:sp>
          <p:nvSpPr>
            <p:cNvPr id="811116" name="Text Box 108"/>
            <p:cNvSpPr txBox="1">
              <a:spLocks noChangeArrowheads="1"/>
            </p:cNvSpPr>
            <p:nvPr/>
          </p:nvSpPr>
          <p:spPr bwMode="auto">
            <a:xfrm>
              <a:off x="4758" y="2112"/>
              <a:ext cx="464"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a:solidFill>
                    <a:srgbClr val="FFFF99"/>
                  </a:solidFill>
                </a:rPr>
                <a:t>licht</a:t>
              </a:r>
            </a:p>
          </p:txBody>
        </p:sp>
        <p:sp>
          <p:nvSpPr>
            <p:cNvPr id="811117" name="Text Box 109"/>
            <p:cNvSpPr txBox="1">
              <a:spLocks noChangeArrowheads="1"/>
            </p:cNvSpPr>
            <p:nvPr/>
          </p:nvSpPr>
          <p:spPr bwMode="auto">
            <a:xfrm>
              <a:off x="4569" y="278"/>
              <a:ext cx="564" cy="327"/>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Stel:</a:t>
              </a:r>
            </a:p>
          </p:txBody>
        </p:sp>
        <p:sp>
          <p:nvSpPr>
            <p:cNvPr id="811118" name="Text Box 110"/>
            <p:cNvSpPr txBox="1">
              <a:spLocks noChangeArrowheads="1"/>
            </p:cNvSpPr>
            <p:nvPr/>
          </p:nvSpPr>
          <p:spPr bwMode="auto">
            <a:xfrm>
              <a:off x="4569" y="942"/>
              <a:ext cx="1166"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a:solidFill>
                    <a:srgbClr val="FFFF99"/>
                  </a:solidFill>
                </a:rPr>
                <a:t>100000000</a:t>
              </a:r>
              <a:r>
                <a:rPr lang="en-US" sz="2400">
                  <a:solidFill>
                    <a:srgbClr val="66FFFF"/>
                  </a:solidFill>
                </a:rPr>
                <a:t>1</a:t>
              </a:r>
            </a:p>
          </p:txBody>
        </p:sp>
        <p:sp>
          <p:nvSpPr>
            <p:cNvPr id="811119" name="Text Box 111"/>
            <p:cNvSpPr txBox="1">
              <a:spLocks noChangeArrowheads="1"/>
            </p:cNvSpPr>
            <p:nvPr/>
          </p:nvSpPr>
          <p:spPr bwMode="auto">
            <a:xfrm>
              <a:off x="4594" y="1725"/>
              <a:ext cx="1166"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dirty="0">
                  <a:solidFill>
                    <a:srgbClr val="FFFF99"/>
                  </a:solidFill>
                </a:rPr>
                <a:t>100000000</a:t>
              </a:r>
              <a:r>
                <a:rPr lang="en-US" sz="2400" dirty="0">
                  <a:solidFill>
                    <a:srgbClr val="FF0000"/>
                  </a:solidFill>
                </a:rPr>
                <a:t>0</a:t>
              </a:r>
            </a:p>
          </p:txBody>
        </p:sp>
      </p:grpSp>
      <p:sp>
        <p:nvSpPr>
          <p:cNvPr id="811120" name="Text Box 112"/>
          <p:cNvSpPr txBox="1">
            <a:spLocks noChangeArrowheads="1"/>
          </p:cNvSpPr>
          <p:nvPr/>
        </p:nvSpPr>
        <p:spPr bwMode="auto">
          <a:xfrm>
            <a:off x="2314575" y="588963"/>
            <a:ext cx="4857750" cy="519112"/>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dirty="0" err="1">
                <a:solidFill>
                  <a:srgbClr val="FFFF99"/>
                </a:solidFill>
              </a:rPr>
              <a:t>Tijd</a:t>
            </a:r>
            <a:r>
              <a:rPr lang="en-US" sz="2800" dirty="0">
                <a:solidFill>
                  <a:srgbClr val="FFFF99"/>
                </a:solidFill>
              </a:rPr>
              <a:t>=0.00000000001 </a:t>
            </a:r>
            <a:r>
              <a:rPr lang="en-US" sz="2800" dirty="0" err="1">
                <a:solidFill>
                  <a:srgbClr val="FFFF99"/>
                </a:solidFill>
              </a:rPr>
              <a:t>seconde</a:t>
            </a:r>
            <a:endParaRPr lang="en-US" sz="2800" dirty="0">
              <a:solidFill>
                <a:srgbClr val="FFFF99"/>
              </a:solidFill>
            </a:endParaRPr>
          </a:p>
        </p:txBody>
      </p:sp>
      <p:sp>
        <p:nvSpPr>
          <p:cNvPr id="811121" name="Text Box 113"/>
          <p:cNvSpPr txBox="1">
            <a:spLocks noChangeArrowheads="1"/>
          </p:cNvSpPr>
          <p:nvPr/>
        </p:nvSpPr>
        <p:spPr bwMode="auto">
          <a:xfrm>
            <a:off x="219075" y="2779713"/>
            <a:ext cx="1509713" cy="519112"/>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(E=mc</a:t>
            </a:r>
            <a:r>
              <a:rPr lang="en-US" sz="2800" baseline="30000">
                <a:solidFill>
                  <a:srgbClr val="FFFF99"/>
                </a:solidFill>
              </a:rPr>
              <a:t>2</a:t>
            </a:r>
            <a:r>
              <a:rPr lang="en-US" sz="2800">
                <a:solidFill>
                  <a:srgbClr val="FFFF99"/>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E-6 0 L 0.09671 0.00208 " pathEditMode="relative" rAng="0" ptsTypes="AA">
                                      <p:cBhvr>
                                        <p:cTn id="6" dur="2000" fill="hold"/>
                                        <p:tgtEl>
                                          <p:spTgt spid="811103"/>
                                        </p:tgtEl>
                                        <p:attrNameLst>
                                          <p:attrName>ppt_x</p:attrName>
                                          <p:attrName>ppt_y</p:attrName>
                                        </p:attrNameLst>
                                      </p:cBhvr>
                                      <p:rCtr x="48" y="1"/>
                                    </p:animMotion>
                                  </p:childTnLst>
                                </p:cTn>
                              </p:par>
                              <p:par>
                                <p:cTn id="7" presetID="35" presetClass="path" presetSubtype="0" accel="50000" decel="50000" fill="hold" grpId="0" nodeType="withEffect">
                                  <p:stCondLst>
                                    <p:cond delay="0"/>
                                  </p:stCondLst>
                                  <p:childTnLst>
                                    <p:animMotion origin="layout" path="M 1.66667E-6 2.22222E-6 L -0.10972 -0.00209 " pathEditMode="relative" rAng="0" ptsTypes="AA">
                                      <p:cBhvr>
                                        <p:cTn id="8" dur="2000" fill="hold"/>
                                        <p:tgtEl>
                                          <p:spTgt spid="811104"/>
                                        </p:tgtEl>
                                        <p:attrNameLst>
                                          <p:attrName>ppt_x</p:attrName>
                                          <p:attrName>ppt_y</p:attrName>
                                        </p:attrNameLst>
                                      </p:cBhvr>
                                      <p:rCtr x="-55" y="-1"/>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81110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811104"/>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811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1105"/>
                                        </p:tgtEl>
                                        <p:attrNameLst>
                                          <p:attrName>style.visibility</p:attrName>
                                        </p:attrNameLst>
                                      </p:cBhvr>
                                      <p:to>
                                        <p:strVal val="visible"/>
                                      </p:to>
                                    </p:set>
                                  </p:childTnLst>
                                </p:cTn>
                              </p:par>
                            </p:childTnLst>
                          </p:cTn>
                        </p:par>
                        <p:par>
                          <p:cTn id="19" fill="hold">
                            <p:stCondLst>
                              <p:cond delay="2000"/>
                            </p:stCondLst>
                            <p:childTnLst>
                              <p:par>
                                <p:cTn id="20" presetID="63" presetClass="path" presetSubtype="0" accel="50000" decel="50000" fill="hold" grpId="1" nodeType="afterEffect">
                                  <p:stCondLst>
                                    <p:cond delay="0"/>
                                  </p:stCondLst>
                                  <p:childTnLst>
                                    <p:animMotion origin="layout" path="M 4.16667E-6 -3.7037E-7 L 0.04201 -0.12708 " pathEditMode="relative" rAng="0" ptsTypes="AA">
                                      <p:cBhvr>
                                        <p:cTn id="21" dur="2000" fill="hold"/>
                                        <p:tgtEl>
                                          <p:spTgt spid="811102"/>
                                        </p:tgtEl>
                                        <p:attrNameLst>
                                          <p:attrName>ppt_x</p:attrName>
                                          <p:attrName>ppt_y</p:attrName>
                                        </p:attrNameLst>
                                      </p:cBhvr>
                                      <p:rCtr x="21" y="-64"/>
                                    </p:animMotion>
                                  </p:childTnLst>
                                </p:cTn>
                              </p:par>
                              <p:par>
                                <p:cTn id="22" presetID="63" presetClass="path" presetSubtype="0" accel="50000" decel="50000" fill="hold" grpId="1" nodeType="withEffect">
                                  <p:stCondLst>
                                    <p:cond delay="0"/>
                                  </p:stCondLst>
                                  <p:childTnLst>
                                    <p:animMotion origin="layout" path="M 4.72222E-6 -4.81481E-6 L -0.03698 0.10325 " pathEditMode="relative" rAng="0" ptsTypes="AA">
                                      <p:cBhvr>
                                        <p:cTn id="23" dur="2000" fill="hold"/>
                                        <p:tgtEl>
                                          <p:spTgt spid="811105"/>
                                        </p:tgtEl>
                                        <p:attrNameLst>
                                          <p:attrName>ppt_x</p:attrName>
                                          <p:attrName>ppt_y</p:attrName>
                                        </p:attrNameLst>
                                      </p:cBhvr>
                                      <p:rCtr x="-19" y="52"/>
                                    </p:animMotion>
                                  </p:childTnLst>
                                </p:cTn>
                              </p:par>
                            </p:childTnLst>
                          </p:cTn>
                        </p:par>
                        <p:par>
                          <p:cTn id="24" fill="hold">
                            <p:stCondLst>
                              <p:cond delay="4000"/>
                            </p:stCondLst>
                            <p:childTnLst>
                              <p:par>
                                <p:cTn id="25" presetID="63" presetClass="path" presetSubtype="0" accel="50000" decel="50000" fill="hold" grpId="0" nodeType="afterEffect">
                                  <p:stCondLst>
                                    <p:cond delay="0"/>
                                  </p:stCondLst>
                                  <p:childTnLst>
                                    <p:animMotion origin="layout" path="M 4.16667E-6 7.40741E-7 L 0.1 7.40741E-7 " pathEditMode="relative" rAng="0" ptsTypes="AA">
                                      <p:cBhvr>
                                        <p:cTn id="26" dur="2000" fill="hold"/>
                                        <p:tgtEl>
                                          <p:spTgt spid="811106"/>
                                        </p:tgtEl>
                                        <p:attrNameLst>
                                          <p:attrName>ppt_x</p:attrName>
                                          <p:attrName>ppt_y</p:attrName>
                                        </p:attrNameLst>
                                      </p:cBhvr>
                                      <p:rCtr x="50" y="0"/>
                                    </p:animMotion>
                                  </p:childTnLst>
                                </p:cTn>
                              </p:par>
                            </p:childTnLst>
                          </p:cTn>
                        </p:par>
                        <p:par>
                          <p:cTn id="27" fill="hold">
                            <p:stCondLst>
                              <p:cond delay="6000"/>
                            </p:stCondLst>
                            <p:childTnLst>
                              <p:par>
                                <p:cTn id="28" presetID="1" presetClass="exit" presetSubtype="0" fill="hold" grpId="1" nodeType="afterEffect">
                                  <p:stCondLst>
                                    <p:cond delay="0"/>
                                  </p:stCondLst>
                                  <p:childTnLst>
                                    <p:set>
                                      <p:cBhvr>
                                        <p:cTn id="29" dur="1" fill="hold">
                                          <p:stCondLst>
                                            <p:cond delay="0"/>
                                          </p:stCondLst>
                                        </p:cTn>
                                        <p:tgtEl>
                                          <p:spTgt spid="811106"/>
                                        </p:tgtEl>
                                        <p:attrNameLst>
                                          <p:attrName>style.visibility</p:attrName>
                                        </p:attrNameLst>
                                      </p:cBhvr>
                                      <p:to>
                                        <p:strVal val="hidden"/>
                                      </p:to>
                                    </p:set>
                                  </p:childTnLst>
                                </p:cTn>
                              </p:par>
                            </p:childTnLst>
                          </p:cTn>
                        </p:par>
                        <p:par>
                          <p:cTn id="30" fill="hold">
                            <p:stCondLst>
                              <p:cond delay="6000"/>
                            </p:stCondLst>
                            <p:childTnLst>
                              <p:par>
                                <p:cTn id="31" presetID="1" presetClass="entr" presetSubtype="0" fill="hold" grpId="0" nodeType="afterEffect">
                                  <p:stCondLst>
                                    <p:cond delay="0"/>
                                  </p:stCondLst>
                                  <p:childTnLst>
                                    <p:set>
                                      <p:cBhvr>
                                        <p:cTn id="32" dur="1" fill="hold">
                                          <p:stCondLst>
                                            <p:cond delay="0"/>
                                          </p:stCondLst>
                                        </p:cTn>
                                        <p:tgtEl>
                                          <p:spTgt spid="811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1108"/>
                                        </p:tgtEl>
                                        <p:attrNameLst>
                                          <p:attrName>style.visibility</p:attrName>
                                        </p:attrNameLst>
                                      </p:cBhvr>
                                      <p:to>
                                        <p:strVal val="visible"/>
                                      </p:to>
                                    </p:set>
                                  </p:childTnLst>
                                </p:cTn>
                              </p:par>
                            </p:childTnLst>
                          </p:cTn>
                        </p:par>
                        <p:par>
                          <p:cTn id="35" fill="hold">
                            <p:stCondLst>
                              <p:cond delay="6000"/>
                            </p:stCondLst>
                            <p:childTnLst>
                              <p:par>
                                <p:cTn id="36" presetID="56" presetClass="path" presetSubtype="0" accel="50000" decel="50000" fill="hold" grpId="1" nodeType="afterEffect">
                                  <p:stCondLst>
                                    <p:cond delay="0"/>
                                  </p:stCondLst>
                                  <p:childTnLst>
                                    <p:animMotion origin="layout" path="M 4.16667E-6 1.48148E-6 L 0.06128 -0.07963 " pathEditMode="relative" rAng="0" ptsTypes="AA">
                                      <p:cBhvr>
                                        <p:cTn id="37" dur="2000" fill="hold"/>
                                        <p:tgtEl>
                                          <p:spTgt spid="811107"/>
                                        </p:tgtEl>
                                        <p:attrNameLst>
                                          <p:attrName>ppt_x</p:attrName>
                                          <p:attrName>ppt_y</p:attrName>
                                        </p:attrNameLst>
                                      </p:cBhvr>
                                      <p:rCtr x="31" y="-40"/>
                                    </p:animMotion>
                                  </p:childTnLst>
                                </p:cTn>
                              </p:par>
                              <p:par>
                                <p:cTn id="38" presetID="49" presetClass="path" presetSubtype="0" accel="50000" decel="50000" fill="hold" grpId="1" nodeType="withEffect">
                                  <p:stCondLst>
                                    <p:cond delay="0"/>
                                  </p:stCondLst>
                                  <p:childTnLst>
                                    <p:animMotion origin="layout" path="M 2.77778E-7 -4.81481E-6 L 0.05816 0.07963 " pathEditMode="relative" rAng="0" ptsTypes="AA">
                                      <p:cBhvr>
                                        <p:cTn id="39" dur="2000" fill="hold"/>
                                        <p:tgtEl>
                                          <p:spTgt spid="811108"/>
                                        </p:tgtEl>
                                        <p:attrNameLst>
                                          <p:attrName>ppt_x</p:attrName>
                                          <p:attrName>ppt_y</p:attrName>
                                        </p:attrNameLst>
                                      </p:cBhvr>
                                      <p:rCtr x="29" y="40"/>
                                    </p:animMotion>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811109"/>
                                        </p:tgtEl>
                                        <p:attrNameLst>
                                          <p:attrName>style.visibility</p:attrName>
                                        </p:attrNameLst>
                                      </p:cBhvr>
                                      <p:to>
                                        <p:strVal val="visible"/>
                                      </p:to>
                                    </p:set>
                                    <p:anim calcmode="lin" valueType="num">
                                      <p:cBhvr>
                                        <p:cTn id="44" dur="1000" fill="hold"/>
                                        <p:tgtEl>
                                          <p:spTgt spid="811109"/>
                                        </p:tgtEl>
                                        <p:attrNameLst>
                                          <p:attrName>ppt_w</p:attrName>
                                        </p:attrNameLst>
                                      </p:cBhvr>
                                      <p:tavLst>
                                        <p:tav tm="0">
                                          <p:val>
                                            <p:strVal val="#ppt_w*0.70"/>
                                          </p:val>
                                        </p:tav>
                                        <p:tav tm="100000">
                                          <p:val>
                                            <p:strVal val="#ppt_w"/>
                                          </p:val>
                                        </p:tav>
                                      </p:tavLst>
                                    </p:anim>
                                    <p:anim calcmode="lin" valueType="num">
                                      <p:cBhvr>
                                        <p:cTn id="45" dur="1000" fill="hold"/>
                                        <p:tgtEl>
                                          <p:spTgt spid="811109"/>
                                        </p:tgtEl>
                                        <p:attrNameLst>
                                          <p:attrName>ppt_h</p:attrName>
                                        </p:attrNameLst>
                                      </p:cBhvr>
                                      <p:tavLst>
                                        <p:tav tm="0">
                                          <p:val>
                                            <p:strVal val="#ppt_h"/>
                                          </p:val>
                                        </p:tav>
                                        <p:tav tm="100000">
                                          <p:val>
                                            <p:strVal val="#ppt_h"/>
                                          </p:val>
                                        </p:tav>
                                      </p:tavLst>
                                    </p:anim>
                                    <p:animEffect transition="in" filter="fade">
                                      <p:cBhvr>
                                        <p:cTn id="46" dur="1000"/>
                                        <p:tgtEl>
                                          <p:spTgt spid="81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102" grpId="0" animBg="1"/>
      <p:bldP spid="811102" grpId="1" animBg="1"/>
      <p:bldP spid="811103" grpId="0" animBg="1"/>
      <p:bldP spid="811103" grpId="1" animBg="1"/>
      <p:bldP spid="811104" grpId="0" animBg="1"/>
      <p:bldP spid="811104" grpId="1" animBg="1"/>
      <p:bldP spid="811105" grpId="0" animBg="1"/>
      <p:bldP spid="811105" grpId="1" animBg="1"/>
      <p:bldP spid="811106" grpId="0" animBg="1"/>
      <p:bldP spid="811106" grpId="1" animBg="1"/>
      <p:bldP spid="811107" grpId="0" animBg="1"/>
      <p:bldP spid="811107" grpId="1" animBg="1"/>
      <p:bldP spid="811108" grpId="0" animBg="1"/>
      <p:bldP spid="811108" grpId="1" animBg="1"/>
      <p:bldP spid="8111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Date Placeholder 3"/>
          <p:cNvSpPr>
            <a:spLocks noGrp="1"/>
          </p:cNvSpPr>
          <p:nvPr>
            <p:ph type="dt" sz="half" idx="10"/>
          </p:nvPr>
        </p:nvSpPr>
        <p:spPr/>
        <p:txBody>
          <a:bodyPr/>
          <a:lstStyle/>
          <a:p>
            <a:endParaRPr lang="en-US" dirty="0"/>
          </a:p>
        </p:txBody>
      </p:sp>
      <p:sp>
        <p:nvSpPr>
          <p:cNvPr id="74" name="Footer Placeholder 4"/>
          <p:cNvSpPr>
            <a:spLocks noGrp="1"/>
          </p:cNvSpPr>
          <p:nvPr>
            <p:ph type="ftr" sz="quarter" idx="11"/>
          </p:nvPr>
        </p:nvSpPr>
        <p:spPr>
          <a:xfrm>
            <a:off x="2854325" y="6525987"/>
            <a:ext cx="3568700" cy="304800"/>
          </a:xfrm>
        </p:spPr>
        <p:txBody>
          <a:bodyPr/>
          <a:lstStyle/>
          <a:p>
            <a:endParaRPr lang="en-US" dirty="0"/>
          </a:p>
        </p:txBody>
      </p:sp>
      <p:sp>
        <p:nvSpPr>
          <p:cNvPr id="753666" name="Rectangle 2"/>
          <p:cNvSpPr>
            <a:spLocks noGrp="1" noChangeArrowheads="1"/>
          </p:cNvSpPr>
          <p:nvPr>
            <p:ph type="title"/>
          </p:nvPr>
        </p:nvSpPr>
        <p:spPr/>
        <p:txBody>
          <a:bodyPr/>
          <a:lstStyle/>
          <a:p>
            <a:r>
              <a:rPr lang="en-US" dirty="0">
                <a:solidFill>
                  <a:srgbClr val="FF6600"/>
                </a:solidFill>
              </a:rPr>
              <a:t>Het </a:t>
            </a:r>
            <a:r>
              <a:rPr lang="en-US" dirty="0" err="1">
                <a:solidFill>
                  <a:srgbClr val="FF6600"/>
                </a:solidFill>
              </a:rPr>
              <a:t>afgekoelde</a:t>
            </a:r>
            <a:r>
              <a:rPr lang="en-US" dirty="0">
                <a:solidFill>
                  <a:srgbClr val="FF6600"/>
                </a:solidFill>
              </a:rPr>
              <a:t> </a:t>
            </a:r>
            <a:r>
              <a:rPr lang="en-US" dirty="0" err="1">
                <a:solidFill>
                  <a:srgbClr val="FF6600"/>
                </a:solidFill>
              </a:rPr>
              <a:t>heelal</a:t>
            </a:r>
            <a:endParaRPr lang="en-US" dirty="0">
              <a:solidFill>
                <a:srgbClr val="FF6600"/>
              </a:solidFill>
            </a:endParaRPr>
          </a:p>
        </p:txBody>
      </p:sp>
      <p:sp>
        <p:nvSpPr>
          <p:cNvPr id="753669" name="Oval 5"/>
          <p:cNvSpPr>
            <a:spLocks noChangeArrowheads="1"/>
          </p:cNvSpPr>
          <p:nvPr/>
        </p:nvSpPr>
        <p:spPr bwMode="auto">
          <a:xfrm>
            <a:off x="2640013" y="1179513"/>
            <a:ext cx="4322762" cy="4100512"/>
          </a:xfrm>
          <a:prstGeom prst="ellipse">
            <a:avLst/>
          </a:prstGeom>
          <a:noFill/>
          <a:ln w="28575" algn="ctr">
            <a:solidFill>
              <a:srgbClr val="FFFF99"/>
            </a:solidFill>
            <a:round/>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
        <p:nvSpPr>
          <p:cNvPr id="753670" name="Freeform 6"/>
          <p:cNvSpPr>
            <a:spLocks/>
          </p:cNvSpPr>
          <p:nvPr/>
        </p:nvSpPr>
        <p:spPr bwMode="auto">
          <a:xfrm rot="10746042" flipV="1">
            <a:off x="4127500" y="20415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672" name="Oval 8"/>
          <p:cNvSpPr>
            <a:spLocks noChangeArrowheads="1"/>
          </p:cNvSpPr>
          <p:nvPr/>
        </p:nvSpPr>
        <p:spPr bwMode="auto">
          <a:xfrm>
            <a:off x="4540250" y="213677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688" name="Oval 24"/>
          <p:cNvSpPr>
            <a:spLocks noChangeArrowheads="1"/>
          </p:cNvSpPr>
          <p:nvPr/>
        </p:nvSpPr>
        <p:spPr bwMode="auto">
          <a:xfrm>
            <a:off x="6242050" y="3306763"/>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690" name="Oval 26"/>
          <p:cNvSpPr>
            <a:spLocks noChangeArrowheads="1"/>
          </p:cNvSpPr>
          <p:nvPr/>
        </p:nvSpPr>
        <p:spPr bwMode="auto">
          <a:xfrm>
            <a:off x="4483100" y="4097338"/>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696" name="Oval 32"/>
          <p:cNvSpPr>
            <a:spLocks noChangeArrowheads="1"/>
          </p:cNvSpPr>
          <p:nvPr/>
        </p:nvSpPr>
        <p:spPr bwMode="auto">
          <a:xfrm>
            <a:off x="5573713" y="4657725"/>
            <a:ext cx="147637"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731" name="Freeform 67"/>
          <p:cNvSpPr>
            <a:spLocks/>
          </p:cNvSpPr>
          <p:nvPr/>
        </p:nvSpPr>
        <p:spPr bwMode="auto">
          <a:xfrm rot="10746042" flipV="1">
            <a:off x="4102100" y="26654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2" name="Freeform 68"/>
          <p:cNvSpPr>
            <a:spLocks/>
          </p:cNvSpPr>
          <p:nvPr/>
        </p:nvSpPr>
        <p:spPr bwMode="auto">
          <a:xfrm rot="10746042" flipV="1">
            <a:off x="5168900" y="2184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3" name="Freeform 69"/>
          <p:cNvSpPr>
            <a:spLocks/>
          </p:cNvSpPr>
          <p:nvPr/>
        </p:nvSpPr>
        <p:spPr bwMode="auto">
          <a:xfrm rot="10746042" flipV="1">
            <a:off x="5675313" y="29114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4" name="Freeform 70"/>
          <p:cNvSpPr>
            <a:spLocks/>
          </p:cNvSpPr>
          <p:nvPr/>
        </p:nvSpPr>
        <p:spPr bwMode="auto">
          <a:xfrm rot="10746042" flipV="1">
            <a:off x="4824413" y="16335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5" name="Freeform 71"/>
          <p:cNvSpPr>
            <a:spLocks/>
          </p:cNvSpPr>
          <p:nvPr/>
        </p:nvSpPr>
        <p:spPr bwMode="auto">
          <a:xfrm rot="10746042" flipV="1">
            <a:off x="3560763" y="3835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6" name="Freeform 72"/>
          <p:cNvSpPr>
            <a:spLocks/>
          </p:cNvSpPr>
          <p:nvPr/>
        </p:nvSpPr>
        <p:spPr bwMode="auto">
          <a:xfrm rot="10746042" flipV="1">
            <a:off x="4878388" y="3382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7" name="Freeform 73"/>
          <p:cNvSpPr>
            <a:spLocks/>
          </p:cNvSpPr>
          <p:nvPr/>
        </p:nvSpPr>
        <p:spPr bwMode="auto">
          <a:xfrm rot="10746042" flipV="1">
            <a:off x="5532438" y="35941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8" name="Freeform 74"/>
          <p:cNvSpPr>
            <a:spLocks/>
          </p:cNvSpPr>
          <p:nvPr/>
        </p:nvSpPr>
        <p:spPr bwMode="auto">
          <a:xfrm rot="10746042" flipV="1">
            <a:off x="4416425" y="3790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39" name="Freeform 75"/>
          <p:cNvSpPr>
            <a:spLocks/>
          </p:cNvSpPr>
          <p:nvPr/>
        </p:nvSpPr>
        <p:spPr bwMode="auto">
          <a:xfrm rot="10746042" flipV="1">
            <a:off x="4200525" y="47561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0" name="Freeform 76"/>
          <p:cNvSpPr>
            <a:spLocks/>
          </p:cNvSpPr>
          <p:nvPr/>
        </p:nvSpPr>
        <p:spPr bwMode="auto">
          <a:xfrm rot="10746042" flipV="1">
            <a:off x="5678488" y="43624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1" name="Freeform 77"/>
          <p:cNvSpPr>
            <a:spLocks/>
          </p:cNvSpPr>
          <p:nvPr/>
        </p:nvSpPr>
        <p:spPr bwMode="auto">
          <a:xfrm rot="10746042" flipV="1">
            <a:off x="6423025" y="36591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2" name="Freeform 78"/>
          <p:cNvSpPr>
            <a:spLocks/>
          </p:cNvSpPr>
          <p:nvPr/>
        </p:nvSpPr>
        <p:spPr bwMode="auto">
          <a:xfrm rot="10746042" flipV="1">
            <a:off x="6484938" y="29860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3" name="Freeform 79"/>
          <p:cNvSpPr>
            <a:spLocks/>
          </p:cNvSpPr>
          <p:nvPr/>
        </p:nvSpPr>
        <p:spPr bwMode="auto">
          <a:xfrm rot="10746042" flipV="1">
            <a:off x="6226175" y="24892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4" name="Freeform 80"/>
          <p:cNvSpPr>
            <a:spLocks/>
          </p:cNvSpPr>
          <p:nvPr/>
        </p:nvSpPr>
        <p:spPr bwMode="auto">
          <a:xfrm rot="10746042" flipV="1">
            <a:off x="4695825" y="20669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5" name="Freeform 81"/>
          <p:cNvSpPr>
            <a:spLocks/>
          </p:cNvSpPr>
          <p:nvPr/>
        </p:nvSpPr>
        <p:spPr bwMode="auto">
          <a:xfrm rot="10746042" flipV="1">
            <a:off x="6043613" y="45053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6" name="Freeform 82"/>
          <p:cNvSpPr>
            <a:spLocks/>
          </p:cNvSpPr>
          <p:nvPr/>
        </p:nvSpPr>
        <p:spPr bwMode="auto">
          <a:xfrm rot="10746042" flipV="1">
            <a:off x="5518150" y="39798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7" name="Freeform 83"/>
          <p:cNvSpPr>
            <a:spLocks/>
          </p:cNvSpPr>
          <p:nvPr/>
        </p:nvSpPr>
        <p:spPr bwMode="auto">
          <a:xfrm rot="10746042" flipV="1">
            <a:off x="3605213" y="2581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49" name="Freeform 85"/>
          <p:cNvSpPr>
            <a:spLocks/>
          </p:cNvSpPr>
          <p:nvPr/>
        </p:nvSpPr>
        <p:spPr bwMode="auto">
          <a:xfrm rot="10746042" flipV="1">
            <a:off x="2921000" y="3536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0" name="Freeform 86"/>
          <p:cNvSpPr>
            <a:spLocks/>
          </p:cNvSpPr>
          <p:nvPr/>
        </p:nvSpPr>
        <p:spPr bwMode="auto">
          <a:xfrm rot="10746042" flipV="1">
            <a:off x="5375275" y="48387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1" name="Freeform 87"/>
          <p:cNvSpPr>
            <a:spLocks/>
          </p:cNvSpPr>
          <p:nvPr/>
        </p:nvSpPr>
        <p:spPr bwMode="auto">
          <a:xfrm rot="10746042" flipV="1">
            <a:off x="4508500" y="44164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2" name="Freeform 88"/>
          <p:cNvSpPr>
            <a:spLocks/>
          </p:cNvSpPr>
          <p:nvPr/>
        </p:nvSpPr>
        <p:spPr bwMode="auto">
          <a:xfrm rot="10746042" flipV="1">
            <a:off x="3335338" y="43180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3" name="Freeform 89"/>
          <p:cNvSpPr>
            <a:spLocks/>
          </p:cNvSpPr>
          <p:nvPr/>
        </p:nvSpPr>
        <p:spPr bwMode="auto">
          <a:xfrm rot="10746042" flipV="1">
            <a:off x="5668963" y="18891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4" name="Freeform 90"/>
          <p:cNvSpPr>
            <a:spLocks/>
          </p:cNvSpPr>
          <p:nvPr/>
        </p:nvSpPr>
        <p:spPr bwMode="auto">
          <a:xfrm rot="10746042" flipV="1">
            <a:off x="5100638" y="47259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5" name="Freeform 91"/>
          <p:cNvSpPr>
            <a:spLocks/>
          </p:cNvSpPr>
          <p:nvPr/>
        </p:nvSpPr>
        <p:spPr bwMode="auto">
          <a:xfrm rot="10746042" flipV="1">
            <a:off x="5414963" y="3255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6" name="Freeform 92"/>
          <p:cNvSpPr>
            <a:spLocks/>
          </p:cNvSpPr>
          <p:nvPr/>
        </p:nvSpPr>
        <p:spPr bwMode="auto">
          <a:xfrm rot="10746042" flipV="1">
            <a:off x="3987800" y="1565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57" name="Freeform 93"/>
          <p:cNvSpPr>
            <a:spLocks/>
          </p:cNvSpPr>
          <p:nvPr/>
        </p:nvSpPr>
        <p:spPr bwMode="auto">
          <a:xfrm rot="10746042" flipV="1">
            <a:off x="4479925" y="13335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grpSp>
        <p:nvGrpSpPr>
          <p:cNvPr id="2" name="Group 141"/>
          <p:cNvGrpSpPr>
            <a:grpSpLocks/>
          </p:cNvGrpSpPr>
          <p:nvPr/>
        </p:nvGrpSpPr>
        <p:grpSpPr bwMode="auto">
          <a:xfrm>
            <a:off x="7023100" y="1022350"/>
            <a:ext cx="2049463" cy="1565275"/>
            <a:chOff x="4469" y="644"/>
            <a:chExt cx="1291" cy="986"/>
          </a:xfrm>
        </p:grpSpPr>
        <p:sp>
          <p:nvSpPr>
            <p:cNvPr id="753765" name="Oval 101"/>
            <p:cNvSpPr>
              <a:spLocks noChangeArrowheads="1"/>
            </p:cNvSpPr>
            <p:nvPr/>
          </p:nvSpPr>
          <p:spPr bwMode="auto">
            <a:xfrm>
              <a:off x="4483" y="1100"/>
              <a:ext cx="95" cy="84"/>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766" name="Freeform 102"/>
            <p:cNvSpPr>
              <a:spLocks/>
            </p:cNvSpPr>
            <p:nvPr/>
          </p:nvSpPr>
          <p:spPr bwMode="auto">
            <a:xfrm rot="10692085" flipV="1">
              <a:off x="4469" y="1450"/>
              <a:ext cx="202" cy="82"/>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67" name="Oval 103"/>
            <p:cNvSpPr>
              <a:spLocks noChangeArrowheads="1"/>
            </p:cNvSpPr>
            <p:nvPr/>
          </p:nvSpPr>
          <p:spPr bwMode="auto">
            <a:xfrm>
              <a:off x="4478" y="734"/>
              <a:ext cx="93" cy="94"/>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768" name="Text Box 104"/>
            <p:cNvSpPr txBox="1">
              <a:spLocks noChangeArrowheads="1"/>
            </p:cNvSpPr>
            <p:nvPr/>
          </p:nvSpPr>
          <p:spPr bwMode="auto">
            <a:xfrm>
              <a:off x="4636" y="644"/>
              <a:ext cx="757"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i="1">
                  <a:solidFill>
                    <a:srgbClr val="FFFF99"/>
                  </a:solidFill>
                </a:rPr>
                <a:t>materie</a:t>
              </a:r>
            </a:p>
          </p:txBody>
        </p:sp>
        <p:sp>
          <p:nvSpPr>
            <p:cNvPr id="753769" name="Text Box 105"/>
            <p:cNvSpPr txBox="1">
              <a:spLocks noChangeArrowheads="1"/>
            </p:cNvSpPr>
            <p:nvPr/>
          </p:nvSpPr>
          <p:spPr bwMode="auto">
            <a:xfrm>
              <a:off x="4617" y="1011"/>
              <a:ext cx="1143"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i="1" dirty="0" err="1" smtClean="0">
                  <a:solidFill>
                    <a:srgbClr val="FFFF99"/>
                  </a:solidFill>
                </a:rPr>
                <a:t>antimaterie</a:t>
              </a:r>
              <a:endParaRPr lang="en-US" sz="2400" i="1" dirty="0">
                <a:solidFill>
                  <a:srgbClr val="FFFF99"/>
                </a:solidFill>
              </a:endParaRPr>
            </a:p>
          </p:txBody>
        </p:sp>
        <p:sp>
          <p:nvSpPr>
            <p:cNvPr id="753770" name="Text Box 106"/>
            <p:cNvSpPr txBox="1">
              <a:spLocks noChangeArrowheads="1"/>
            </p:cNvSpPr>
            <p:nvPr/>
          </p:nvSpPr>
          <p:spPr bwMode="auto">
            <a:xfrm>
              <a:off x="4695" y="1342"/>
              <a:ext cx="464" cy="288"/>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i="1">
                  <a:solidFill>
                    <a:srgbClr val="FFFF99"/>
                  </a:solidFill>
                </a:rPr>
                <a:t>licht</a:t>
              </a:r>
            </a:p>
          </p:txBody>
        </p:sp>
      </p:grpSp>
      <p:sp>
        <p:nvSpPr>
          <p:cNvPr id="753771" name="Text Box 107"/>
          <p:cNvSpPr txBox="1">
            <a:spLocks noChangeArrowheads="1"/>
          </p:cNvSpPr>
          <p:nvPr/>
        </p:nvSpPr>
        <p:spPr bwMode="auto">
          <a:xfrm>
            <a:off x="527050" y="5459413"/>
            <a:ext cx="8142288" cy="1373187"/>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dirty="0" err="1">
                <a:solidFill>
                  <a:srgbClr val="FFFF99"/>
                </a:solidFill>
              </a:rPr>
              <a:t>Er</a:t>
            </a:r>
            <a:r>
              <a:rPr lang="en-US" sz="2800" dirty="0">
                <a:solidFill>
                  <a:srgbClr val="FFFF99"/>
                </a:solidFill>
              </a:rPr>
              <a:t> </a:t>
            </a:r>
            <a:r>
              <a:rPr lang="en-US" sz="2800" dirty="0" err="1">
                <a:solidFill>
                  <a:srgbClr val="FFFF99"/>
                </a:solidFill>
              </a:rPr>
              <a:t>blijft</a:t>
            </a:r>
            <a:r>
              <a:rPr lang="en-US" sz="2800" dirty="0">
                <a:solidFill>
                  <a:srgbClr val="FFFF99"/>
                </a:solidFill>
              </a:rPr>
              <a:t> over: </a:t>
            </a:r>
            <a:r>
              <a:rPr lang="en-US" sz="2800" dirty="0" err="1">
                <a:solidFill>
                  <a:srgbClr val="FFFF00"/>
                </a:solidFill>
              </a:rPr>
              <a:t>veel</a:t>
            </a:r>
            <a:r>
              <a:rPr lang="en-US" sz="2800" dirty="0">
                <a:solidFill>
                  <a:srgbClr val="FFFF00"/>
                </a:solidFill>
              </a:rPr>
              <a:t> </a:t>
            </a:r>
            <a:r>
              <a:rPr lang="en-US" sz="2800" dirty="0" err="1">
                <a:solidFill>
                  <a:srgbClr val="FFFF00"/>
                </a:solidFill>
              </a:rPr>
              <a:t>licht</a:t>
            </a:r>
            <a:r>
              <a:rPr lang="en-US" sz="2800" dirty="0">
                <a:solidFill>
                  <a:srgbClr val="FFFF00"/>
                </a:solidFill>
              </a:rPr>
              <a:t> </a:t>
            </a:r>
            <a:r>
              <a:rPr lang="en-US" sz="2800" dirty="0">
                <a:solidFill>
                  <a:srgbClr val="FFFF99"/>
                </a:solidFill>
              </a:rPr>
              <a:t>en </a:t>
            </a:r>
            <a:r>
              <a:rPr lang="en-US" sz="2800" dirty="0" err="1">
                <a:solidFill>
                  <a:srgbClr val="FFFF99"/>
                </a:solidFill>
              </a:rPr>
              <a:t>een</a:t>
            </a:r>
            <a:r>
              <a:rPr lang="en-US" sz="2800" dirty="0">
                <a:solidFill>
                  <a:srgbClr val="FFFF99"/>
                </a:solidFill>
              </a:rPr>
              <a:t> </a:t>
            </a:r>
            <a:r>
              <a:rPr lang="en-US" sz="2800" dirty="0" err="1">
                <a:solidFill>
                  <a:srgbClr val="66FFFF"/>
                </a:solidFill>
              </a:rPr>
              <a:t>beetje</a:t>
            </a:r>
            <a:r>
              <a:rPr lang="en-US" sz="2800" dirty="0">
                <a:solidFill>
                  <a:srgbClr val="66FFFF"/>
                </a:solidFill>
              </a:rPr>
              <a:t> </a:t>
            </a:r>
            <a:r>
              <a:rPr lang="en-US" sz="2800" dirty="0" err="1">
                <a:solidFill>
                  <a:srgbClr val="66FFFF"/>
                </a:solidFill>
              </a:rPr>
              <a:t>materie</a:t>
            </a:r>
            <a:endParaRPr lang="en-US" sz="2800" dirty="0">
              <a:solidFill>
                <a:srgbClr val="66FFFF"/>
              </a:solidFill>
            </a:endParaRPr>
          </a:p>
          <a:p>
            <a:pPr defTabSz="914400" fontAlgn="base">
              <a:spcBef>
                <a:spcPct val="0"/>
              </a:spcBef>
              <a:spcAft>
                <a:spcPct val="0"/>
              </a:spcAft>
            </a:pPr>
            <a:r>
              <a:rPr lang="en-US" sz="2800" dirty="0" err="1">
                <a:solidFill>
                  <a:srgbClr val="FFFF99"/>
                </a:solidFill>
              </a:rPr>
              <a:t>Verhouding</a:t>
            </a:r>
            <a:r>
              <a:rPr lang="en-US" sz="2800" dirty="0">
                <a:solidFill>
                  <a:srgbClr val="FFFF99"/>
                </a:solidFill>
              </a:rPr>
              <a:t> : </a:t>
            </a:r>
            <a:r>
              <a:rPr lang="en-US" sz="2800" dirty="0">
                <a:solidFill>
                  <a:srgbClr val="FFFF00"/>
                </a:solidFill>
              </a:rPr>
              <a:t>100000000</a:t>
            </a:r>
            <a:r>
              <a:rPr lang="en-US" sz="2800" dirty="0">
                <a:solidFill>
                  <a:srgbClr val="FFFF99"/>
                </a:solidFill>
              </a:rPr>
              <a:t>      :        </a:t>
            </a:r>
            <a:r>
              <a:rPr lang="en-US" sz="2800" dirty="0">
                <a:solidFill>
                  <a:srgbClr val="66FFFF"/>
                </a:solidFill>
              </a:rPr>
              <a:t>1</a:t>
            </a:r>
            <a:r>
              <a:rPr lang="en-US" sz="2800" dirty="0">
                <a:solidFill>
                  <a:srgbClr val="FFFF99"/>
                </a:solidFill>
              </a:rPr>
              <a:t> </a:t>
            </a:r>
            <a:endParaRPr lang="en-US" sz="2800" dirty="0" smtClean="0">
              <a:solidFill>
                <a:srgbClr val="FFFF99"/>
              </a:solidFill>
            </a:endParaRPr>
          </a:p>
          <a:p>
            <a:pPr defTabSz="914400" fontAlgn="base">
              <a:spcBef>
                <a:spcPct val="0"/>
              </a:spcBef>
              <a:spcAft>
                <a:spcPct val="0"/>
              </a:spcAft>
            </a:pPr>
            <a:r>
              <a:rPr lang="en-US" sz="2800" dirty="0" smtClean="0">
                <a:solidFill>
                  <a:srgbClr val="FFFF99"/>
                </a:solidFill>
              </a:rPr>
              <a:t>                                          </a:t>
            </a:r>
            <a:r>
              <a:rPr lang="en-US" sz="2800" dirty="0" err="1" smtClean="0">
                <a:solidFill>
                  <a:srgbClr val="FFFF99"/>
                </a:solidFill>
              </a:rPr>
              <a:t>Ons</a:t>
            </a:r>
            <a:r>
              <a:rPr lang="en-US" sz="2800" dirty="0" smtClean="0">
                <a:solidFill>
                  <a:srgbClr val="FFFF99"/>
                </a:solidFill>
              </a:rPr>
              <a:t> </a:t>
            </a:r>
            <a:r>
              <a:rPr lang="en-US" sz="2800" dirty="0" err="1" smtClean="0">
                <a:solidFill>
                  <a:srgbClr val="FFFF99"/>
                </a:solidFill>
              </a:rPr>
              <a:t>huidige</a:t>
            </a:r>
            <a:r>
              <a:rPr lang="en-US" sz="2800" dirty="0" smtClean="0">
                <a:solidFill>
                  <a:srgbClr val="FFFF99"/>
                </a:solidFill>
              </a:rPr>
              <a:t> </a:t>
            </a:r>
            <a:r>
              <a:rPr lang="en-US" sz="2800" dirty="0" err="1" smtClean="0">
                <a:solidFill>
                  <a:srgbClr val="FFFF99"/>
                </a:solidFill>
              </a:rPr>
              <a:t>heelal</a:t>
            </a:r>
            <a:r>
              <a:rPr lang="en-US" sz="2800" dirty="0" smtClean="0">
                <a:solidFill>
                  <a:srgbClr val="FFFF99"/>
                </a:solidFill>
              </a:rPr>
              <a:t>….</a:t>
            </a:r>
            <a:endParaRPr lang="en-US" sz="2800" dirty="0">
              <a:solidFill>
                <a:srgbClr val="FFFF99"/>
              </a:solidFill>
            </a:endParaRPr>
          </a:p>
        </p:txBody>
      </p:sp>
      <p:sp>
        <p:nvSpPr>
          <p:cNvPr id="753775" name="Freeform 111"/>
          <p:cNvSpPr>
            <a:spLocks/>
          </p:cNvSpPr>
          <p:nvPr/>
        </p:nvSpPr>
        <p:spPr bwMode="auto">
          <a:xfrm rot="10746042" flipV="1">
            <a:off x="3987800" y="1565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76" name="Freeform 112"/>
          <p:cNvSpPr>
            <a:spLocks/>
          </p:cNvSpPr>
          <p:nvPr/>
        </p:nvSpPr>
        <p:spPr bwMode="auto">
          <a:xfrm rot="10746042" flipV="1">
            <a:off x="3521075" y="19383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78" name="Freeform 114"/>
          <p:cNvSpPr>
            <a:spLocks/>
          </p:cNvSpPr>
          <p:nvPr/>
        </p:nvSpPr>
        <p:spPr bwMode="auto">
          <a:xfrm rot="10746042" flipV="1">
            <a:off x="5014913" y="40068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79" name="Freeform 115"/>
          <p:cNvSpPr>
            <a:spLocks/>
          </p:cNvSpPr>
          <p:nvPr/>
        </p:nvSpPr>
        <p:spPr bwMode="auto">
          <a:xfrm rot="10746042" flipV="1">
            <a:off x="4105275" y="34972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0" name="Freeform 116"/>
          <p:cNvSpPr>
            <a:spLocks/>
          </p:cNvSpPr>
          <p:nvPr/>
        </p:nvSpPr>
        <p:spPr bwMode="auto">
          <a:xfrm rot="10746042" flipV="1">
            <a:off x="3889375" y="41354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1" name="Freeform 117"/>
          <p:cNvSpPr>
            <a:spLocks/>
          </p:cNvSpPr>
          <p:nvPr/>
        </p:nvSpPr>
        <p:spPr bwMode="auto">
          <a:xfrm rot="10746042" flipV="1">
            <a:off x="5191125" y="17510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2" name="Freeform 118"/>
          <p:cNvSpPr>
            <a:spLocks/>
          </p:cNvSpPr>
          <p:nvPr/>
        </p:nvSpPr>
        <p:spPr bwMode="auto">
          <a:xfrm rot="10746042" flipV="1">
            <a:off x="5638800" y="23764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3" name="Freeform 119"/>
          <p:cNvSpPr>
            <a:spLocks/>
          </p:cNvSpPr>
          <p:nvPr/>
        </p:nvSpPr>
        <p:spPr bwMode="auto">
          <a:xfrm rot="10746042" flipV="1">
            <a:off x="5068888" y="26606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4" name="Freeform 120"/>
          <p:cNvSpPr>
            <a:spLocks/>
          </p:cNvSpPr>
          <p:nvPr/>
        </p:nvSpPr>
        <p:spPr bwMode="auto">
          <a:xfrm rot="10746042" flipV="1">
            <a:off x="4660900" y="28559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5" name="Freeform 121"/>
          <p:cNvSpPr>
            <a:spLocks/>
          </p:cNvSpPr>
          <p:nvPr/>
        </p:nvSpPr>
        <p:spPr bwMode="auto">
          <a:xfrm rot="10746042" flipV="1">
            <a:off x="4222750" y="30829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6" name="Freeform 122"/>
          <p:cNvSpPr>
            <a:spLocks/>
          </p:cNvSpPr>
          <p:nvPr/>
        </p:nvSpPr>
        <p:spPr bwMode="auto">
          <a:xfrm rot="10746042" flipV="1">
            <a:off x="3579813" y="32797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7" name="Freeform 123"/>
          <p:cNvSpPr>
            <a:spLocks/>
          </p:cNvSpPr>
          <p:nvPr/>
        </p:nvSpPr>
        <p:spPr bwMode="auto">
          <a:xfrm rot="10746042" flipV="1">
            <a:off x="3024188" y="2620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8" name="Freeform 124"/>
          <p:cNvSpPr>
            <a:spLocks/>
          </p:cNvSpPr>
          <p:nvPr/>
        </p:nvSpPr>
        <p:spPr bwMode="auto">
          <a:xfrm rot="10746042" flipV="1">
            <a:off x="2984500" y="30686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89" name="Freeform 125"/>
          <p:cNvSpPr>
            <a:spLocks/>
          </p:cNvSpPr>
          <p:nvPr/>
        </p:nvSpPr>
        <p:spPr bwMode="auto">
          <a:xfrm rot="10746042" flipV="1">
            <a:off x="3244850" y="23558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0" name="Freeform 126"/>
          <p:cNvSpPr>
            <a:spLocks/>
          </p:cNvSpPr>
          <p:nvPr/>
        </p:nvSpPr>
        <p:spPr bwMode="auto">
          <a:xfrm rot="10746042" flipV="1">
            <a:off x="4325938" y="24336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1" name="Freeform 127"/>
          <p:cNvSpPr>
            <a:spLocks/>
          </p:cNvSpPr>
          <p:nvPr/>
        </p:nvSpPr>
        <p:spPr bwMode="auto">
          <a:xfrm rot="10746042" flipV="1">
            <a:off x="6116638" y="4017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2" name="Freeform 128"/>
          <p:cNvSpPr>
            <a:spLocks/>
          </p:cNvSpPr>
          <p:nvPr/>
        </p:nvSpPr>
        <p:spPr bwMode="auto">
          <a:xfrm rot="10746042" flipV="1">
            <a:off x="6121400" y="28876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3" name="Freeform 129"/>
          <p:cNvSpPr>
            <a:spLocks/>
          </p:cNvSpPr>
          <p:nvPr/>
        </p:nvSpPr>
        <p:spPr bwMode="auto">
          <a:xfrm rot="10746042" flipV="1">
            <a:off x="6154738" y="21685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4" name="Freeform 130"/>
          <p:cNvSpPr>
            <a:spLocks/>
          </p:cNvSpPr>
          <p:nvPr/>
        </p:nvSpPr>
        <p:spPr bwMode="auto">
          <a:xfrm rot="10746042" flipV="1">
            <a:off x="5334000" y="15255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5" name="Freeform 131"/>
          <p:cNvSpPr>
            <a:spLocks/>
          </p:cNvSpPr>
          <p:nvPr/>
        </p:nvSpPr>
        <p:spPr bwMode="auto">
          <a:xfrm rot="10746042" flipV="1">
            <a:off x="3776663" y="46720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6" name="Freeform 132"/>
          <p:cNvSpPr>
            <a:spLocks/>
          </p:cNvSpPr>
          <p:nvPr/>
        </p:nvSpPr>
        <p:spPr bwMode="auto">
          <a:xfrm rot="7508540" flipV="1">
            <a:off x="1431925" y="16303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797" name="Oval 133"/>
          <p:cNvSpPr>
            <a:spLocks noChangeArrowheads="1"/>
          </p:cNvSpPr>
          <p:nvPr/>
        </p:nvSpPr>
        <p:spPr bwMode="auto">
          <a:xfrm>
            <a:off x="552450" y="1758950"/>
            <a:ext cx="165100"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798" name="Oval 134"/>
          <p:cNvSpPr>
            <a:spLocks noChangeArrowheads="1"/>
          </p:cNvSpPr>
          <p:nvPr/>
        </p:nvSpPr>
        <p:spPr bwMode="auto">
          <a:xfrm>
            <a:off x="2460625" y="1765300"/>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799" name="Freeform 135"/>
          <p:cNvSpPr>
            <a:spLocks/>
          </p:cNvSpPr>
          <p:nvPr/>
        </p:nvSpPr>
        <p:spPr bwMode="auto">
          <a:xfrm rot="17091108" flipV="1">
            <a:off x="1281113" y="19796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3800" name="Text Box 136"/>
          <p:cNvSpPr txBox="1">
            <a:spLocks noChangeArrowheads="1"/>
          </p:cNvSpPr>
          <p:nvPr/>
        </p:nvSpPr>
        <p:spPr bwMode="auto">
          <a:xfrm>
            <a:off x="84138" y="2976563"/>
            <a:ext cx="2157412" cy="1373187"/>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Na afkoelen </a:t>
            </a:r>
          </a:p>
          <a:p>
            <a:pPr defTabSz="914400" fontAlgn="base">
              <a:spcBef>
                <a:spcPct val="0"/>
              </a:spcBef>
              <a:spcAft>
                <a:spcPct val="0"/>
              </a:spcAft>
            </a:pPr>
            <a:r>
              <a:rPr lang="en-US" sz="2800">
                <a:solidFill>
                  <a:srgbClr val="FFFF99"/>
                </a:solidFill>
              </a:rPr>
              <a:t>heffen    en</a:t>
            </a:r>
          </a:p>
          <a:p>
            <a:pPr defTabSz="914400" fontAlgn="base">
              <a:spcBef>
                <a:spcPct val="0"/>
              </a:spcBef>
              <a:spcAft>
                <a:spcPct val="0"/>
              </a:spcAft>
            </a:pPr>
            <a:r>
              <a:rPr lang="en-US" sz="2800">
                <a:solidFill>
                  <a:srgbClr val="FFFF99"/>
                </a:solidFill>
              </a:rPr>
              <a:t>elkaar op</a:t>
            </a:r>
          </a:p>
        </p:txBody>
      </p:sp>
      <p:sp>
        <p:nvSpPr>
          <p:cNvPr id="753801" name="Oval 137"/>
          <p:cNvSpPr>
            <a:spLocks noChangeArrowheads="1"/>
          </p:cNvSpPr>
          <p:nvPr/>
        </p:nvSpPr>
        <p:spPr bwMode="auto">
          <a:xfrm>
            <a:off x="1390650" y="3616325"/>
            <a:ext cx="147638" cy="149225"/>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803" name="Oval 139"/>
          <p:cNvSpPr>
            <a:spLocks noChangeArrowheads="1"/>
          </p:cNvSpPr>
          <p:nvPr/>
        </p:nvSpPr>
        <p:spPr bwMode="auto">
          <a:xfrm>
            <a:off x="2282825" y="3608388"/>
            <a:ext cx="150813" cy="133350"/>
          </a:xfrm>
          <a:prstGeom prst="ellipse">
            <a:avLst/>
          </a:prstGeom>
          <a:solidFill>
            <a:srgbClr val="FF0000"/>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3804" name="Text Box 140"/>
          <p:cNvSpPr txBox="1">
            <a:spLocks noChangeArrowheads="1"/>
          </p:cNvSpPr>
          <p:nvPr/>
        </p:nvSpPr>
        <p:spPr bwMode="auto">
          <a:xfrm>
            <a:off x="3355975" y="587375"/>
            <a:ext cx="2730500" cy="519113"/>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Tijd ~1 seconde</a:t>
            </a:r>
          </a:p>
        </p:txBody>
      </p:sp>
      <p:sp>
        <p:nvSpPr>
          <p:cNvPr id="753806" name="AutoShape 142"/>
          <p:cNvSpPr>
            <a:spLocks noChangeArrowheads="1"/>
          </p:cNvSpPr>
          <p:nvPr/>
        </p:nvSpPr>
        <p:spPr bwMode="auto">
          <a:xfrm>
            <a:off x="4319588" y="6470650"/>
            <a:ext cx="681037" cy="233363"/>
          </a:xfrm>
          <a:prstGeom prst="rightArrow">
            <a:avLst>
              <a:gd name="adj1" fmla="val 50000"/>
              <a:gd name="adj2" fmla="val 72959"/>
            </a:avLst>
          </a:prstGeom>
          <a:solidFill>
            <a:srgbClr val="FFFF99"/>
          </a:solidFill>
          <a:ln w="28575" algn="ctr">
            <a:solidFill>
              <a:srgbClr val="FFFF99"/>
            </a:solid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E-6 0 L 0.09671 0.00208 " pathEditMode="relative" rAng="0" ptsTypes="AA">
                                      <p:cBhvr>
                                        <p:cTn id="6" dur="2000" fill="hold"/>
                                        <p:tgtEl>
                                          <p:spTgt spid="753797"/>
                                        </p:tgtEl>
                                        <p:attrNameLst>
                                          <p:attrName>ppt_x</p:attrName>
                                          <p:attrName>ppt_y</p:attrName>
                                        </p:attrNameLst>
                                      </p:cBhvr>
                                      <p:rCtr x="4800" y="100"/>
                                    </p:animMotion>
                                  </p:childTnLst>
                                </p:cTn>
                              </p:par>
                              <p:par>
                                <p:cTn id="7" presetID="35" presetClass="path" presetSubtype="0" accel="50000" decel="50000" fill="hold" grpId="0" nodeType="withEffect">
                                  <p:stCondLst>
                                    <p:cond delay="0"/>
                                  </p:stCondLst>
                                  <p:childTnLst>
                                    <p:animMotion origin="layout" path="M 1.66667E-6 2.22222E-6 L -0.10972 -0.00209 " pathEditMode="relative" rAng="0" ptsTypes="AA">
                                      <p:cBhvr>
                                        <p:cTn id="8" dur="2000" fill="hold"/>
                                        <p:tgtEl>
                                          <p:spTgt spid="753798"/>
                                        </p:tgtEl>
                                        <p:attrNameLst>
                                          <p:attrName>ppt_x</p:attrName>
                                          <p:attrName>ppt_y</p:attrName>
                                        </p:attrNameLst>
                                      </p:cBhvr>
                                      <p:rCtr x="-5500" y="-100"/>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753797"/>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53798"/>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7537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799"/>
                                        </p:tgtEl>
                                        <p:attrNameLst>
                                          <p:attrName>style.visibility</p:attrName>
                                        </p:attrNameLst>
                                      </p:cBhvr>
                                      <p:to>
                                        <p:strVal val="visible"/>
                                      </p:to>
                                    </p:set>
                                  </p:childTnLst>
                                </p:cTn>
                              </p:par>
                            </p:childTnLst>
                          </p:cTn>
                        </p:par>
                        <p:par>
                          <p:cTn id="19" fill="hold">
                            <p:stCondLst>
                              <p:cond delay="2000"/>
                            </p:stCondLst>
                            <p:childTnLst>
                              <p:par>
                                <p:cTn id="20" presetID="63" presetClass="path" presetSubtype="0" accel="50000" decel="50000" fill="hold" grpId="1" nodeType="afterEffect">
                                  <p:stCondLst>
                                    <p:cond delay="0"/>
                                  </p:stCondLst>
                                  <p:childTnLst>
                                    <p:animMotion origin="layout" path="M 4.16667E-6 -3.7037E-7 L 0.04201 -0.12708 " pathEditMode="relative" rAng="0" ptsTypes="AA">
                                      <p:cBhvr>
                                        <p:cTn id="21" dur="2000" fill="hold"/>
                                        <p:tgtEl>
                                          <p:spTgt spid="753796"/>
                                        </p:tgtEl>
                                        <p:attrNameLst>
                                          <p:attrName>ppt_x</p:attrName>
                                          <p:attrName>ppt_y</p:attrName>
                                        </p:attrNameLst>
                                      </p:cBhvr>
                                      <p:rCtr x="2100" y="-6400"/>
                                    </p:animMotion>
                                  </p:childTnLst>
                                </p:cTn>
                              </p:par>
                              <p:par>
                                <p:cTn id="22" presetID="63" presetClass="path" presetSubtype="0" accel="50000" decel="50000" fill="hold" grpId="1" nodeType="withEffect">
                                  <p:stCondLst>
                                    <p:cond delay="0"/>
                                  </p:stCondLst>
                                  <p:childTnLst>
                                    <p:animMotion origin="layout" path="M 4.72222E-6 -4.81481E-6 L -0.03698 0.10325 " pathEditMode="relative" rAng="0" ptsTypes="AA">
                                      <p:cBhvr>
                                        <p:cTn id="23" dur="2000" fill="hold"/>
                                        <p:tgtEl>
                                          <p:spTgt spid="753799"/>
                                        </p:tgtEl>
                                        <p:attrNameLst>
                                          <p:attrName>ppt_x</p:attrName>
                                          <p:attrName>ppt_y</p:attrName>
                                        </p:attrNameLst>
                                      </p:cBhvr>
                                      <p:rCtr x="-1900" y="5200"/>
                                    </p:animMotion>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53771"/>
                                        </p:tgtEl>
                                        <p:attrNameLst>
                                          <p:attrName>style.visibility</p:attrName>
                                        </p:attrNameLst>
                                      </p:cBhvr>
                                      <p:to>
                                        <p:strVal val="visible"/>
                                      </p:to>
                                    </p:set>
                                    <p:animEffect transition="in" filter="dissolve">
                                      <p:cBhvr>
                                        <p:cTn id="28" dur="500"/>
                                        <p:tgtEl>
                                          <p:spTgt spid="75377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53806"/>
                                        </p:tgtEl>
                                        <p:attrNameLst>
                                          <p:attrName>style.visibility</p:attrName>
                                        </p:attrNameLst>
                                      </p:cBhvr>
                                      <p:to>
                                        <p:strVal val="visible"/>
                                      </p:to>
                                    </p:set>
                                    <p:animEffect transition="in" filter="dissolve">
                                      <p:cBhvr>
                                        <p:cTn id="31" dur="500"/>
                                        <p:tgtEl>
                                          <p:spTgt spid="753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771" grpId="0"/>
      <p:bldP spid="753796" grpId="0" animBg="1"/>
      <p:bldP spid="753796" grpId="1" animBg="1"/>
      <p:bldP spid="753797" grpId="0" animBg="1"/>
      <p:bldP spid="753797" grpId="1" animBg="1"/>
      <p:bldP spid="753798" grpId="0" animBg="1"/>
      <p:bldP spid="753798" grpId="1" animBg="1"/>
      <p:bldP spid="753799" grpId="0" animBg="1"/>
      <p:bldP spid="753799" grpId="1" animBg="1"/>
      <p:bldP spid="75380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a:t>21 cctober, 2006</a:t>
            </a:r>
          </a:p>
        </p:txBody>
      </p:sp>
      <p:sp>
        <p:nvSpPr>
          <p:cNvPr id="21" name="Footer Placeholder 4"/>
          <p:cNvSpPr>
            <a:spLocks noGrp="1"/>
          </p:cNvSpPr>
          <p:nvPr>
            <p:ph type="ftr" sz="quarter" idx="11"/>
          </p:nvPr>
        </p:nvSpPr>
        <p:spPr/>
        <p:txBody>
          <a:bodyPr/>
          <a:lstStyle/>
          <a:p>
            <a:r>
              <a:rPr lang="en-US"/>
              <a:t>Waar is de Anti-materie heen?</a:t>
            </a:r>
          </a:p>
        </p:txBody>
      </p:sp>
      <p:pic>
        <p:nvPicPr>
          <p:cNvPr id="798722" name="Picture 2" descr="Hubble Ultra Deep Field"/>
          <p:cNvPicPr>
            <a:picLocks noChangeAspect="1" noChangeArrowheads="1"/>
          </p:cNvPicPr>
          <p:nvPr/>
        </p:nvPicPr>
        <p:blipFill>
          <a:blip r:embed="rId3" cstate="print"/>
          <a:srcRect/>
          <a:stretch>
            <a:fillRect/>
          </a:stretch>
        </p:blipFill>
        <p:spPr bwMode="auto">
          <a:xfrm>
            <a:off x="0" y="-974725"/>
            <a:ext cx="9144000" cy="9131300"/>
          </a:xfrm>
          <a:prstGeom prst="rect">
            <a:avLst/>
          </a:prstGeom>
          <a:noFill/>
        </p:spPr>
      </p:pic>
      <p:grpSp>
        <p:nvGrpSpPr>
          <p:cNvPr id="2" name="Group 3"/>
          <p:cNvGrpSpPr>
            <a:grpSpLocks/>
          </p:cNvGrpSpPr>
          <p:nvPr/>
        </p:nvGrpSpPr>
        <p:grpSpPr bwMode="auto">
          <a:xfrm>
            <a:off x="0" y="3725863"/>
            <a:ext cx="5834063" cy="3108325"/>
            <a:chOff x="2093" y="651"/>
            <a:chExt cx="3707" cy="2016"/>
          </a:xfrm>
        </p:grpSpPr>
        <p:pic>
          <p:nvPicPr>
            <p:cNvPr id="798724" name="Picture 4" descr="27-EarthTemp-WMAP"/>
            <p:cNvPicPr>
              <a:picLocks noChangeAspect="1" noChangeArrowheads="1"/>
            </p:cNvPicPr>
            <p:nvPr/>
          </p:nvPicPr>
          <p:blipFill>
            <a:blip r:embed="rId4" cstate="print"/>
            <a:srcRect l="371" r="37315" b="52380"/>
            <a:stretch>
              <a:fillRect/>
            </a:stretch>
          </p:blipFill>
          <p:spPr bwMode="auto">
            <a:xfrm>
              <a:off x="2093" y="651"/>
              <a:ext cx="3667" cy="1854"/>
            </a:xfrm>
            <a:prstGeom prst="rect">
              <a:avLst/>
            </a:prstGeom>
            <a:noFill/>
          </p:spPr>
        </p:pic>
        <p:pic>
          <p:nvPicPr>
            <p:cNvPr id="798725" name="Picture 5" descr="27-EarthTemp-WMAP"/>
            <p:cNvPicPr>
              <a:picLocks noChangeAspect="1" noChangeArrowheads="1"/>
            </p:cNvPicPr>
            <p:nvPr/>
          </p:nvPicPr>
          <p:blipFill>
            <a:blip r:embed="rId4" cstate="print"/>
            <a:srcRect l="64560" t="30231" r="2847" b="53255"/>
            <a:stretch>
              <a:fillRect/>
            </a:stretch>
          </p:blipFill>
          <p:spPr bwMode="auto">
            <a:xfrm>
              <a:off x="4392" y="2195"/>
              <a:ext cx="1408" cy="472"/>
            </a:xfrm>
            <a:prstGeom prst="rect">
              <a:avLst/>
            </a:prstGeom>
            <a:noFill/>
          </p:spPr>
        </p:pic>
      </p:grpSp>
      <p:sp>
        <p:nvSpPr>
          <p:cNvPr id="798726" name="Rectangle 6"/>
          <p:cNvSpPr>
            <a:spLocks noGrp="1" noChangeArrowheads="1"/>
          </p:cNvSpPr>
          <p:nvPr>
            <p:ph type="title"/>
          </p:nvPr>
        </p:nvSpPr>
        <p:spPr/>
        <p:txBody>
          <a:bodyPr/>
          <a:lstStyle/>
          <a:p>
            <a:r>
              <a:rPr lang="en-US" dirty="0" err="1" smtClean="0">
                <a:solidFill>
                  <a:srgbClr val="FF6600"/>
                </a:solidFill>
              </a:rPr>
              <a:t>Kosmische</a:t>
            </a:r>
            <a:r>
              <a:rPr lang="en-US" dirty="0" smtClean="0">
                <a:solidFill>
                  <a:srgbClr val="FF6600"/>
                </a:solidFill>
              </a:rPr>
              <a:t> </a:t>
            </a:r>
            <a:r>
              <a:rPr lang="en-US" dirty="0" err="1" smtClean="0">
                <a:solidFill>
                  <a:srgbClr val="FF6600"/>
                </a:solidFill>
              </a:rPr>
              <a:t>achtergrond</a:t>
            </a:r>
            <a:r>
              <a:rPr lang="en-US" dirty="0" smtClean="0">
                <a:solidFill>
                  <a:srgbClr val="FF6600"/>
                </a:solidFill>
              </a:rPr>
              <a:t> </a:t>
            </a:r>
            <a:r>
              <a:rPr lang="en-US" dirty="0" err="1" smtClean="0">
                <a:solidFill>
                  <a:srgbClr val="FF6600"/>
                </a:solidFill>
              </a:rPr>
              <a:t>straling</a:t>
            </a:r>
            <a:endParaRPr lang="en-US" dirty="0">
              <a:solidFill>
                <a:srgbClr val="FF6600"/>
              </a:solidFill>
            </a:endParaRPr>
          </a:p>
        </p:txBody>
      </p:sp>
      <p:pic>
        <p:nvPicPr>
          <p:cNvPr id="798727" name="Picture 7" descr="020598_ilc_640"/>
          <p:cNvPicPr>
            <a:picLocks noChangeAspect="1" noChangeArrowheads="1"/>
          </p:cNvPicPr>
          <p:nvPr/>
        </p:nvPicPr>
        <p:blipFill>
          <a:blip r:embed="rId5" cstate="print"/>
          <a:srcRect/>
          <a:stretch>
            <a:fillRect/>
          </a:stretch>
        </p:blipFill>
        <p:spPr bwMode="auto">
          <a:xfrm>
            <a:off x="0" y="3700463"/>
            <a:ext cx="5753100" cy="2876550"/>
          </a:xfrm>
          <a:prstGeom prst="rect">
            <a:avLst/>
          </a:prstGeom>
          <a:noFill/>
        </p:spPr>
      </p:pic>
      <p:grpSp>
        <p:nvGrpSpPr>
          <p:cNvPr id="3" name="Group 8"/>
          <p:cNvGrpSpPr>
            <a:grpSpLocks/>
          </p:cNvGrpSpPr>
          <p:nvPr/>
        </p:nvGrpSpPr>
        <p:grpSpPr bwMode="auto">
          <a:xfrm>
            <a:off x="3665538" y="6370638"/>
            <a:ext cx="2082800" cy="487362"/>
            <a:chOff x="5991" y="2206"/>
            <a:chExt cx="1312" cy="307"/>
          </a:xfrm>
        </p:grpSpPr>
        <p:sp>
          <p:nvSpPr>
            <p:cNvPr id="798729" name="Rectangle 9"/>
            <p:cNvSpPr>
              <a:spLocks noChangeArrowheads="1"/>
            </p:cNvSpPr>
            <p:nvPr/>
          </p:nvSpPr>
          <p:spPr bwMode="auto">
            <a:xfrm>
              <a:off x="6041" y="2206"/>
              <a:ext cx="1217" cy="270"/>
            </a:xfrm>
            <a:prstGeom prst="rect">
              <a:avLst/>
            </a:prstGeom>
            <a:solidFill>
              <a:schemeClr val="bg1"/>
            </a:solidFill>
            <a:ln w="28575">
              <a:no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grpSp>
          <p:nvGrpSpPr>
            <p:cNvPr id="4" name="Group 10"/>
            <p:cNvGrpSpPr>
              <a:grpSpLocks/>
            </p:cNvGrpSpPr>
            <p:nvPr/>
          </p:nvGrpSpPr>
          <p:grpSpPr bwMode="auto">
            <a:xfrm>
              <a:off x="5991" y="2230"/>
              <a:ext cx="1312" cy="283"/>
              <a:chOff x="4264" y="2397"/>
              <a:chExt cx="1312" cy="283"/>
            </a:xfrm>
          </p:grpSpPr>
          <p:pic>
            <p:nvPicPr>
              <p:cNvPr id="798731" name="Picture 11" descr="27-EarthTemp-WMAP"/>
              <p:cNvPicPr>
                <a:picLocks noChangeAspect="1" noChangeArrowheads="1"/>
              </p:cNvPicPr>
              <p:nvPr/>
            </p:nvPicPr>
            <p:blipFill>
              <a:blip r:embed="rId4" cstate="print"/>
              <a:srcRect l="66852" t="31842" r="5902" b="64204"/>
              <a:stretch>
                <a:fillRect/>
              </a:stretch>
            </p:blipFill>
            <p:spPr bwMode="auto">
              <a:xfrm>
                <a:off x="4328" y="2397"/>
                <a:ext cx="1177" cy="113"/>
              </a:xfrm>
              <a:prstGeom prst="rect">
                <a:avLst/>
              </a:prstGeom>
              <a:noFill/>
            </p:spPr>
          </p:pic>
          <p:sp>
            <p:nvSpPr>
              <p:cNvPr id="798732" name="Text Box 12"/>
              <p:cNvSpPr txBox="1">
                <a:spLocks noChangeArrowheads="1"/>
              </p:cNvSpPr>
              <p:nvPr/>
            </p:nvSpPr>
            <p:spPr bwMode="auto">
              <a:xfrm>
                <a:off x="4264" y="2468"/>
                <a:ext cx="616" cy="212"/>
              </a:xfrm>
              <a:prstGeom prst="rect">
                <a:avLst/>
              </a:prstGeom>
              <a:noFill/>
              <a:ln w="28575">
                <a:noFill/>
                <a:miter lim="800000"/>
                <a:headEnd/>
                <a:tailEnd/>
              </a:ln>
              <a:effectLst/>
            </p:spPr>
            <p:txBody>
              <a:bodyPr wrap="none">
                <a:spAutoFit/>
              </a:bodyPr>
              <a:lstStyle/>
              <a:p>
                <a:pPr algn="r" defTabSz="914400" fontAlgn="base">
                  <a:spcBef>
                    <a:spcPct val="0"/>
                  </a:spcBef>
                  <a:spcAft>
                    <a:spcPct val="0"/>
                  </a:spcAft>
                </a:pPr>
                <a:r>
                  <a:rPr lang="en-US" sz="1600">
                    <a:solidFill>
                      <a:srgbClr val="000000"/>
                    </a:solidFill>
                    <a:latin typeface="Comic Sans MS" pitchFamily="66" charset="0"/>
                  </a:rPr>
                  <a:t>2.7248K</a:t>
                </a:r>
                <a:endParaRPr lang="en-GB" sz="1600">
                  <a:solidFill>
                    <a:srgbClr val="000000"/>
                  </a:solidFill>
                  <a:latin typeface="Comic Sans MS" pitchFamily="66" charset="0"/>
                </a:endParaRPr>
              </a:p>
            </p:txBody>
          </p:sp>
          <p:sp>
            <p:nvSpPr>
              <p:cNvPr id="798733" name="Text Box 13"/>
              <p:cNvSpPr txBox="1">
                <a:spLocks noChangeArrowheads="1"/>
              </p:cNvSpPr>
              <p:nvPr/>
            </p:nvSpPr>
            <p:spPr bwMode="auto">
              <a:xfrm>
                <a:off x="4960" y="2468"/>
                <a:ext cx="616" cy="212"/>
              </a:xfrm>
              <a:prstGeom prst="rect">
                <a:avLst/>
              </a:prstGeom>
              <a:noFill/>
              <a:ln w="28575">
                <a:noFill/>
                <a:miter lim="800000"/>
                <a:headEnd/>
                <a:tailEnd/>
              </a:ln>
              <a:effectLst/>
            </p:spPr>
            <p:txBody>
              <a:bodyPr wrap="none">
                <a:spAutoFit/>
              </a:bodyPr>
              <a:lstStyle/>
              <a:p>
                <a:pPr algn="r" defTabSz="914400" fontAlgn="base">
                  <a:spcBef>
                    <a:spcPct val="0"/>
                  </a:spcBef>
                  <a:spcAft>
                    <a:spcPct val="0"/>
                  </a:spcAft>
                </a:pPr>
                <a:r>
                  <a:rPr lang="en-US" sz="1600">
                    <a:solidFill>
                      <a:srgbClr val="000000"/>
                    </a:solidFill>
                    <a:latin typeface="Comic Sans MS" pitchFamily="66" charset="0"/>
                  </a:rPr>
                  <a:t>2.7252K</a:t>
                </a:r>
                <a:endParaRPr lang="en-GB" sz="1600">
                  <a:solidFill>
                    <a:srgbClr val="000000"/>
                  </a:solidFill>
                  <a:latin typeface="Comic Sans MS" pitchFamily="66" charset="0"/>
                </a:endParaRPr>
              </a:p>
            </p:txBody>
          </p:sp>
        </p:grpSp>
      </p:grpSp>
      <p:pic>
        <p:nvPicPr>
          <p:cNvPr id="798734" name="Picture 14" descr="penwilson"/>
          <p:cNvPicPr>
            <a:picLocks noChangeAspect="1" noChangeArrowheads="1"/>
          </p:cNvPicPr>
          <p:nvPr/>
        </p:nvPicPr>
        <p:blipFill>
          <a:blip r:embed="rId6" cstate="print"/>
          <a:srcRect/>
          <a:stretch>
            <a:fillRect/>
          </a:stretch>
        </p:blipFill>
        <p:spPr bwMode="auto">
          <a:xfrm>
            <a:off x="5807075" y="628650"/>
            <a:ext cx="3336925" cy="4310063"/>
          </a:xfrm>
          <a:prstGeom prst="rect">
            <a:avLst/>
          </a:prstGeom>
          <a:noFill/>
        </p:spPr>
      </p:pic>
      <p:sp>
        <p:nvSpPr>
          <p:cNvPr id="798735" name="Text Box 15"/>
          <p:cNvSpPr txBox="1">
            <a:spLocks noChangeArrowheads="1"/>
          </p:cNvSpPr>
          <p:nvPr/>
        </p:nvSpPr>
        <p:spPr bwMode="auto">
          <a:xfrm>
            <a:off x="295275" y="1011238"/>
            <a:ext cx="4365298" cy="1569660"/>
          </a:xfrm>
          <a:prstGeom prst="rect">
            <a:avLst/>
          </a:prstGeom>
          <a:solidFill>
            <a:schemeClr val="tx1">
              <a:alpha val="50000"/>
            </a:schemeClr>
          </a:solidFill>
          <a:ln w="28575" algn="ctr">
            <a:noFill/>
            <a:miter lim="800000"/>
            <a:headEnd/>
            <a:tailEnd/>
          </a:ln>
          <a:effectLst/>
        </p:spPr>
        <p:txBody>
          <a:bodyPr wrap="none">
            <a:spAutoFit/>
          </a:bodyPr>
          <a:lstStyle/>
          <a:p>
            <a:pPr defTabSz="914400" fontAlgn="base">
              <a:spcBef>
                <a:spcPct val="0"/>
              </a:spcBef>
              <a:spcAft>
                <a:spcPct val="0"/>
              </a:spcAft>
            </a:pPr>
            <a:r>
              <a:rPr lang="en-US" sz="2400" dirty="0">
                <a:solidFill>
                  <a:srgbClr val="FFFF99"/>
                </a:solidFill>
              </a:rPr>
              <a:t>1964: Penzias en Wilson</a:t>
            </a:r>
            <a:endParaRPr lang="en-US" sz="2400" dirty="0" smtClean="0">
              <a:solidFill>
                <a:srgbClr val="FFFF99"/>
              </a:solidFill>
            </a:endParaRPr>
          </a:p>
          <a:p>
            <a:pPr defTabSz="914400" fontAlgn="base">
              <a:spcBef>
                <a:spcPct val="0"/>
              </a:spcBef>
              <a:spcAft>
                <a:spcPct val="0"/>
              </a:spcAft>
            </a:pPr>
            <a:r>
              <a:rPr lang="en-US" sz="2400" dirty="0" err="1">
                <a:solidFill>
                  <a:srgbClr val="FFFF99"/>
                </a:solidFill>
              </a:rPr>
              <a:t>o</a:t>
            </a:r>
            <a:r>
              <a:rPr lang="en-US" sz="2400" dirty="0" err="1" smtClean="0">
                <a:solidFill>
                  <a:srgbClr val="FFFF99"/>
                </a:solidFill>
              </a:rPr>
              <a:t>ntdekken</a:t>
            </a:r>
            <a:r>
              <a:rPr lang="en-US" sz="2400" dirty="0">
                <a:solidFill>
                  <a:srgbClr val="FFFF99"/>
                </a:solidFill>
              </a:rPr>
              <a:t>: “</a:t>
            </a:r>
            <a:r>
              <a:rPr lang="en-US" sz="2400" dirty="0" err="1">
                <a:solidFill>
                  <a:srgbClr val="FFFF99"/>
                </a:solidFill>
              </a:rPr>
              <a:t>achtergrond</a:t>
            </a:r>
            <a:r>
              <a:rPr lang="en-US" sz="2400" dirty="0">
                <a:solidFill>
                  <a:srgbClr val="FFFF99"/>
                </a:solidFill>
              </a:rPr>
              <a:t> </a:t>
            </a:r>
            <a:r>
              <a:rPr lang="en-US" sz="2400" dirty="0" err="1">
                <a:solidFill>
                  <a:srgbClr val="FFFF99"/>
                </a:solidFill>
              </a:rPr>
              <a:t>licht</a:t>
            </a:r>
            <a:r>
              <a:rPr lang="en-US" sz="2400" dirty="0" smtClean="0">
                <a:solidFill>
                  <a:srgbClr val="FFFF99"/>
                </a:solidFill>
              </a:rPr>
              <a:t>”</a:t>
            </a:r>
          </a:p>
          <a:p>
            <a:pPr defTabSz="914400" fontAlgn="base">
              <a:spcBef>
                <a:spcPct val="0"/>
              </a:spcBef>
              <a:spcAft>
                <a:spcPct val="0"/>
              </a:spcAft>
            </a:pPr>
            <a:r>
              <a:rPr lang="en-US" sz="2400" dirty="0" smtClean="0">
                <a:solidFill>
                  <a:srgbClr val="FFFF99"/>
                </a:solidFill>
              </a:rPr>
              <a:t>(</a:t>
            </a:r>
            <a:r>
              <a:rPr lang="en-US" sz="2400" dirty="0" err="1" smtClean="0">
                <a:solidFill>
                  <a:srgbClr val="FFFF99"/>
                </a:solidFill>
              </a:rPr>
              <a:t>fotonen</a:t>
            </a:r>
            <a:r>
              <a:rPr lang="en-US" sz="2400" dirty="0" smtClean="0">
                <a:solidFill>
                  <a:srgbClr val="FFFF99"/>
                </a:solidFill>
              </a:rPr>
              <a:t>)</a:t>
            </a:r>
          </a:p>
          <a:p>
            <a:pPr defTabSz="914400" fontAlgn="base">
              <a:spcBef>
                <a:spcPct val="0"/>
              </a:spcBef>
              <a:spcAft>
                <a:spcPct val="0"/>
              </a:spcAft>
            </a:pPr>
            <a:r>
              <a:rPr lang="en-US" sz="2400" dirty="0" err="1">
                <a:solidFill>
                  <a:srgbClr val="66FFFF"/>
                </a:solidFill>
              </a:rPr>
              <a:t>Restant</a:t>
            </a:r>
            <a:r>
              <a:rPr lang="en-US" sz="2400" dirty="0">
                <a:solidFill>
                  <a:srgbClr val="66FFFF"/>
                </a:solidFill>
              </a:rPr>
              <a:t> van de </a:t>
            </a:r>
            <a:r>
              <a:rPr lang="en-US" sz="2400" dirty="0" err="1">
                <a:solidFill>
                  <a:srgbClr val="66FFFF"/>
                </a:solidFill>
              </a:rPr>
              <a:t>oerknal</a:t>
            </a:r>
            <a:endParaRPr lang="en-US" sz="2400" dirty="0">
              <a:solidFill>
                <a:srgbClr val="66FFFF"/>
              </a:solidFill>
            </a:endParaRPr>
          </a:p>
        </p:txBody>
      </p:sp>
      <p:sp>
        <p:nvSpPr>
          <p:cNvPr id="798736" name="Text Box 16"/>
          <p:cNvSpPr txBox="1">
            <a:spLocks noChangeArrowheads="1"/>
          </p:cNvSpPr>
          <p:nvPr/>
        </p:nvSpPr>
        <p:spPr bwMode="auto">
          <a:xfrm>
            <a:off x="76200" y="3044825"/>
            <a:ext cx="3667125" cy="457200"/>
          </a:xfrm>
          <a:prstGeom prst="rect">
            <a:avLst/>
          </a:prstGeom>
          <a:noFill/>
          <a:ln w="28575" algn="ctr">
            <a:noFill/>
            <a:miter lim="800000"/>
            <a:headEnd/>
            <a:tailEnd/>
          </a:ln>
          <a:effectLst/>
        </p:spPr>
        <p:txBody>
          <a:bodyPr>
            <a:spAutoFit/>
          </a:bodyPr>
          <a:lstStyle/>
          <a:p>
            <a:pPr defTabSz="914400" fontAlgn="base">
              <a:spcBef>
                <a:spcPct val="0"/>
              </a:spcBef>
              <a:spcAft>
                <a:spcPct val="0"/>
              </a:spcAft>
            </a:pPr>
            <a:r>
              <a:rPr lang="en-US" sz="2400">
                <a:solidFill>
                  <a:srgbClr val="FFFF99"/>
                </a:solidFill>
              </a:rPr>
              <a:t>Een temperatuur kaart … </a:t>
            </a:r>
          </a:p>
        </p:txBody>
      </p:sp>
      <p:sp>
        <p:nvSpPr>
          <p:cNvPr id="798741" name="Text Box 21"/>
          <p:cNvSpPr txBox="1">
            <a:spLocks noChangeArrowheads="1"/>
          </p:cNvSpPr>
          <p:nvPr/>
        </p:nvSpPr>
        <p:spPr bwMode="auto">
          <a:xfrm>
            <a:off x="3463925" y="3298825"/>
            <a:ext cx="2079625" cy="457200"/>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a:solidFill>
                  <a:srgbClr val="FFFF99"/>
                </a:solidFill>
              </a:rPr>
              <a:t>van het heelal</a:t>
            </a:r>
          </a:p>
        </p:txBody>
      </p:sp>
      <p:sp>
        <p:nvSpPr>
          <p:cNvPr id="22" name="Text Box 17"/>
          <p:cNvSpPr txBox="1">
            <a:spLocks noChangeArrowheads="1"/>
          </p:cNvSpPr>
          <p:nvPr/>
        </p:nvSpPr>
        <p:spPr bwMode="auto">
          <a:xfrm>
            <a:off x="5676900" y="5208588"/>
            <a:ext cx="3467100" cy="830997"/>
          </a:xfrm>
          <a:prstGeom prst="rect">
            <a:avLst/>
          </a:prstGeom>
          <a:noFill/>
          <a:ln w="28575" algn="ctr">
            <a:noFill/>
            <a:miter lim="800000"/>
            <a:headEnd/>
            <a:tailEnd/>
          </a:ln>
          <a:effectLst/>
        </p:spPr>
        <p:txBody>
          <a:bodyPr wrap="square">
            <a:spAutoFit/>
          </a:bodyPr>
          <a:lstStyle/>
          <a:p>
            <a:pPr defTabSz="914400" fontAlgn="base">
              <a:spcBef>
                <a:spcPct val="0"/>
              </a:spcBef>
              <a:spcAft>
                <a:spcPct val="0"/>
              </a:spcAft>
            </a:pPr>
            <a:r>
              <a:rPr lang="en-US" sz="2400" dirty="0" err="1">
                <a:solidFill>
                  <a:srgbClr val="FFFF99"/>
                </a:solidFill>
              </a:rPr>
              <a:t>Voor</a:t>
            </a:r>
            <a:r>
              <a:rPr lang="en-US" sz="2400" dirty="0">
                <a:solidFill>
                  <a:srgbClr val="FFFF99"/>
                </a:solidFill>
              </a:rPr>
              <a:t> elk </a:t>
            </a:r>
            <a:r>
              <a:rPr lang="en-US" sz="2400" dirty="0" err="1">
                <a:solidFill>
                  <a:srgbClr val="FFFF99"/>
                </a:solidFill>
              </a:rPr>
              <a:t>materie</a:t>
            </a:r>
            <a:r>
              <a:rPr lang="en-US" sz="2400" dirty="0">
                <a:solidFill>
                  <a:srgbClr val="FFFF99"/>
                </a:solidFill>
              </a:rPr>
              <a:t> </a:t>
            </a:r>
            <a:r>
              <a:rPr lang="en-US" sz="2400" dirty="0" err="1">
                <a:solidFill>
                  <a:srgbClr val="FFFF99"/>
                </a:solidFill>
              </a:rPr>
              <a:t>deeltje</a:t>
            </a:r>
            <a:r>
              <a:rPr lang="en-US" sz="2400" dirty="0">
                <a:solidFill>
                  <a:srgbClr val="FFFF99"/>
                </a:solidFill>
              </a:rPr>
              <a:t> </a:t>
            </a:r>
          </a:p>
          <a:p>
            <a:pPr defTabSz="914400" fontAlgn="base">
              <a:spcBef>
                <a:spcPct val="0"/>
              </a:spcBef>
              <a:spcAft>
                <a:spcPct val="0"/>
              </a:spcAft>
            </a:pPr>
            <a:r>
              <a:rPr lang="en-US" sz="2400" dirty="0" err="1">
                <a:solidFill>
                  <a:srgbClr val="FFFF99"/>
                </a:solidFill>
              </a:rPr>
              <a:t>zijn</a:t>
            </a:r>
            <a:r>
              <a:rPr lang="en-US" sz="2400" dirty="0">
                <a:solidFill>
                  <a:srgbClr val="FFFF99"/>
                </a:solidFill>
              </a:rPr>
              <a:t> </a:t>
            </a:r>
            <a:r>
              <a:rPr lang="en-US" sz="2400" dirty="0" err="1" smtClean="0">
                <a:solidFill>
                  <a:srgbClr val="FFFF99"/>
                </a:solidFill>
              </a:rPr>
              <a:t>er</a:t>
            </a:r>
            <a:r>
              <a:rPr lang="en-US" sz="2400" dirty="0" smtClean="0">
                <a:solidFill>
                  <a:srgbClr val="FFFF99"/>
                </a:solidFill>
              </a:rPr>
              <a:t> </a:t>
            </a:r>
            <a:r>
              <a:rPr lang="en-US" sz="2400" dirty="0" err="1" smtClean="0">
                <a:solidFill>
                  <a:srgbClr val="FFFF99"/>
                </a:solidFill>
              </a:rPr>
              <a:t>miljard</a:t>
            </a:r>
            <a:r>
              <a:rPr lang="en-US" sz="2400" dirty="0" smtClean="0">
                <a:solidFill>
                  <a:srgbClr val="FFFF99"/>
                </a:solidFill>
              </a:rPr>
              <a:t> </a:t>
            </a:r>
            <a:r>
              <a:rPr lang="en-US" sz="2400" dirty="0" err="1" smtClean="0">
                <a:solidFill>
                  <a:srgbClr val="FFFF99"/>
                </a:solidFill>
              </a:rPr>
              <a:t>fotonen</a:t>
            </a:r>
            <a:endParaRPr lang="en-US" sz="2400" dirty="0" smtClean="0">
              <a:solidFill>
                <a:srgbClr val="FFFF99"/>
              </a:solidFill>
            </a:endParaRPr>
          </a:p>
        </p:txBody>
      </p:sp>
      <p:sp>
        <p:nvSpPr>
          <p:cNvPr id="23" name="Text Box 20"/>
          <p:cNvSpPr txBox="1">
            <a:spLocks noChangeArrowheads="1"/>
          </p:cNvSpPr>
          <p:nvPr/>
        </p:nvSpPr>
        <p:spPr bwMode="auto">
          <a:xfrm>
            <a:off x="4454525" y="3714523"/>
            <a:ext cx="1350963" cy="519112"/>
          </a:xfrm>
          <a:prstGeom prst="rect">
            <a:avLst/>
          </a:prstGeom>
          <a:noFill/>
          <a:ln w="28575" algn="ctr">
            <a:noFill/>
            <a:miter lim="800000"/>
            <a:headEnd/>
            <a:tailEnd/>
          </a:ln>
          <a:effectLst/>
        </p:spPr>
        <p:txBody>
          <a:bodyPr>
            <a:spAutoFit/>
          </a:bodyPr>
          <a:lstStyle/>
          <a:p>
            <a:pPr defTabSz="914400" fontAlgn="base">
              <a:spcBef>
                <a:spcPct val="0"/>
              </a:spcBef>
              <a:spcAft>
                <a:spcPct val="0"/>
              </a:spcAft>
            </a:pPr>
            <a:r>
              <a:rPr lang="en-US" sz="2800" dirty="0">
                <a:solidFill>
                  <a:srgbClr val="000000"/>
                </a:solidFill>
              </a:rPr>
              <a:t>-270</a:t>
            </a:r>
            <a:r>
              <a:rPr lang="en-US" sz="2800" baseline="30000" dirty="0">
                <a:solidFill>
                  <a:srgbClr val="000000"/>
                </a:solidFill>
              </a:rPr>
              <a:t>0</a:t>
            </a:r>
            <a:r>
              <a:rPr lang="en-US" sz="2800" dirty="0">
                <a:solidFill>
                  <a:srgbClr val="000000"/>
                </a:solidFill>
              </a:rPr>
              <a:t> 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98727"/>
                                        </p:tgtEl>
                                        <p:attrNameLst>
                                          <p:attrName>style.visibility</p:attrName>
                                        </p:attrNameLst>
                                      </p:cBhvr>
                                      <p:to>
                                        <p:strVal val="visible"/>
                                      </p:to>
                                    </p:set>
                                    <p:animEffect transition="in" filter="dissolve">
                                      <p:cBhvr>
                                        <p:cTn id="13" dur="500"/>
                                        <p:tgtEl>
                                          <p:spTgt spid="798727"/>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798741"/>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endParaRPr lang="en-US" dirty="0"/>
          </a:p>
        </p:txBody>
      </p:sp>
      <p:sp>
        <p:nvSpPr>
          <p:cNvPr id="13" name="Footer Placeholder 4"/>
          <p:cNvSpPr>
            <a:spLocks noGrp="1"/>
          </p:cNvSpPr>
          <p:nvPr>
            <p:ph type="ftr" sz="quarter" idx="11"/>
          </p:nvPr>
        </p:nvSpPr>
        <p:spPr/>
        <p:txBody>
          <a:bodyPr/>
          <a:lstStyle/>
          <a:p>
            <a:r>
              <a:rPr lang="en-US" dirty="0" err="1" smtClean="0"/>
              <a:t>Materie</a:t>
            </a:r>
            <a:r>
              <a:rPr lang="en-US" dirty="0" smtClean="0"/>
              <a:t> en </a:t>
            </a:r>
            <a:r>
              <a:rPr lang="en-US" dirty="0" err="1" smtClean="0"/>
              <a:t>Antimaterie</a:t>
            </a:r>
            <a:endParaRPr lang="en-US" dirty="0"/>
          </a:p>
        </p:txBody>
      </p:sp>
      <p:sp>
        <p:nvSpPr>
          <p:cNvPr id="754690" name="Rectangle 2"/>
          <p:cNvSpPr>
            <a:spLocks noGrp="1" noChangeArrowheads="1"/>
          </p:cNvSpPr>
          <p:nvPr>
            <p:ph type="title"/>
          </p:nvPr>
        </p:nvSpPr>
        <p:spPr/>
        <p:txBody>
          <a:bodyPr/>
          <a:lstStyle/>
          <a:p>
            <a:r>
              <a:rPr lang="en-US" dirty="0">
                <a:solidFill>
                  <a:srgbClr val="FF6600"/>
                </a:solidFill>
              </a:rPr>
              <a:t>Het </a:t>
            </a:r>
            <a:r>
              <a:rPr lang="en-US" dirty="0" err="1">
                <a:solidFill>
                  <a:srgbClr val="FF6600"/>
                </a:solidFill>
              </a:rPr>
              <a:t>heelal</a:t>
            </a:r>
            <a:r>
              <a:rPr lang="en-US" dirty="0">
                <a:solidFill>
                  <a:srgbClr val="FF6600"/>
                </a:solidFill>
              </a:rPr>
              <a:t> </a:t>
            </a:r>
            <a:r>
              <a:rPr lang="en-US" dirty="0" err="1">
                <a:solidFill>
                  <a:srgbClr val="FF6600"/>
                </a:solidFill>
              </a:rPr>
              <a:t>zoals</a:t>
            </a:r>
            <a:r>
              <a:rPr lang="en-US" dirty="0">
                <a:solidFill>
                  <a:srgbClr val="FF6600"/>
                </a:solidFill>
              </a:rPr>
              <a:t> we het nu </a:t>
            </a:r>
            <a:r>
              <a:rPr lang="en-US" dirty="0" err="1">
                <a:solidFill>
                  <a:srgbClr val="FF6600"/>
                </a:solidFill>
              </a:rPr>
              <a:t>zien</a:t>
            </a:r>
            <a:endParaRPr lang="en-US" dirty="0">
              <a:solidFill>
                <a:srgbClr val="FF6600"/>
              </a:solidFill>
            </a:endParaRPr>
          </a:p>
        </p:txBody>
      </p:sp>
      <p:pic>
        <p:nvPicPr>
          <p:cNvPr id="754692" name="Picture 4" descr="020598_ilc_640"/>
          <p:cNvPicPr>
            <a:picLocks noChangeAspect="1" noChangeArrowheads="1"/>
          </p:cNvPicPr>
          <p:nvPr/>
        </p:nvPicPr>
        <p:blipFill>
          <a:blip r:embed="rId3" cstate="print"/>
          <a:srcRect/>
          <a:stretch>
            <a:fillRect/>
          </a:stretch>
        </p:blipFill>
        <p:spPr bwMode="auto">
          <a:xfrm>
            <a:off x="3613150" y="750888"/>
            <a:ext cx="5265738" cy="2633662"/>
          </a:xfrm>
          <a:prstGeom prst="rect">
            <a:avLst/>
          </a:prstGeom>
          <a:noFill/>
        </p:spPr>
      </p:pic>
      <p:pic>
        <p:nvPicPr>
          <p:cNvPr id="754693" name="Picture 5" descr="Andromeda"/>
          <p:cNvPicPr>
            <a:picLocks noChangeAspect="1" noChangeArrowheads="1"/>
          </p:cNvPicPr>
          <p:nvPr/>
        </p:nvPicPr>
        <p:blipFill>
          <a:blip r:embed="rId4" cstate="print"/>
          <a:srcRect/>
          <a:stretch>
            <a:fillRect/>
          </a:stretch>
        </p:blipFill>
        <p:spPr bwMode="auto">
          <a:xfrm>
            <a:off x="3849688" y="3594100"/>
            <a:ext cx="4765675" cy="3192463"/>
          </a:xfrm>
          <a:prstGeom prst="rect">
            <a:avLst/>
          </a:prstGeom>
          <a:noFill/>
        </p:spPr>
      </p:pic>
      <p:sp>
        <p:nvSpPr>
          <p:cNvPr id="754694" name="Text Box 6"/>
          <p:cNvSpPr txBox="1">
            <a:spLocks noChangeArrowheads="1"/>
          </p:cNvSpPr>
          <p:nvPr/>
        </p:nvSpPr>
        <p:spPr bwMode="auto">
          <a:xfrm>
            <a:off x="700088" y="1152525"/>
            <a:ext cx="2468562" cy="946150"/>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Waargenomen</a:t>
            </a:r>
          </a:p>
          <a:p>
            <a:pPr defTabSz="914400" fontAlgn="base">
              <a:spcBef>
                <a:spcPct val="0"/>
              </a:spcBef>
              <a:spcAft>
                <a:spcPct val="0"/>
              </a:spcAft>
            </a:pPr>
            <a:r>
              <a:rPr lang="en-US" sz="2800">
                <a:solidFill>
                  <a:srgbClr val="FFFF99"/>
                </a:solidFill>
              </a:rPr>
              <a:t>Nagloeilicht:</a:t>
            </a:r>
          </a:p>
        </p:txBody>
      </p:sp>
      <p:sp>
        <p:nvSpPr>
          <p:cNvPr id="754695" name="Text Box 7"/>
          <p:cNvSpPr txBox="1">
            <a:spLocks noChangeArrowheads="1"/>
          </p:cNvSpPr>
          <p:nvPr/>
        </p:nvSpPr>
        <p:spPr bwMode="auto">
          <a:xfrm>
            <a:off x="660400" y="4264025"/>
            <a:ext cx="2066925" cy="946150"/>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Resterende </a:t>
            </a:r>
          </a:p>
          <a:p>
            <a:pPr defTabSz="914400" fontAlgn="base">
              <a:spcBef>
                <a:spcPct val="0"/>
              </a:spcBef>
              <a:spcAft>
                <a:spcPct val="0"/>
              </a:spcAft>
            </a:pPr>
            <a:r>
              <a:rPr lang="en-US" sz="2800">
                <a:solidFill>
                  <a:srgbClr val="FFFF99"/>
                </a:solidFill>
              </a:rPr>
              <a:t>materie:</a:t>
            </a:r>
          </a:p>
        </p:txBody>
      </p:sp>
      <p:sp>
        <p:nvSpPr>
          <p:cNvPr id="754696" name="Text Box 8"/>
          <p:cNvSpPr txBox="1">
            <a:spLocks noChangeArrowheads="1"/>
          </p:cNvSpPr>
          <p:nvPr/>
        </p:nvSpPr>
        <p:spPr bwMode="auto">
          <a:xfrm>
            <a:off x="1314450" y="3344863"/>
            <a:ext cx="442913" cy="519112"/>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FFFF99"/>
                </a:solidFill>
              </a:rPr>
              <a:t>+</a:t>
            </a:r>
          </a:p>
        </p:txBody>
      </p:sp>
      <p:sp>
        <p:nvSpPr>
          <p:cNvPr id="754698" name="Freeform 10"/>
          <p:cNvSpPr>
            <a:spLocks/>
          </p:cNvSpPr>
          <p:nvPr/>
        </p:nvSpPr>
        <p:spPr bwMode="auto">
          <a:xfrm rot="10746042" flipV="1">
            <a:off x="219075" y="1322388"/>
            <a:ext cx="360363" cy="22860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pPr defTabSz="914400" fontAlgn="base">
              <a:spcBef>
                <a:spcPct val="0"/>
              </a:spcBef>
              <a:spcAft>
                <a:spcPct val="0"/>
              </a:spcAft>
            </a:pPr>
            <a:endParaRPr lang="nl-NL" sz="2800">
              <a:solidFill>
                <a:srgbClr val="FFFF99"/>
              </a:solidFill>
            </a:endParaRPr>
          </a:p>
        </p:txBody>
      </p:sp>
      <p:sp>
        <p:nvSpPr>
          <p:cNvPr id="754699" name="Oval 11"/>
          <p:cNvSpPr>
            <a:spLocks noChangeArrowheads="1"/>
          </p:cNvSpPr>
          <p:nvPr/>
        </p:nvSpPr>
        <p:spPr bwMode="auto">
          <a:xfrm>
            <a:off x="322263" y="4452938"/>
            <a:ext cx="203200" cy="192087"/>
          </a:xfrm>
          <a:prstGeom prst="ellipse">
            <a:avLst/>
          </a:prstGeom>
          <a:solidFill>
            <a:schemeClr val="accent1"/>
          </a:solidFill>
          <a:ln w="9525">
            <a:solidFill>
              <a:schemeClr val="tx1"/>
            </a:solidFill>
            <a:round/>
            <a:headEnd/>
            <a:tailEnd/>
          </a:ln>
          <a:effectLst/>
        </p:spPr>
        <p:txBody>
          <a:bodyPr wrap="none" anchor="ctr"/>
          <a:lstStyle/>
          <a:p>
            <a:pPr defTabSz="914400" fontAlgn="base">
              <a:spcBef>
                <a:spcPct val="0"/>
              </a:spcBef>
              <a:spcAft>
                <a:spcPct val="0"/>
              </a:spcAft>
            </a:pPr>
            <a:endParaRPr lang="nl-NL" sz="2800">
              <a:solidFill>
                <a:srgbClr val="FFFF99"/>
              </a:solidFill>
            </a:endParaRPr>
          </a:p>
        </p:txBody>
      </p:sp>
      <p:sp>
        <p:nvSpPr>
          <p:cNvPr id="754700" name="Text Box 12"/>
          <p:cNvSpPr txBox="1">
            <a:spLocks noChangeArrowheads="1"/>
          </p:cNvSpPr>
          <p:nvPr/>
        </p:nvSpPr>
        <p:spPr bwMode="auto">
          <a:xfrm>
            <a:off x="833438" y="2241550"/>
            <a:ext cx="1781157" cy="830997"/>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dirty="0">
                <a:solidFill>
                  <a:srgbClr val="FFFF00"/>
                </a:solidFill>
              </a:rPr>
              <a:t>  “</a:t>
            </a:r>
            <a:r>
              <a:rPr lang="en-US" sz="2800" dirty="0" err="1">
                <a:solidFill>
                  <a:srgbClr val="FFFF00"/>
                </a:solidFill>
              </a:rPr>
              <a:t>veel</a:t>
            </a:r>
            <a:r>
              <a:rPr lang="en-US" sz="2800" dirty="0">
                <a:solidFill>
                  <a:srgbClr val="FFFF00"/>
                </a:solidFill>
              </a:rPr>
              <a:t>”</a:t>
            </a:r>
          </a:p>
          <a:p>
            <a:pPr defTabSz="914400" fontAlgn="base">
              <a:spcBef>
                <a:spcPct val="0"/>
              </a:spcBef>
              <a:spcAft>
                <a:spcPct val="0"/>
              </a:spcAft>
            </a:pPr>
            <a:r>
              <a:rPr lang="en-US" sz="2000" dirty="0">
                <a:solidFill>
                  <a:srgbClr val="FFFF00"/>
                </a:solidFill>
              </a:rPr>
              <a:t>(1000000000)</a:t>
            </a:r>
          </a:p>
        </p:txBody>
      </p:sp>
      <p:sp>
        <p:nvSpPr>
          <p:cNvPr id="754701" name="Text Box 13"/>
          <p:cNvSpPr txBox="1">
            <a:spLocks noChangeArrowheads="1"/>
          </p:cNvSpPr>
          <p:nvPr/>
        </p:nvSpPr>
        <p:spPr bwMode="auto">
          <a:xfrm>
            <a:off x="763588" y="5359400"/>
            <a:ext cx="1589087" cy="823913"/>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66FFFF"/>
                </a:solidFill>
              </a:rPr>
              <a:t> “weinig”</a:t>
            </a:r>
          </a:p>
          <a:p>
            <a:pPr defTabSz="914400" fontAlgn="base">
              <a:spcBef>
                <a:spcPct val="0"/>
              </a:spcBef>
              <a:spcAft>
                <a:spcPct val="0"/>
              </a:spcAft>
            </a:pPr>
            <a:r>
              <a:rPr lang="en-US" sz="2000">
                <a:solidFill>
                  <a:srgbClr val="66FFFF"/>
                </a:solidFill>
              </a:rPr>
              <a:t>      ( 1 )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54692"/>
                                        </p:tgtEl>
                                        <p:attrNameLst>
                                          <p:attrName>style.visibility</p:attrName>
                                        </p:attrNameLst>
                                      </p:cBhvr>
                                      <p:to>
                                        <p:strVal val="visible"/>
                                      </p:to>
                                    </p:set>
                                    <p:animEffect transition="in" filter="dissolve">
                                      <p:cBhvr>
                                        <p:cTn id="7" dur="500"/>
                                        <p:tgtEl>
                                          <p:spTgt spid="7546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546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5469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54701"/>
                                        </p:tgtEl>
                                        <p:attrNameLst>
                                          <p:attrName>style.visibility</p:attrName>
                                        </p:attrNameLst>
                                      </p:cBhvr>
                                      <p:to>
                                        <p:strVal val="visible"/>
                                      </p:to>
                                    </p:set>
                                  </p:childTnLst>
                                </p:cTn>
                              </p:par>
                              <p:par>
                                <p:cTn id="16" presetID="9" presetClass="entr" presetSubtype="0" fill="hold" nodeType="withEffect">
                                  <p:stCondLst>
                                    <p:cond delay="0"/>
                                  </p:stCondLst>
                                  <p:childTnLst>
                                    <p:set>
                                      <p:cBhvr>
                                        <p:cTn id="17" dur="1" fill="hold">
                                          <p:stCondLst>
                                            <p:cond delay="0"/>
                                          </p:stCondLst>
                                        </p:cTn>
                                        <p:tgtEl>
                                          <p:spTgt spid="754693"/>
                                        </p:tgtEl>
                                        <p:attrNameLst>
                                          <p:attrName>style.visibility</p:attrName>
                                        </p:attrNameLst>
                                      </p:cBhvr>
                                      <p:to>
                                        <p:strVal val="visible"/>
                                      </p:to>
                                    </p:set>
                                    <p:animEffect transition="in" filter="dissolve">
                                      <p:cBhvr>
                                        <p:cTn id="18" dur="500"/>
                                        <p:tgtEl>
                                          <p:spTgt spid="75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5" grpId="0"/>
      <p:bldP spid="754699" grpId="0" animBg="1"/>
      <p:bldP spid="7547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10"/>
          </p:nvPr>
        </p:nvSpPr>
        <p:spPr/>
        <p:txBody>
          <a:bodyPr/>
          <a:lstStyle/>
          <a:p>
            <a:endParaRPr lang="en-US" dirty="0" smtClean="0"/>
          </a:p>
          <a:p>
            <a:endParaRPr lang="en-US" dirty="0"/>
          </a:p>
        </p:txBody>
      </p:sp>
      <p:sp>
        <p:nvSpPr>
          <p:cNvPr id="22" name="Footer Placeholder 4"/>
          <p:cNvSpPr>
            <a:spLocks noGrp="1"/>
          </p:cNvSpPr>
          <p:nvPr>
            <p:ph type="ftr" sz="quarter" idx="11"/>
          </p:nvPr>
        </p:nvSpPr>
        <p:spPr/>
        <p:txBody>
          <a:bodyPr/>
          <a:lstStyle/>
          <a:p>
            <a:endParaRPr lang="en-US" dirty="0"/>
          </a:p>
        </p:txBody>
      </p:sp>
      <p:sp>
        <p:nvSpPr>
          <p:cNvPr id="784386" name="Rectangle 2"/>
          <p:cNvSpPr>
            <a:spLocks noGrp="1" noChangeArrowheads="1"/>
          </p:cNvSpPr>
          <p:nvPr>
            <p:ph type="ctrTitle"/>
          </p:nvPr>
        </p:nvSpPr>
        <p:spPr>
          <a:xfrm>
            <a:off x="0" y="0"/>
            <a:ext cx="9144000" cy="1455738"/>
          </a:xfrm>
        </p:spPr>
        <p:txBody>
          <a:bodyPr/>
          <a:lstStyle/>
          <a:p>
            <a:pPr>
              <a:lnSpc>
                <a:spcPct val="90000"/>
              </a:lnSpc>
            </a:pPr>
            <a:r>
              <a:rPr lang="en-US" sz="3200" dirty="0">
                <a:solidFill>
                  <a:srgbClr val="FF6600"/>
                </a:solidFill>
              </a:rPr>
              <a:t>Escher’s </a:t>
            </a:r>
            <a:r>
              <a:rPr lang="en-US" sz="3200" dirty="0" err="1">
                <a:solidFill>
                  <a:srgbClr val="FF6600"/>
                </a:solidFill>
              </a:rPr>
              <a:t>impressie</a:t>
            </a:r>
            <a:r>
              <a:rPr lang="en-US" sz="3200" dirty="0">
                <a:solidFill>
                  <a:srgbClr val="FF6600"/>
                </a:solidFill>
              </a:rPr>
              <a:t> over het </a:t>
            </a:r>
            <a:br>
              <a:rPr lang="en-US" sz="3200" dirty="0">
                <a:solidFill>
                  <a:srgbClr val="FF6600"/>
                </a:solidFill>
              </a:rPr>
            </a:br>
            <a:r>
              <a:rPr lang="en-US" sz="3200" dirty="0" err="1">
                <a:solidFill>
                  <a:srgbClr val="FF6600"/>
                </a:solidFill>
              </a:rPr>
              <a:t>verschil</a:t>
            </a:r>
            <a:r>
              <a:rPr lang="en-US" sz="3200" dirty="0">
                <a:solidFill>
                  <a:srgbClr val="FF6600"/>
                </a:solidFill>
              </a:rPr>
              <a:t> </a:t>
            </a:r>
            <a:r>
              <a:rPr lang="en-US" sz="3200" dirty="0" err="1">
                <a:solidFill>
                  <a:srgbClr val="FF6600"/>
                </a:solidFill>
              </a:rPr>
              <a:t>tussen</a:t>
            </a:r>
            <a:r>
              <a:rPr lang="en-US" sz="3200" dirty="0">
                <a:solidFill>
                  <a:srgbClr val="FF6600"/>
                </a:solidFill>
              </a:rPr>
              <a:t> </a:t>
            </a:r>
            <a:r>
              <a:rPr lang="en-US" sz="3200" dirty="0" err="1">
                <a:solidFill>
                  <a:srgbClr val="FF6600"/>
                </a:solidFill>
              </a:rPr>
              <a:t>materie</a:t>
            </a:r>
            <a:r>
              <a:rPr lang="en-US" sz="3200" dirty="0">
                <a:solidFill>
                  <a:srgbClr val="FF6600"/>
                </a:solidFill>
              </a:rPr>
              <a:t> en </a:t>
            </a:r>
            <a:r>
              <a:rPr lang="en-US" sz="3200" dirty="0" err="1" smtClean="0">
                <a:solidFill>
                  <a:srgbClr val="FF6600"/>
                </a:solidFill>
              </a:rPr>
              <a:t>antimaterie</a:t>
            </a:r>
            <a:endParaRPr lang="en-US" sz="3200" dirty="0">
              <a:solidFill>
                <a:srgbClr val="FF6600"/>
              </a:solidFill>
            </a:endParaRPr>
          </a:p>
        </p:txBody>
      </p:sp>
      <p:grpSp>
        <p:nvGrpSpPr>
          <p:cNvPr id="2" name="Group 3"/>
          <p:cNvGrpSpPr>
            <a:grpSpLocks/>
          </p:cNvGrpSpPr>
          <p:nvPr/>
        </p:nvGrpSpPr>
        <p:grpSpPr bwMode="auto">
          <a:xfrm>
            <a:off x="1425575" y="1660525"/>
            <a:ext cx="6410325" cy="4094163"/>
            <a:chOff x="994" y="1026"/>
            <a:chExt cx="3822" cy="2553"/>
          </a:xfrm>
        </p:grpSpPr>
        <p:pic>
          <p:nvPicPr>
            <p:cNvPr id="784388" name="Picture 4"/>
            <p:cNvPicPr>
              <a:picLocks noChangeAspect="1" noChangeArrowheads="1"/>
            </p:cNvPicPr>
            <p:nvPr/>
          </p:nvPicPr>
          <p:blipFill>
            <a:blip r:embed="rId3" cstate="print"/>
            <a:srcRect/>
            <a:stretch>
              <a:fillRect/>
            </a:stretch>
          </p:blipFill>
          <p:spPr bwMode="auto">
            <a:xfrm>
              <a:off x="1003" y="1035"/>
              <a:ext cx="1768" cy="1135"/>
            </a:xfrm>
            <a:prstGeom prst="rect">
              <a:avLst/>
            </a:prstGeom>
            <a:noFill/>
            <a:ln w="28575">
              <a:noFill/>
              <a:miter lim="800000"/>
              <a:headEnd/>
              <a:tailEnd/>
            </a:ln>
            <a:effectLst/>
          </p:spPr>
        </p:pic>
        <p:pic>
          <p:nvPicPr>
            <p:cNvPr id="784389" name="Picture 5"/>
            <p:cNvPicPr>
              <a:picLocks noChangeAspect="1" noChangeArrowheads="1"/>
            </p:cNvPicPr>
            <p:nvPr/>
          </p:nvPicPr>
          <p:blipFill>
            <a:blip r:embed="rId4" cstate="print"/>
            <a:srcRect/>
            <a:stretch>
              <a:fillRect/>
            </a:stretch>
          </p:blipFill>
          <p:spPr bwMode="auto">
            <a:xfrm>
              <a:off x="994" y="2444"/>
              <a:ext cx="1763" cy="1135"/>
            </a:xfrm>
            <a:prstGeom prst="rect">
              <a:avLst/>
            </a:prstGeom>
            <a:noFill/>
            <a:ln w="28575">
              <a:noFill/>
              <a:miter lim="800000"/>
              <a:headEnd/>
              <a:tailEnd/>
            </a:ln>
            <a:effectLst/>
          </p:spPr>
        </p:pic>
        <p:pic>
          <p:nvPicPr>
            <p:cNvPr id="784390" name="Picture 6"/>
            <p:cNvPicPr>
              <a:picLocks noChangeAspect="1" noChangeArrowheads="1"/>
            </p:cNvPicPr>
            <p:nvPr/>
          </p:nvPicPr>
          <p:blipFill>
            <a:blip r:embed="rId5" cstate="print"/>
            <a:srcRect/>
            <a:stretch>
              <a:fillRect/>
            </a:stretch>
          </p:blipFill>
          <p:spPr bwMode="auto">
            <a:xfrm>
              <a:off x="3042" y="2440"/>
              <a:ext cx="1768" cy="1139"/>
            </a:xfrm>
            <a:prstGeom prst="rect">
              <a:avLst/>
            </a:prstGeom>
            <a:noFill/>
            <a:ln w="28575">
              <a:noFill/>
              <a:miter lim="800000"/>
              <a:headEnd/>
              <a:tailEnd/>
            </a:ln>
            <a:effectLst/>
          </p:spPr>
        </p:pic>
        <p:pic>
          <p:nvPicPr>
            <p:cNvPr id="784391" name="Picture 7"/>
            <p:cNvPicPr>
              <a:picLocks noChangeAspect="1" noChangeArrowheads="1"/>
            </p:cNvPicPr>
            <p:nvPr/>
          </p:nvPicPr>
          <p:blipFill>
            <a:blip r:embed="rId6" cstate="print"/>
            <a:srcRect/>
            <a:stretch>
              <a:fillRect/>
            </a:stretch>
          </p:blipFill>
          <p:spPr bwMode="auto">
            <a:xfrm>
              <a:off x="3049" y="1026"/>
              <a:ext cx="1767" cy="1140"/>
            </a:xfrm>
            <a:prstGeom prst="rect">
              <a:avLst/>
            </a:prstGeom>
            <a:noFill/>
            <a:ln w="28575">
              <a:noFill/>
              <a:miter lim="800000"/>
              <a:headEnd/>
              <a:tailEnd/>
            </a:ln>
            <a:effectLst/>
          </p:spPr>
        </p:pic>
      </p:grpSp>
      <p:sp>
        <p:nvSpPr>
          <p:cNvPr id="784393" name="Line 9"/>
          <p:cNvSpPr>
            <a:spLocks noChangeShapeType="1"/>
          </p:cNvSpPr>
          <p:nvPr/>
        </p:nvSpPr>
        <p:spPr bwMode="auto">
          <a:xfrm>
            <a:off x="4276725" y="3376613"/>
            <a:ext cx="717550" cy="688975"/>
          </a:xfrm>
          <a:prstGeom prst="line">
            <a:avLst/>
          </a:prstGeom>
          <a:noFill/>
          <a:ln w="50800">
            <a:solidFill>
              <a:srgbClr val="00FFFF"/>
            </a:solidFill>
            <a:round/>
            <a:headEnd type="triangle" w="lg" len="lg"/>
            <a:tailEnd type="triangle" w="lg" len="lg"/>
          </a:ln>
          <a:effectLst/>
        </p:spPr>
        <p:txBody>
          <a:bodyPr wrap="none">
            <a:spAutoFit/>
          </a:bodyPr>
          <a:lstStyle/>
          <a:p>
            <a:pPr defTabSz="914400" fontAlgn="base">
              <a:spcBef>
                <a:spcPct val="0"/>
              </a:spcBef>
              <a:spcAft>
                <a:spcPct val="0"/>
              </a:spcAft>
            </a:pPr>
            <a:endParaRPr lang="nl-NL" sz="2800">
              <a:solidFill>
                <a:srgbClr val="FFFF99"/>
              </a:solidFill>
            </a:endParaRPr>
          </a:p>
        </p:txBody>
      </p:sp>
      <p:sp>
        <p:nvSpPr>
          <p:cNvPr id="784394" name="Oval 10"/>
          <p:cNvSpPr>
            <a:spLocks noChangeArrowheads="1"/>
          </p:cNvSpPr>
          <p:nvPr/>
        </p:nvSpPr>
        <p:spPr bwMode="auto">
          <a:xfrm>
            <a:off x="2039938" y="1984375"/>
            <a:ext cx="590550" cy="477838"/>
          </a:xfrm>
          <a:prstGeom prst="ellipse">
            <a:avLst/>
          </a:prstGeom>
          <a:noFill/>
          <a:ln w="44450" algn="ctr">
            <a:solidFill>
              <a:srgbClr val="66FF33"/>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395" name="Oval 11"/>
          <p:cNvSpPr>
            <a:spLocks noChangeArrowheads="1"/>
          </p:cNvSpPr>
          <p:nvPr/>
        </p:nvSpPr>
        <p:spPr bwMode="auto">
          <a:xfrm>
            <a:off x="5372100" y="4217988"/>
            <a:ext cx="590550" cy="477837"/>
          </a:xfrm>
          <a:prstGeom prst="ellipse">
            <a:avLst/>
          </a:prstGeom>
          <a:noFill/>
          <a:ln w="44450" algn="ctr">
            <a:solidFill>
              <a:srgbClr val="66FF33"/>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400" name="Oval 16"/>
          <p:cNvSpPr>
            <a:spLocks noChangeArrowheads="1"/>
          </p:cNvSpPr>
          <p:nvPr/>
        </p:nvSpPr>
        <p:spPr bwMode="auto">
          <a:xfrm>
            <a:off x="3624263" y="2598738"/>
            <a:ext cx="590550" cy="477837"/>
          </a:xfrm>
          <a:prstGeom prst="ellipse">
            <a:avLst/>
          </a:prstGeom>
          <a:noFill/>
          <a:ln w="38100" algn="ctr">
            <a:solidFill>
              <a:srgbClr val="0066FF"/>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401" name="Oval 17"/>
          <p:cNvSpPr>
            <a:spLocks noChangeArrowheads="1"/>
          </p:cNvSpPr>
          <p:nvPr/>
        </p:nvSpPr>
        <p:spPr bwMode="auto">
          <a:xfrm>
            <a:off x="6999288" y="4833938"/>
            <a:ext cx="590550" cy="477837"/>
          </a:xfrm>
          <a:prstGeom prst="ellipse">
            <a:avLst/>
          </a:prstGeom>
          <a:noFill/>
          <a:ln w="44450" algn="ctr">
            <a:solidFill>
              <a:srgbClr val="0066FF"/>
            </a:solidFill>
            <a:round/>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402" name="AutoShape 18"/>
          <p:cNvSpPr>
            <a:spLocks noChangeArrowheads="1"/>
          </p:cNvSpPr>
          <p:nvPr/>
        </p:nvSpPr>
        <p:spPr bwMode="auto">
          <a:xfrm>
            <a:off x="2868613" y="6062663"/>
            <a:ext cx="3503612" cy="182562"/>
          </a:xfrm>
          <a:prstGeom prst="rightArrow">
            <a:avLst>
              <a:gd name="adj1" fmla="val 50000"/>
              <a:gd name="adj2" fmla="val 479784"/>
            </a:avLst>
          </a:prstGeom>
          <a:solidFill>
            <a:srgbClr val="66FFFF"/>
          </a:solidFill>
          <a:ln w="28575" algn="ctr">
            <a:noFill/>
            <a:miter lim="800000"/>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403" name="AutoShape 19"/>
          <p:cNvSpPr>
            <a:spLocks noChangeArrowheads="1"/>
          </p:cNvSpPr>
          <p:nvPr/>
        </p:nvSpPr>
        <p:spPr bwMode="auto">
          <a:xfrm>
            <a:off x="850900" y="2279650"/>
            <a:ext cx="196850" cy="2743200"/>
          </a:xfrm>
          <a:prstGeom prst="downArrow">
            <a:avLst>
              <a:gd name="adj1" fmla="val 50000"/>
              <a:gd name="adj2" fmla="val 348387"/>
            </a:avLst>
          </a:prstGeom>
          <a:solidFill>
            <a:srgbClr val="66FFFF"/>
          </a:solidFill>
          <a:ln w="28575" algn="ctr">
            <a:noFill/>
            <a:miter lim="800000"/>
            <a:headEnd/>
            <a:tailEnd/>
          </a:ln>
          <a:effectLst/>
        </p:spPr>
        <p:txBody>
          <a:bodyPr wrap="none" anchor="ctr">
            <a:spAutoFit/>
          </a:bodyPr>
          <a:lstStyle/>
          <a:p>
            <a:pPr defTabSz="914400" fontAlgn="base">
              <a:spcBef>
                <a:spcPct val="0"/>
              </a:spcBef>
              <a:spcAft>
                <a:spcPct val="0"/>
              </a:spcAft>
            </a:pPr>
            <a:endParaRPr lang="nl-NL" sz="2800">
              <a:solidFill>
                <a:srgbClr val="FFFF99"/>
              </a:solidFill>
            </a:endParaRPr>
          </a:p>
        </p:txBody>
      </p:sp>
      <p:sp>
        <p:nvSpPr>
          <p:cNvPr id="784404" name="Text Box 20"/>
          <p:cNvSpPr txBox="1">
            <a:spLocks noChangeArrowheads="1"/>
          </p:cNvSpPr>
          <p:nvPr/>
        </p:nvSpPr>
        <p:spPr bwMode="auto">
          <a:xfrm>
            <a:off x="1308100" y="1243013"/>
            <a:ext cx="1201738" cy="457200"/>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a:solidFill>
                  <a:srgbClr val="CCECFF"/>
                </a:solidFill>
              </a:rPr>
              <a:t>materie</a:t>
            </a:r>
          </a:p>
        </p:txBody>
      </p:sp>
      <p:sp>
        <p:nvSpPr>
          <p:cNvPr id="784405" name="Text Box 21"/>
          <p:cNvSpPr txBox="1">
            <a:spLocks noChangeArrowheads="1"/>
          </p:cNvSpPr>
          <p:nvPr/>
        </p:nvSpPr>
        <p:spPr bwMode="auto">
          <a:xfrm>
            <a:off x="6142038" y="5684838"/>
            <a:ext cx="1719341" cy="461665"/>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400" dirty="0" err="1" smtClean="0">
                <a:solidFill>
                  <a:srgbClr val="CCECFF"/>
                </a:solidFill>
              </a:rPr>
              <a:t>antimaterie</a:t>
            </a:r>
            <a:endParaRPr lang="en-US" sz="2400" dirty="0">
              <a:solidFill>
                <a:srgbClr val="CCECFF"/>
              </a:solidFill>
            </a:endParaRPr>
          </a:p>
        </p:txBody>
      </p:sp>
      <p:sp>
        <p:nvSpPr>
          <p:cNvPr id="784406" name="Text Box 22"/>
          <p:cNvSpPr txBox="1">
            <a:spLocks noChangeArrowheads="1"/>
          </p:cNvSpPr>
          <p:nvPr/>
        </p:nvSpPr>
        <p:spPr bwMode="auto">
          <a:xfrm>
            <a:off x="3087688" y="6113463"/>
            <a:ext cx="2503487" cy="519112"/>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66FFFF"/>
                </a:solidFill>
              </a:rPr>
              <a:t>links      rechts</a:t>
            </a:r>
          </a:p>
        </p:txBody>
      </p:sp>
      <p:sp>
        <p:nvSpPr>
          <p:cNvPr id="784407" name="Text Box 23"/>
          <p:cNvSpPr txBox="1">
            <a:spLocks noChangeArrowheads="1"/>
          </p:cNvSpPr>
          <p:nvPr/>
        </p:nvSpPr>
        <p:spPr bwMode="auto">
          <a:xfrm rot="5400000">
            <a:off x="-1066006" y="3382169"/>
            <a:ext cx="3222625" cy="519113"/>
          </a:xfrm>
          <a:prstGeom prst="rect">
            <a:avLst/>
          </a:prstGeom>
          <a:noFill/>
          <a:ln w="28575" algn="ctr">
            <a:noFill/>
            <a:miter lim="800000"/>
            <a:headEnd/>
            <a:tailEnd/>
          </a:ln>
          <a:effectLst/>
        </p:spPr>
        <p:txBody>
          <a:bodyPr wrap="none">
            <a:spAutoFit/>
          </a:bodyPr>
          <a:lstStyle/>
          <a:p>
            <a:pPr defTabSz="914400" fontAlgn="base">
              <a:spcBef>
                <a:spcPct val="0"/>
              </a:spcBef>
              <a:spcAft>
                <a:spcPct val="0"/>
              </a:spcAft>
            </a:pPr>
            <a:r>
              <a:rPr lang="en-US" sz="2800">
                <a:solidFill>
                  <a:srgbClr val="66FFFF"/>
                </a:solidFill>
              </a:rPr>
              <a:t>kleur  </a:t>
            </a:r>
            <a:r>
              <a:rPr lang="en-US" sz="2800">
                <a:solidFill>
                  <a:srgbClr val="66FFFF"/>
                </a:solidFill>
                <a:sym typeface="Symbol" pitchFamily="18" charset="2"/>
              </a:rPr>
              <a:t>     anti-kleur</a:t>
            </a:r>
          </a:p>
        </p:txBody>
      </p:sp>
      <p:sp>
        <p:nvSpPr>
          <p:cNvPr id="784408" name="AutoShape 24"/>
          <p:cNvSpPr>
            <a:spLocks noChangeArrowheads="1"/>
          </p:cNvSpPr>
          <p:nvPr/>
        </p:nvSpPr>
        <p:spPr bwMode="auto">
          <a:xfrm>
            <a:off x="3995738" y="6315075"/>
            <a:ext cx="409575" cy="184150"/>
          </a:xfrm>
          <a:prstGeom prst="rightArrow">
            <a:avLst>
              <a:gd name="adj1" fmla="val 50000"/>
              <a:gd name="adj2" fmla="val 55603"/>
            </a:avLst>
          </a:prstGeom>
          <a:solidFill>
            <a:srgbClr val="66FFFF"/>
          </a:solidFill>
          <a:ln w="28575" algn="ctr">
            <a:no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
        <p:nvSpPr>
          <p:cNvPr id="784409" name="AutoShape 25"/>
          <p:cNvSpPr>
            <a:spLocks noChangeArrowheads="1"/>
          </p:cNvSpPr>
          <p:nvPr/>
        </p:nvSpPr>
        <p:spPr bwMode="auto">
          <a:xfrm rot="5400000">
            <a:off x="279400" y="3133726"/>
            <a:ext cx="409575" cy="184150"/>
          </a:xfrm>
          <a:prstGeom prst="rightArrow">
            <a:avLst>
              <a:gd name="adj1" fmla="val 50000"/>
              <a:gd name="adj2" fmla="val 55603"/>
            </a:avLst>
          </a:prstGeom>
          <a:solidFill>
            <a:srgbClr val="66FFFF"/>
          </a:solidFill>
          <a:ln w="28575" algn="ctr">
            <a:noFill/>
            <a:miter lim="800000"/>
            <a:headEnd/>
            <a:tailEnd/>
          </a:ln>
          <a:effectLst/>
        </p:spPr>
        <p:txBody>
          <a:bodyPr anchor="ctr">
            <a:spAutoFit/>
          </a:bodyPr>
          <a:lstStyle/>
          <a:p>
            <a:pPr defTabSz="914400" fontAlgn="base">
              <a:spcBef>
                <a:spcPct val="0"/>
              </a:spcBef>
              <a:spcAft>
                <a:spcPct val="0"/>
              </a:spcAft>
            </a:pPr>
            <a:endParaRPr lang="nl-NL" sz="2800">
              <a:solidFill>
                <a:srgbClr val="FFFF99"/>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4409"/>
                                        </p:tgtEl>
                                        <p:attrNameLst>
                                          <p:attrName>style.visibility</p:attrName>
                                        </p:attrNameLst>
                                      </p:cBhvr>
                                      <p:to>
                                        <p:strVal val="visible"/>
                                      </p:to>
                                    </p:set>
                                    <p:anim calcmode="lin" valueType="num">
                                      <p:cBhvr>
                                        <p:cTn id="7" dur="1000" fill="hold"/>
                                        <p:tgtEl>
                                          <p:spTgt spid="784409"/>
                                        </p:tgtEl>
                                        <p:attrNameLst>
                                          <p:attrName>ppt_w</p:attrName>
                                        </p:attrNameLst>
                                      </p:cBhvr>
                                      <p:tavLst>
                                        <p:tav tm="0">
                                          <p:val>
                                            <p:strVal val="#ppt_w*0.70"/>
                                          </p:val>
                                        </p:tav>
                                        <p:tav tm="100000">
                                          <p:val>
                                            <p:strVal val="#ppt_w"/>
                                          </p:val>
                                        </p:tav>
                                      </p:tavLst>
                                    </p:anim>
                                    <p:anim calcmode="lin" valueType="num">
                                      <p:cBhvr>
                                        <p:cTn id="8" dur="1000" fill="hold"/>
                                        <p:tgtEl>
                                          <p:spTgt spid="784409"/>
                                        </p:tgtEl>
                                        <p:attrNameLst>
                                          <p:attrName>ppt_h</p:attrName>
                                        </p:attrNameLst>
                                      </p:cBhvr>
                                      <p:tavLst>
                                        <p:tav tm="0">
                                          <p:val>
                                            <p:strVal val="#ppt_h"/>
                                          </p:val>
                                        </p:tav>
                                        <p:tav tm="100000">
                                          <p:val>
                                            <p:strVal val="#ppt_h"/>
                                          </p:val>
                                        </p:tav>
                                      </p:tavLst>
                                    </p:anim>
                                    <p:animEffect transition="in" filter="fade">
                                      <p:cBhvr>
                                        <p:cTn id="9" dur="1000"/>
                                        <p:tgtEl>
                                          <p:spTgt spid="78440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84407"/>
                                        </p:tgtEl>
                                        <p:attrNameLst>
                                          <p:attrName>style.visibility</p:attrName>
                                        </p:attrNameLst>
                                      </p:cBhvr>
                                      <p:to>
                                        <p:strVal val="visible"/>
                                      </p:to>
                                    </p:set>
                                    <p:anim calcmode="lin" valueType="num">
                                      <p:cBhvr>
                                        <p:cTn id="12" dur="1000" fill="hold"/>
                                        <p:tgtEl>
                                          <p:spTgt spid="784407"/>
                                        </p:tgtEl>
                                        <p:attrNameLst>
                                          <p:attrName>ppt_w</p:attrName>
                                        </p:attrNameLst>
                                      </p:cBhvr>
                                      <p:tavLst>
                                        <p:tav tm="0">
                                          <p:val>
                                            <p:strVal val="#ppt_w*0.70"/>
                                          </p:val>
                                        </p:tav>
                                        <p:tav tm="100000">
                                          <p:val>
                                            <p:strVal val="#ppt_w"/>
                                          </p:val>
                                        </p:tav>
                                      </p:tavLst>
                                    </p:anim>
                                    <p:anim calcmode="lin" valueType="num">
                                      <p:cBhvr>
                                        <p:cTn id="13" dur="1000" fill="hold"/>
                                        <p:tgtEl>
                                          <p:spTgt spid="784407"/>
                                        </p:tgtEl>
                                        <p:attrNameLst>
                                          <p:attrName>ppt_h</p:attrName>
                                        </p:attrNameLst>
                                      </p:cBhvr>
                                      <p:tavLst>
                                        <p:tav tm="0">
                                          <p:val>
                                            <p:strVal val="#ppt_h"/>
                                          </p:val>
                                        </p:tav>
                                        <p:tav tm="100000">
                                          <p:val>
                                            <p:strVal val="#ppt_h"/>
                                          </p:val>
                                        </p:tav>
                                      </p:tavLst>
                                    </p:anim>
                                    <p:animEffect transition="in" filter="fade">
                                      <p:cBhvr>
                                        <p:cTn id="14" dur="1000"/>
                                        <p:tgtEl>
                                          <p:spTgt spid="78440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84403"/>
                                        </p:tgtEl>
                                        <p:attrNameLst>
                                          <p:attrName>style.visibility</p:attrName>
                                        </p:attrNameLst>
                                      </p:cBhvr>
                                      <p:to>
                                        <p:strVal val="visible"/>
                                      </p:to>
                                    </p:set>
                                    <p:anim calcmode="lin" valueType="num">
                                      <p:cBhvr>
                                        <p:cTn id="17" dur="1000" fill="hold"/>
                                        <p:tgtEl>
                                          <p:spTgt spid="784403"/>
                                        </p:tgtEl>
                                        <p:attrNameLst>
                                          <p:attrName>ppt_w</p:attrName>
                                        </p:attrNameLst>
                                      </p:cBhvr>
                                      <p:tavLst>
                                        <p:tav tm="0">
                                          <p:val>
                                            <p:strVal val="#ppt_w*0.70"/>
                                          </p:val>
                                        </p:tav>
                                        <p:tav tm="100000">
                                          <p:val>
                                            <p:strVal val="#ppt_w"/>
                                          </p:val>
                                        </p:tav>
                                      </p:tavLst>
                                    </p:anim>
                                    <p:anim calcmode="lin" valueType="num">
                                      <p:cBhvr>
                                        <p:cTn id="18" dur="1000" fill="hold"/>
                                        <p:tgtEl>
                                          <p:spTgt spid="784403"/>
                                        </p:tgtEl>
                                        <p:attrNameLst>
                                          <p:attrName>ppt_h</p:attrName>
                                        </p:attrNameLst>
                                      </p:cBhvr>
                                      <p:tavLst>
                                        <p:tav tm="0">
                                          <p:val>
                                            <p:strVal val="#ppt_h"/>
                                          </p:val>
                                        </p:tav>
                                        <p:tav tm="100000">
                                          <p:val>
                                            <p:strVal val="#ppt_h"/>
                                          </p:val>
                                        </p:tav>
                                      </p:tavLst>
                                    </p:anim>
                                    <p:animEffect transition="in" filter="fade">
                                      <p:cBhvr>
                                        <p:cTn id="19" dur="1000"/>
                                        <p:tgtEl>
                                          <p:spTgt spid="78440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84408"/>
                                        </p:tgtEl>
                                        <p:attrNameLst>
                                          <p:attrName>style.visibility</p:attrName>
                                        </p:attrNameLst>
                                      </p:cBhvr>
                                      <p:to>
                                        <p:strVal val="visible"/>
                                      </p:to>
                                    </p:set>
                                    <p:anim calcmode="lin" valueType="num">
                                      <p:cBhvr>
                                        <p:cTn id="22" dur="1000" fill="hold"/>
                                        <p:tgtEl>
                                          <p:spTgt spid="784408"/>
                                        </p:tgtEl>
                                        <p:attrNameLst>
                                          <p:attrName>ppt_w</p:attrName>
                                        </p:attrNameLst>
                                      </p:cBhvr>
                                      <p:tavLst>
                                        <p:tav tm="0">
                                          <p:val>
                                            <p:strVal val="#ppt_w*0.70"/>
                                          </p:val>
                                        </p:tav>
                                        <p:tav tm="100000">
                                          <p:val>
                                            <p:strVal val="#ppt_w"/>
                                          </p:val>
                                        </p:tav>
                                      </p:tavLst>
                                    </p:anim>
                                    <p:anim calcmode="lin" valueType="num">
                                      <p:cBhvr>
                                        <p:cTn id="23" dur="1000" fill="hold"/>
                                        <p:tgtEl>
                                          <p:spTgt spid="784408"/>
                                        </p:tgtEl>
                                        <p:attrNameLst>
                                          <p:attrName>ppt_h</p:attrName>
                                        </p:attrNameLst>
                                      </p:cBhvr>
                                      <p:tavLst>
                                        <p:tav tm="0">
                                          <p:val>
                                            <p:strVal val="#ppt_h"/>
                                          </p:val>
                                        </p:tav>
                                        <p:tav tm="100000">
                                          <p:val>
                                            <p:strVal val="#ppt_h"/>
                                          </p:val>
                                        </p:tav>
                                      </p:tavLst>
                                    </p:anim>
                                    <p:animEffect transition="in" filter="fade">
                                      <p:cBhvr>
                                        <p:cTn id="24" dur="1000"/>
                                        <p:tgtEl>
                                          <p:spTgt spid="78440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84406"/>
                                        </p:tgtEl>
                                        <p:attrNameLst>
                                          <p:attrName>style.visibility</p:attrName>
                                        </p:attrNameLst>
                                      </p:cBhvr>
                                      <p:to>
                                        <p:strVal val="visible"/>
                                      </p:to>
                                    </p:set>
                                    <p:anim calcmode="lin" valueType="num">
                                      <p:cBhvr>
                                        <p:cTn id="27" dur="1000" fill="hold"/>
                                        <p:tgtEl>
                                          <p:spTgt spid="784406"/>
                                        </p:tgtEl>
                                        <p:attrNameLst>
                                          <p:attrName>ppt_w</p:attrName>
                                        </p:attrNameLst>
                                      </p:cBhvr>
                                      <p:tavLst>
                                        <p:tav tm="0">
                                          <p:val>
                                            <p:strVal val="#ppt_w*0.70"/>
                                          </p:val>
                                        </p:tav>
                                        <p:tav tm="100000">
                                          <p:val>
                                            <p:strVal val="#ppt_w"/>
                                          </p:val>
                                        </p:tav>
                                      </p:tavLst>
                                    </p:anim>
                                    <p:anim calcmode="lin" valueType="num">
                                      <p:cBhvr>
                                        <p:cTn id="28" dur="1000" fill="hold"/>
                                        <p:tgtEl>
                                          <p:spTgt spid="784406"/>
                                        </p:tgtEl>
                                        <p:attrNameLst>
                                          <p:attrName>ppt_h</p:attrName>
                                        </p:attrNameLst>
                                      </p:cBhvr>
                                      <p:tavLst>
                                        <p:tav tm="0">
                                          <p:val>
                                            <p:strVal val="#ppt_h"/>
                                          </p:val>
                                        </p:tav>
                                        <p:tav tm="100000">
                                          <p:val>
                                            <p:strVal val="#ppt_h"/>
                                          </p:val>
                                        </p:tav>
                                      </p:tavLst>
                                    </p:anim>
                                    <p:animEffect transition="in" filter="fade">
                                      <p:cBhvr>
                                        <p:cTn id="29" dur="1000"/>
                                        <p:tgtEl>
                                          <p:spTgt spid="78440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84402"/>
                                        </p:tgtEl>
                                        <p:attrNameLst>
                                          <p:attrName>style.visibility</p:attrName>
                                        </p:attrNameLst>
                                      </p:cBhvr>
                                      <p:to>
                                        <p:strVal val="visible"/>
                                      </p:to>
                                    </p:set>
                                    <p:anim calcmode="lin" valueType="num">
                                      <p:cBhvr>
                                        <p:cTn id="32" dur="1000" fill="hold"/>
                                        <p:tgtEl>
                                          <p:spTgt spid="784402"/>
                                        </p:tgtEl>
                                        <p:attrNameLst>
                                          <p:attrName>ppt_w</p:attrName>
                                        </p:attrNameLst>
                                      </p:cBhvr>
                                      <p:tavLst>
                                        <p:tav tm="0">
                                          <p:val>
                                            <p:strVal val="#ppt_w*0.70"/>
                                          </p:val>
                                        </p:tav>
                                        <p:tav tm="100000">
                                          <p:val>
                                            <p:strVal val="#ppt_w"/>
                                          </p:val>
                                        </p:tav>
                                      </p:tavLst>
                                    </p:anim>
                                    <p:anim calcmode="lin" valueType="num">
                                      <p:cBhvr>
                                        <p:cTn id="33" dur="1000" fill="hold"/>
                                        <p:tgtEl>
                                          <p:spTgt spid="784402"/>
                                        </p:tgtEl>
                                        <p:attrNameLst>
                                          <p:attrName>ppt_h</p:attrName>
                                        </p:attrNameLst>
                                      </p:cBhvr>
                                      <p:tavLst>
                                        <p:tav tm="0">
                                          <p:val>
                                            <p:strVal val="#ppt_h"/>
                                          </p:val>
                                        </p:tav>
                                        <p:tav tm="100000">
                                          <p:val>
                                            <p:strVal val="#ppt_h"/>
                                          </p:val>
                                        </p:tav>
                                      </p:tavLst>
                                    </p:anim>
                                    <p:animEffect transition="in" filter="fade">
                                      <p:cBhvr>
                                        <p:cTn id="34" dur="1000"/>
                                        <p:tgtEl>
                                          <p:spTgt spid="784402"/>
                                        </p:tgtEl>
                                      </p:cBhvr>
                                    </p:animEffect>
                                  </p:childTnLst>
                                </p:cTn>
                              </p:par>
                            </p:childTnLst>
                          </p:cTn>
                        </p:par>
                        <p:par>
                          <p:cTn id="35" fill="hold">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784404"/>
                                        </p:tgtEl>
                                        <p:attrNameLst>
                                          <p:attrName>style.visibility</p:attrName>
                                        </p:attrNameLst>
                                      </p:cBhvr>
                                      <p:to>
                                        <p:strVal val="visible"/>
                                      </p:to>
                                    </p:set>
                                    <p:anim calcmode="lin" valueType="num">
                                      <p:cBhvr>
                                        <p:cTn id="38" dur="1000" fill="hold"/>
                                        <p:tgtEl>
                                          <p:spTgt spid="784404"/>
                                        </p:tgtEl>
                                        <p:attrNameLst>
                                          <p:attrName>ppt_w</p:attrName>
                                        </p:attrNameLst>
                                      </p:cBhvr>
                                      <p:tavLst>
                                        <p:tav tm="0">
                                          <p:val>
                                            <p:strVal val="#ppt_w*0.70"/>
                                          </p:val>
                                        </p:tav>
                                        <p:tav tm="100000">
                                          <p:val>
                                            <p:strVal val="#ppt_w"/>
                                          </p:val>
                                        </p:tav>
                                      </p:tavLst>
                                    </p:anim>
                                    <p:anim calcmode="lin" valueType="num">
                                      <p:cBhvr>
                                        <p:cTn id="39" dur="1000" fill="hold"/>
                                        <p:tgtEl>
                                          <p:spTgt spid="784404"/>
                                        </p:tgtEl>
                                        <p:attrNameLst>
                                          <p:attrName>ppt_h</p:attrName>
                                        </p:attrNameLst>
                                      </p:cBhvr>
                                      <p:tavLst>
                                        <p:tav tm="0">
                                          <p:val>
                                            <p:strVal val="#ppt_h"/>
                                          </p:val>
                                        </p:tav>
                                        <p:tav tm="100000">
                                          <p:val>
                                            <p:strVal val="#ppt_h"/>
                                          </p:val>
                                        </p:tav>
                                      </p:tavLst>
                                    </p:anim>
                                    <p:animEffect transition="in" filter="fade">
                                      <p:cBhvr>
                                        <p:cTn id="40" dur="1000"/>
                                        <p:tgtEl>
                                          <p:spTgt spid="78440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784405"/>
                                        </p:tgtEl>
                                        <p:attrNameLst>
                                          <p:attrName>style.visibility</p:attrName>
                                        </p:attrNameLst>
                                      </p:cBhvr>
                                      <p:to>
                                        <p:strVal val="visible"/>
                                      </p:to>
                                    </p:set>
                                    <p:anim calcmode="lin" valueType="num">
                                      <p:cBhvr>
                                        <p:cTn id="43" dur="1000" fill="hold"/>
                                        <p:tgtEl>
                                          <p:spTgt spid="784405"/>
                                        </p:tgtEl>
                                        <p:attrNameLst>
                                          <p:attrName>ppt_w</p:attrName>
                                        </p:attrNameLst>
                                      </p:cBhvr>
                                      <p:tavLst>
                                        <p:tav tm="0">
                                          <p:val>
                                            <p:strVal val="#ppt_w*0.70"/>
                                          </p:val>
                                        </p:tav>
                                        <p:tav tm="100000">
                                          <p:val>
                                            <p:strVal val="#ppt_w"/>
                                          </p:val>
                                        </p:tav>
                                      </p:tavLst>
                                    </p:anim>
                                    <p:anim calcmode="lin" valueType="num">
                                      <p:cBhvr>
                                        <p:cTn id="44" dur="1000" fill="hold"/>
                                        <p:tgtEl>
                                          <p:spTgt spid="784405"/>
                                        </p:tgtEl>
                                        <p:attrNameLst>
                                          <p:attrName>ppt_h</p:attrName>
                                        </p:attrNameLst>
                                      </p:cBhvr>
                                      <p:tavLst>
                                        <p:tav tm="0">
                                          <p:val>
                                            <p:strVal val="#ppt_h"/>
                                          </p:val>
                                        </p:tav>
                                        <p:tav tm="100000">
                                          <p:val>
                                            <p:strVal val="#ppt_h"/>
                                          </p:val>
                                        </p:tav>
                                      </p:tavLst>
                                    </p:anim>
                                    <p:animEffect transition="in" filter="fade">
                                      <p:cBhvr>
                                        <p:cTn id="45" dur="1000"/>
                                        <p:tgtEl>
                                          <p:spTgt spid="784405"/>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784393"/>
                                        </p:tgtEl>
                                        <p:attrNameLst>
                                          <p:attrName>style.visibility</p:attrName>
                                        </p:attrNameLst>
                                      </p:cBhvr>
                                      <p:to>
                                        <p:strVal val="visible"/>
                                      </p:to>
                                    </p:set>
                                    <p:anim calcmode="lin" valueType="num">
                                      <p:cBhvr>
                                        <p:cTn id="48" dur="1000" fill="hold"/>
                                        <p:tgtEl>
                                          <p:spTgt spid="784393"/>
                                        </p:tgtEl>
                                        <p:attrNameLst>
                                          <p:attrName>ppt_w</p:attrName>
                                        </p:attrNameLst>
                                      </p:cBhvr>
                                      <p:tavLst>
                                        <p:tav tm="0">
                                          <p:val>
                                            <p:strVal val="#ppt_w*0.70"/>
                                          </p:val>
                                        </p:tav>
                                        <p:tav tm="100000">
                                          <p:val>
                                            <p:strVal val="#ppt_w"/>
                                          </p:val>
                                        </p:tav>
                                      </p:tavLst>
                                    </p:anim>
                                    <p:anim calcmode="lin" valueType="num">
                                      <p:cBhvr>
                                        <p:cTn id="49" dur="1000" fill="hold"/>
                                        <p:tgtEl>
                                          <p:spTgt spid="784393"/>
                                        </p:tgtEl>
                                        <p:attrNameLst>
                                          <p:attrName>ppt_h</p:attrName>
                                        </p:attrNameLst>
                                      </p:cBhvr>
                                      <p:tavLst>
                                        <p:tav tm="0">
                                          <p:val>
                                            <p:strVal val="#ppt_h"/>
                                          </p:val>
                                        </p:tav>
                                        <p:tav tm="100000">
                                          <p:val>
                                            <p:strVal val="#ppt_h"/>
                                          </p:val>
                                        </p:tav>
                                      </p:tavLst>
                                    </p:anim>
                                    <p:animEffect transition="in" filter="fade">
                                      <p:cBhvr>
                                        <p:cTn id="50" dur="1000"/>
                                        <p:tgtEl>
                                          <p:spTgt spid="784393"/>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784394"/>
                                        </p:tgtEl>
                                        <p:attrNameLst>
                                          <p:attrName>style.visibility</p:attrName>
                                        </p:attrNameLst>
                                      </p:cBhvr>
                                      <p:to>
                                        <p:strVal val="visible"/>
                                      </p:to>
                                    </p:set>
                                    <p:anim calcmode="lin" valueType="num">
                                      <p:cBhvr>
                                        <p:cTn id="55" dur="1000" fill="hold"/>
                                        <p:tgtEl>
                                          <p:spTgt spid="784394"/>
                                        </p:tgtEl>
                                        <p:attrNameLst>
                                          <p:attrName>ppt_w</p:attrName>
                                        </p:attrNameLst>
                                      </p:cBhvr>
                                      <p:tavLst>
                                        <p:tav tm="0">
                                          <p:val>
                                            <p:strVal val="#ppt_w*0.70"/>
                                          </p:val>
                                        </p:tav>
                                        <p:tav tm="100000">
                                          <p:val>
                                            <p:strVal val="#ppt_w"/>
                                          </p:val>
                                        </p:tav>
                                      </p:tavLst>
                                    </p:anim>
                                    <p:anim calcmode="lin" valueType="num">
                                      <p:cBhvr>
                                        <p:cTn id="56" dur="1000" fill="hold"/>
                                        <p:tgtEl>
                                          <p:spTgt spid="784394"/>
                                        </p:tgtEl>
                                        <p:attrNameLst>
                                          <p:attrName>ppt_h</p:attrName>
                                        </p:attrNameLst>
                                      </p:cBhvr>
                                      <p:tavLst>
                                        <p:tav tm="0">
                                          <p:val>
                                            <p:strVal val="#ppt_h"/>
                                          </p:val>
                                        </p:tav>
                                        <p:tav tm="100000">
                                          <p:val>
                                            <p:strVal val="#ppt_h"/>
                                          </p:val>
                                        </p:tav>
                                      </p:tavLst>
                                    </p:anim>
                                    <p:animEffect transition="in" filter="fade">
                                      <p:cBhvr>
                                        <p:cTn id="57" dur="1000"/>
                                        <p:tgtEl>
                                          <p:spTgt spid="78439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784400"/>
                                        </p:tgtEl>
                                        <p:attrNameLst>
                                          <p:attrName>style.visibility</p:attrName>
                                        </p:attrNameLst>
                                      </p:cBhvr>
                                      <p:to>
                                        <p:strVal val="visible"/>
                                      </p:to>
                                    </p:set>
                                    <p:anim calcmode="lin" valueType="num">
                                      <p:cBhvr>
                                        <p:cTn id="60" dur="1000" fill="hold"/>
                                        <p:tgtEl>
                                          <p:spTgt spid="784400"/>
                                        </p:tgtEl>
                                        <p:attrNameLst>
                                          <p:attrName>ppt_w</p:attrName>
                                        </p:attrNameLst>
                                      </p:cBhvr>
                                      <p:tavLst>
                                        <p:tav tm="0">
                                          <p:val>
                                            <p:strVal val="#ppt_w*0.70"/>
                                          </p:val>
                                        </p:tav>
                                        <p:tav tm="100000">
                                          <p:val>
                                            <p:strVal val="#ppt_w"/>
                                          </p:val>
                                        </p:tav>
                                      </p:tavLst>
                                    </p:anim>
                                    <p:anim calcmode="lin" valueType="num">
                                      <p:cBhvr>
                                        <p:cTn id="61" dur="1000" fill="hold"/>
                                        <p:tgtEl>
                                          <p:spTgt spid="784400"/>
                                        </p:tgtEl>
                                        <p:attrNameLst>
                                          <p:attrName>ppt_h</p:attrName>
                                        </p:attrNameLst>
                                      </p:cBhvr>
                                      <p:tavLst>
                                        <p:tav tm="0">
                                          <p:val>
                                            <p:strVal val="#ppt_h"/>
                                          </p:val>
                                        </p:tav>
                                        <p:tav tm="100000">
                                          <p:val>
                                            <p:strVal val="#ppt_h"/>
                                          </p:val>
                                        </p:tav>
                                      </p:tavLst>
                                    </p:anim>
                                    <p:animEffect transition="in" filter="fade">
                                      <p:cBhvr>
                                        <p:cTn id="62" dur="1000"/>
                                        <p:tgtEl>
                                          <p:spTgt spid="784400"/>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784395"/>
                                        </p:tgtEl>
                                        <p:attrNameLst>
                                          <p:attrName>style.visibility</p:attrName>
                                        </p:attrNameLst>
                                      </p:cBhvr>
                                      <p:to>
                                        <p:strVal val="visible"/>
                                      </p:to>
                                    </p:set>
                                    <p:anim calcmode="lin" valueType="num">
                                      <p:cBhvr>
                                        <p:cTn id="65" dur="1000" fill="hold"/>
                                        <p:tgtEl>
                                          <p:spTgt spid="784395"/>
                                        </p:tgtEl>
                                        <p:attrNameLst>
                                          <p:attrName>ppt_w</p:attrName>
                                        </p:attrNameLst>
                                      </p:cBhvr>
                                      <p:tavLst>
                                        <p:tav tm="0">
                                          <p:val>
                                            <p:strVal val="#ppt_w*0.70"/>
                                          </p:val>
                                        </p:tav>
                                        <p:tav tm="100000">
                                          <p:val>
                                            <p:strVal val="#ppt_w"/>
                                          </p:val>
                                        </p:tav>
                                      </p:tavLst>
                                    </p:anim>
                                    <p:anim calcmode="lin" valueType="num">
                                      <p:cBhvr>
                                        <p:cTn id="66" dur="1000" fill="hold"/>
                                        <p:tgtEl>
                                          <p:spTgt spid="784395"/>
                                        </p:tgtEl>
                                        <p:attrNameLst>
                                          <p:attrName>ppt_h</p:attrName>
                                        </p:attrNameLst>
                                      </p:cBhvr>
                                      <p:tavLst>
                                        <p:tav tm="0">
                                          <p:val>
                                            <p:strVal val="#ppt_h"/>
                                          </p:val>
                                        </p:tav>
                                        <p:tav tm="100000">
                                          <p:val>
                                            <p:strVal val="#ppt_h"/>
                                          </p:val>
                                        </p:tav>
                                      </p:tavLst>
                                    </p:anim>
                                    <p:animEffect transition="in" filter="fade">
                                      <p:cBhvr>
                                        <p:cTn id="67" dur="1000"/>
                                        <p:tgtEl>
                                          <p:spTgt spid="784395"/>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784401"/>
                                        </p:tgtEl>
                                        <p:attrNameLst>
                                          <p:attrName>style.visibility</p:attrName>
                                        </p:attrNameLst>
                                      </p:cBhvr>
                                      <p:to>
                                        <p:strVal val="visible"/>
                                      </p:to>
                                    </p:set>
                                    <p:anim calcmode="lin" valueType="num">
                                      <p:cBhvr>
                                        <p:cTn id="70" dur="1000" fill="hold"/>
                                        <p:tgtEl>
                                          <p:spTgt spid="784401"/>
                                        </p:tgtEl>
                                        <p:attrNameLst>
                                          <p:attrName>ppt_w</p:attrName>
                                        </p:attrNameLst>
                                      </p:cBhvr>
                                      <p:tavLst>
                                        <p:tav tm="0">
                                          <p:val>
                                            <p:strVal val="#ppt_w*0.70"/>
                                          </p:val>
                                        </p:tav>
                                        <p:tav tm="100000">
                                          <p:val>
                                            <p:strVal val="#ppt_w"/>
                                          </p:val>
                                        </p:tav>
                                      </p:tavLst>
                                    </p:anim>
                                    <p:anim calcmode="lin" valueType="num">
                                      <p:cBhvr>
                                        <p:cTn id="71" dur="1000" fill="hold"/>
                                        <p:tgtEl>
                                          <p:spTgt spid="784401"/>
                                        </p:tgtEl>
                                        <p:attrNameLst>
                                          <p:attrName>ppt_h</p:attrName>
                                        </p:attrNameLst>
                                      </p:cBhvr>
                                      <p:tavLst>
                                        <p:tav tm="0">
                                          <p:val>
                                            <p:strVal val="#ppt_h"/>
                                          </p:val>
                                        </p:tav>
                                        <p:tav tm="100000">
                                          <p:val>
                                            <p:strVal val="#ppt_h"/>
                                          </p:val>
                                        </p:tav>
                                      </p:tavLst>
                                    </p:anim>
                                    <p:animEffect transition="in" filter="fade">
                                      <p:cBhvr>
                                        <p:cTn id="72" dur="1000"/>
                                        <p:tgtEl>
                                          <p:spTgt spid="784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nimBg="1"/>
      <p:bldP spid="784394" grpId="0" animBg="1"/>
      <p:bldP spid="784395" grpId="0" animBg="1"/>
      <p:bldP spid="784400" grpId="0" animBg="1"/>
      <p:bldP spid="784401" grpId="0" animBg="1"/>
      <p:bldP spid="784402" grpId="0" animBg="1"/>
      <p:bldP spid="784403" grpId="0" animBg="1"/>
      <p:bldP spid="784404" grpId="0"/>
      <p:bldP spid="784405" grpId="0"/>
      <p:bldP spid="784406" grpId="0"/>
      <p:bldP spid="784407" grpId="0"/>
      <p:bldP spid="784408" grpId="0" animBg="1"/>
      <p:bldP spid="78440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11669" y="566467"/>
            <a:ext cx="9132331" cy="5914271"/>
          </a:xfrm>
          <a:prstGeom prst="rect">
            <a:avLst/>
          </a:prstGeom>
          <a:noFill/>
        </p:spPr>
      </p:pic>
      <p:sp>
        <p:nvSpPr>
          <p:cNvPr id="6" name="Rectangle 2"/>
          <p:cNvSpPr txBox="1">
            <a:spLocks noChangeArrowheads="1"/>
          </p:cNvSpPr>
          <p:nvPr/>
        </p:nvSpPr>
        <p:spPr bwMode="auto">
          <a:xfrm>
            <a:off x="532974" y="-220620"/>
            <a:ext cx="8208963" cy="7905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6600"/>
                </a:solidFill>
                <a:effectLst/>
                <a:uLnTx/>
                <a:uFillTx/>
                <a:latin typeface="+mj-lt"/>
                <a:ea typeface="+mj-ea"/>
                <a:cs typeface="+mj-cs"/>
              </a:rPr>
              <a:t>Terug</a:t>
            </a:r>
            <a:r>
              <a:rPr kumimoji="0" lang="en-US" sz="2800" b="1" i="0" u="none" strike="noStrike" kern="0" cap="none" spc="0" normalizeH="0" baseline="0" noProof="0" dirty="0" smtClean="0">
                <a:ln>
                  <a:noFill/>
                </a:ln>
                <a:solidFill>
                  <a:srgbClr val="FF66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6600"/>
                </a:solidFill>
                <a:effectLst/>
                <a:uLnTx/>
                <a:uFillTx/>
                <a:latin typeface="+mj-lt"/>
                <a:ea typeface="+mj-ea"/>
                <a:cs typeface="+mj-cs"/>
              </a:rPr>
              <a:t>naar</a:t>
            </a:r>
            <a:r>
              <a:rPr kumimoji="0" lang="en-US" sz="2800" b="1" i="0" u="none" strike="noStrike" kern="0" cap="none" spc="0" normalizeH="0" baseline="0" noProof="0" dirty="0" smtClean="0">
                <a:ln>
                  <a:noFill/>
                </a:ln>
                <a:solidFill>
                  <a:srgbClr val="FF6600"/>
                </a:solidFill>
                <a:effectLst/>
                <a:uLnTx/>
                <a:uFillTx/>
                <a:latin typeface="+mj-lt"/>
                <a:ea typeface="+mj-ea"/>
                <a:cs typeface="+mj-cs"/>
              </a:rPr>
              <a:t> CERN</a:t>
            </a:r>
            <a:endParaRPr kumimoji="0" lang="en-US" sz="2800" b="1" i="1" u="none" strike="noStrike" kern="0" cap="none" spc="0" normalizeH="0" baseline="0" noProof="0" dirty="0">
              <a:ln>
                <a:noFill/>
              </a:ln>
              <a:solidFill>
                <a:srgbClr val="FF6600"/>
              </a:solidFill>
              <a:effectLst/>
              <a:uLnTx/>
              <a:uFillTx/>
              <a:latin typeface="+mj-lt"/>
              <a:ea typeface="+mj-ea"/>
              <a:cs typeface="+mj-cs"/>
            </a:endParaRPr>
          </a:p>
        </p:txBody>
      </p:sp>
      <p:sp>
        <p:nvSpPr>
          <p:cNvPr id="8" name="Oval 7"/>
          <p:cNvSpPr/>
          <p:nvPr/>
        </p:nvSpPr>
        <p:spPr bwMode="auto">
          <a:xfrm>
            <a:off x="3256643" y="3964214"/>
            <a:ext cx="1088572" cy="82550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99"/>
              </a:solidFill>
              <a:effectLst/>
              <a:latin typeface="Tahoma" pitchFamily="34" charset="0"/>
            </a:endParaRPr>
          </a:p>
        </p:txBody>
      </p:sp>
    </p:spTree>
    <p:extLst>
      <p:ext uri="{BB962C8B-B14F-4D97-AF65-F5344CB8AC3E}">
        <p14:creationId xmlns:p14="http://schemas.microsoft.com/office/powerpoint/2010/main" val="22607066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808024_14-A4-at-144-dpi.jpg"/>
          <p:cNvPicPr>
            <a:picLocks noChangeAspect="1"/>
          </p:cNvPicPr>
          <p:nvPr/>
        </p:nvPicPr>
        <p:blipFill>
          <a:blip r:embed="rId3" cstate="print"/>
          <a:srcRect/>
          <a:stretch>
            <a:fillRect/>
          </a:stretch>
        </p:blipFill>
        <p:spPr bwMode="auto">
          <a:xfrm>
            <a:off x="0" y="0"/>
            <a:ext cx="9144000" cy="8077200"/>
          </a:xfrm>
          <a:prstGeom prst="rect">
            <a:avLst/>
          </a:prstGeom>
          <a:noFill/>
          <a:ln w="9525">
            <a:noFill/>
            <a:miter lim="800000"/>
            <a:headEnd/>
            <a:tailEnd/>
          </a:ln>
        </p:spPr>
      </p:pic>
      <p:pic>
        <p:nvPicPr>
          <p:cNvPr id="12" name="Picture 2" descr="C:\Documents and Settings\Ulrich Uwer\My Documents\LHCb\EventDisplay\PanoramixEventDisplay_3.jpg"/>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a:off x="0" y="1327150"/>
            <a:ext cx="9144000" cy="4540250"/>
          </a:xfrm>
          <a:prstGeom prst="rect">
            <a:avLst/>
          </a:prstGeom>
          <a:noFill/>
          <a:ln w="9525">
            <a:noFill/>
            <a:miter lim="800000"/>
            <a:headEnd/>
            <a:tailEnd/>
          </a:ln>
        </p:spPr>
      </p:pic>
      <p:sp>
        <p:nvSpPr>
          <p:cNvPr id="13" name="TextBox 12"/>
          <p:cNvSpPr txBox="1">
            <a:spLocks noChangeArrowheads="1"/>
          </p:cNvSpPr>
          <p:nvPr/>
        </p:nvSpPr>
        <p:spPr bwMode="auto">
          <a:xfrm>
            <a:off x="5867400" y="5402263"/>
            <a:ext cx="3276600" cy="498475"/>
          </a:xfrm>
          <a:prstGeom prst="rect">
            <a:avLst/>
          </a:prstGeom>
          <a:solidFill>
            <a:schemeClr val="tx1"/>
          </a:solidFill>
          <a:ln w="9525">
            <a:noFill/>
            <a:miter lim="800000"/>
            <a:headEnd/>
            <a:tailEnd/>
          </a:ln>
        </p:spPr>
        <p:txBody>
          <a:bodyPr>
            <a:spAutoFit/>
          </a:bodyPr>
          <a:lstStyle/>
          <a:p>
            <a:pPr algn="r" fontAlgn="base">
              <a:spcBef>
                <a:spcPct val="0"/>
              </a:spcBef>
              <a:spcAft>
                <a:spcPct val="0"/>
              </a:spcAft>
            </a:pPr>
            <a:r>
              <a:rPr lang="en-US" sz="1200" dirty="0">
                <a:solidFill>
                  <a:srgbClr val="FFFFFF"/>
                </a:solidFill>
              </a:rPr>
              <a:t>23 sep 2010                  19:49:24</a:t>
            </a:r>
          </a:p>
          <a:p>
            <a:pPr algn="r" fontAlgn="base">
              <a:spcBef>
                <a:spcPct val="0"/>
              </a:spcBef>
              <a:spcAft>
                <a:spcPct val="0"/>
              </a:spcAft>
            </a:pPr>
            <a:r>
              <a:rPr lang="en-US" sz="1200" dirty="0">
                <a:solidFill>
                  <a:srgbClr val="FFFFFF"/>
                </a:solidFill>
              </a:rPr>
              <a:t>Run 79646        Event 143858637</a:t>
            </a:r>
          </a:p>
        </p:txBody>
      </p:sp>
      <p:pic>
        <p:nvPicPr>
          <p:cNvPr id="16387" name="Picture 2"/>
          <p:cNvPicPr>
            <a:picLocks noChangeAspect="1" noChangeArrowheads="1"/>
          </p:cNvPicPr>
          <p:nvPr/>
        </p:nvPicPr>
        <p:blipFill>
          <a:blip r:embed="rId5" cstate="print"/>
          <a:srcRect/>
          <a:stretch>
            <a:fillRect/>
          </a:stretch>
        </p:blipFill>
        <p:spPr bwMode="auto">
          <a:xfrm>
            <a:off x="966788" y="1600200"/>
            <a:ext cx="8634412" cy="3870325"/>
          </a:xfrm>
          <a:prstGeom prst="rect">
            <a:avLst/>
          </a:prstGeom>
          <a:noFill/>
          <a:ln w="9525">
            <a:noFill/>
            <a:round/>
            <a:headEnd/>
            <a:tailEnd/>
          </a:ln>
        </p:spPr>
      </p:pic>
      <p:sp>
        <p:nvSpPr>
          <p:cNvPr id="6" name="Title 1"/>
          <p:cNvSpPr txBox="1">
            <a:spLocks/>
          </p:cNvSpPr>
          <p:nvPr/>
        </p:nvSpPr>
        <p:spPr>
          <a:xfrm>
            <a:off x="457200" y="0"/>
            <a:ext cx="8229600" cy="654050"/>
          </a:xfrm>
          <a:prstGeom prst="rect">
            <a:avLst/>
          </a:prstGeom>
        </p:spPr>
        <p:txBody>
          <a:bodyPr/>
          <a:lstStyle/>
          <a:p>
            <a:pPr algn="ctr" eaLnBrk="0" fontAlgn="base" hangingPunct="0">
              <a:spcBef>
                <a:spcPct val="0"/>
              </a:spcBef>
              <a:spcAft>
                <a:spcPct val="0"/>
              </a:spcAft>
            </a:pPr>
            <a:r>
              <a:rPr lang="en-US" sz="3600" b="1" dirty="0">
                <a:solidFill>
                  <a:srgbClr val="FFFFFF"/>
                </a:solidFill>
                <a:effectLst>
                  <a:outerShdw blurRad="38100" dist="38100" dir="2700000" algn="tl">
                    <a:srgbClr val="C0C0C0"/>
                  </a:outerShdw>
                </a:effectLst>
                <a:latin typeface="Tahoma" pitchFamily="-105" charset="0"/>
              </a:rPr>
              <a:t>The </a:t>
            </a:r>
            <a:r>
              <a:rPr lang="en-US" sz="3600" b="1" dirty="0" err="1">
                <a:solidFill>
                  <a:srgbClr val="FFFFFF"/>
                </a:solidFill>
                <a:effectLst>
                  <a:outerShdw blurRad="38100" dist="38100" dir="2700000" algn="tl">
                    <a:srgbClr val="C0C0C0"/>
                  </a:outerShdw>
                </a:effectLst>
                <a:latin typeface="Tahoma" pitchFamily="-105" charset="0"/>
              </a:rPr>
              <a:t>LHCb</a:t>
            </a:r>
            <a:r>
              <a:rPr lang="en-US" sz="3600" b="1" dirty="0">
                <a:solidFill>
                  <a:srgbClr val="FFFFFF"/>
                </a:solidFill>
                <a:effectLst>
                  <a:outerShdw blurRad="38100" dist="38100" dir="2700000" algn="tl">
                    <a:srgbClr val="C0C0C0"/>
                  </a:outerShdw>
                </a:effectLst>
                <a:latin typeface="Tahoma" pitchFamily="-105" charset="0"/>
              </a:rPr>
              <a:t> Detector</a:t>
            </a:r>
            <a:endParaRPr lang="en-GB" sz="3600" b="1" dirty="0">
              <a:solidFill>
                <a:srgbClr val="FFFFFF"/>
              </a:solidFill>
              <a:effectLst>
                <a:outerShdw blurRad="38100" dist="38100" dir="2700000" algn="tl">
                  <a:srgbClr val="C0C0C0"/>
                </a:outerShdw>
              </a:effectLst>
              <a:latin typeface="Tahoma" pitchFamily="-105" charset="0"/>
            </a:endParaRPr>
          </a:p>
        </p:txBody>
      </p:sp>
      <p:sp>
        <p:nvSpPr>
          <p:cNvPr id="22536" name="Footer Placeholder 8"/>
          <p:cNvSpPr>
            <a:spLocks noGrp="1"/>
          </p:cNvSpPr>
          <p:nvPr>
            <p:ph type="ftr" sz="quarter" idx="11"/>
          </p:nvPr>
        </p:nvSpPr>
        <p:spPr>
          <a:noFill/>
        </p:spPr>
        <p:txBody>
          <a:bodyPr/>
          <a:lstStyle/>
          <a:p>
            <a:endParaRPr lang="en-US" dirty="0" smtClean="0">
              <a:solidFill>
                <a:srgbClr val="000000"/>
              </a:solidFill>
              <a:latin typeface="Arial" charset="0"/>
              <a:ea typeface="ＭＳ Ｐゴシック" pitchFamily="-105" charset="-128"/>
            </a:endParaRPr>
          </a:p>
        </p:txBody>
      </p:sp>
      <p:sp>
        <p:nvSpPr>
          <p:cNvPr id="22537" name="Slide Number Placeholder 10"/>
          <p:cNvSpPr>
            <a:spLocks noGrp="1"/>
          </p:cNvSpPr>
          <p:nvPr>
            <p:ph type="sldNum" sz="quarter" idx="12"/>
          </p:nvPr>
        </p:nvSpPr>
        <p:spPr>
          <a:noFill/>
        </p:spPr>
        <p:txBody>
          <a:bodyPr/>
          <a:lstStyle/>
          <a:p>
            <a:fld id="{3681E6CB-202A-4BAC-BA0D-8C5A4AC88E80}" type="slidenum">
              <a:rPr lang="nl-NL">
                <a:solidFill>
                  <a:srgbClr val="000000"/>
                </a:solidFill>
              </a:rPr>
              <a:pPr/>
              <a:t>47</a:t>
            </a:fld>
            <a:endParaRPr lang="nl-NL">
              <a:solidFill>
                <a:srgbClr val="000000"/>
              </a:solidFill>
            </a:endParaRPr>
          </a:p>
        </p:txBody>
      </p:sp>
      <p:sp>
        <p:nvSpPr>
          <p:cNvPr id="10" name="Date Placeholder 3"/>
          <p:cNvSpPr>
            <a:spLocks noGrp="1"/>
          </p:cNvSpPr>
          <p:nvPr>
            <p:ph type="dt" sz="half" idx="10"/>
          </p:nvPr>
        </p:nvSpPr>
        <p:spPr>
          <a:xfrm>
            <a:off x="0" y="6492875"/>
            <a:ext cx="2133600" cy="365125"/>
          </a:xfrm>
        </p:spPr>
        <p:txBody>
          <a:bodyPr/>
          <a:lstStyle/>
          <a:p>
            <a:endParaRPr lang="nl-NL" dirty="0"/>
          </a:p>
        </p:txBody>
      </p:sp>
      <p:sp>
        <p:nvSpPr>
          <p:cNvPr id="11" name="Slide Number Placeholder 4"/>
          <p:cNvSpPr txBox="1">
            <a:spLocks/>
          </p:cNvSpPr>
          <p:nvPr/>
        </p:nvSpPr>
        <p:spPr>
          <a:xfrm>
            <a:off x="7162800" y="66452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619CF77-C6F4-4416-9C26-FC553AC55B9A}" type="slidenum">
              <a:rPr kumimoji="0" lang="nl-NL"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4" name="Content Placeholder 5" descr="PrimaryVertexTwoSensorsOblique.png"/>
          <p:cNvPicPr>
            <a:picLocks noGrp="1" noChangeAspect="1"/>
          </p:cNvPicPr>
          <p:nvPr>
            <p:ph idx="1"/>
          </p:nvPr>
        </p:nvPicPr>
        <p:blipFill>
          <a:blip r:embed="rId6" cstate="print"/>
          <a:srcRect l="-4256" r="-4256"/>
          <a:stretch>
            <a:fillRect/>
          </a:stretch>
        </p:blipFill>
        <p:spPr>
          <a:xfrm rot="19833073">
            <a:off x="36286" y="1543302"/>
            <a:ext cx="7338786" cy="4036049"/>
          </a:xfrm>
        </p:spPr>
      </p:pic>
      <p:cxnSp>
        <p:nvCxnSpPr>
          <p:cNvPr id="17" name="Straight Connector 16"/>
          <p:cNvCxnSpPr>
            <a:endCxn id="20" idx="5"/>
          </p:cNvCxnSpPr>
          <p:nvPr/>
        </p:nvCxnSpPr>
        <p:spPr bwMode="auto">
          <a:xfrm flipV="1">
            <a:off x="1778000" y="3901060"/>
            <a:ext cx="7232089" cy="2539654"/>
          </a:xfrm>
          <a:prstGeom prst="line">
            <a:avLst/>
          </a:prstGeom>
          <a:solidFill>
            <a:srgbClr val="FFFF99"/>
          </a:solidFill>
          <a:ln w="31750" cap="flat" cmpd="sng" algn="ctr">
            <a:solidFill>
              <a:schemeClr val="tx1"/>
            </a:solidFill>
            <a:prstDash val="solid"/>
            <a:round/>
            <a:headEnd type="none" w="med" len="med"/>
            <a:tailEnd type="none" w="med" len="med"/>
          </a:ln>
          <a:effectLst/>
        </p:spPr>
      </p:cxnSp>
      <p:sp>
        <p:nvSpPr>
          <p:cNvPr id="20" name="Oval 19"/>
          <p:cNvSpPr/>
          <p:nvPr/>
        </p:nvSpPr>
        <p:spPr bwMode="auto">
          <a:xfrm>
            <a:off x="8229600" y="3120571"/>
            <a:ext cx="914400" cy="914400"/>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99"/>
              </a:solidFill>
              <a:effectLst/>
              <a:latin typeface="Tahoma" pitchFamily="34" charset="0"/>
            </a:endParaRPr>
          </a:p>
        </p:txBody>
      </p:sp>
      <p:cxnSp>
        <p:nvCxnSpPr>
          <p:cNvPr id="16" name="Straight Connector 15"/>
          <p:cNvCxnSpPr>
            <a:endCxn id="20" idx="7"/>
          </p:cNvCxnSpPr>
          <p:nvPr/>
        </p:nvCxnSpPr>
        <p:spPr bwMode="auto">
          <a:xfrm>
            <a:off x="5660571" y="172357"/>
            <a:ext cx="3349518" cy="3082125"/>
          </a:xfrm>
          <a:prstGeom prst="line">
            <a:avLst/>
          </a:prstGeom>
          <a:solidFill>
            <a:srgbClr val="FFFF99"/>
          </a:solidFill>
          <a:ln w="31750" cap="flat" cmpd="sng" algn="ctr">
            <a:solidFill>
              <a:schemeClr val="tx1"/>
            </a:solidFill>
            <a:prstDash val="solid"/>
            <a:round/>
            <a:headEnd type="none" w="med" len="med"/>
            <a:tailEnd type="none" w="med" len="med"/>
          </a:ln>
          <a:effectLst/>
        </p:spPr>
      </p:cxnSp>
      <p:pic>
        <p:nvPicPr>
          <p:cNvPr id="25" name="Picture 24" descr="Assembly4.jpg"/>
          <p:cNvPicPr>
            <a:picLocks noChangeAspect="1"/>
          </p:cNvPicPr>
          <p:nvPr/>
        </p:nvPicPr>
        <p:blipFill>
          <a:blip r:embed="rId7" cstate="print"/>
          <a:stretch>
            <a:fillRect/>
          </a:stretch>
        </p:blipFill>
        <p:spPr>
          <a:xfrm flipH="1">
            <a:off x="5219716" y="618673"/>
            <a:ext cx="2819400" cy="1936223"/>
          </a:xfrm>
          <a:prstGeom prst="rect">
            <a:avLst/>
          </a:prstGeom>
          <a:ln w="25400">
            <a:solidFill>
              <a:srgbClr val="0000FF"/>
            </a:solidFill>
          </a:ln>
        </p:spPr>
      </p:pic>
      <p:sp>
        <p:nvSpPr>
          <p:cNvPr id="22" name="Title 1"/>
          <p:cNvSpPr txBox="1">
            <a:spLocks/>
          </p:cNvSpPr>
          <p:nvPr/>
        </p:nvSpPr>
        <p:spPr bwMode="auto">
          <a:xfrm>
            <a:off x="-1802" y="5749472"/>
            <a:ext cx="9144000" cy="762000"/>
          </a:xfrm>
          <a:prstGeom prst="rect">
            <a:avLst/>
          </a:prstGeom>
          <a:solidFill>
            <a:schemeClr val="tx1">
              <a:alpha val="67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Vergelijk</a:t>
            </a:r>
            <a:r>
              <a:rPr kumimoji="0" lang="en-US" sz="2000" b="1" i="0" u="none" strike="noStrike" kern="0" cap="none" spc="0" normalizeH="0" baseline="0" noProof="0" dirty="0" smtClean="0">
                <a:ln>
                  <a:noFill/>
                </a:ln>
                <a:solidFill>
                  <a:srgbClr val="FFFF99"/>
                </a:solidFill>
                <a:effectLst/>
                <a:uLnTx/>
                <a:uFillTx/>
                <a:latin typeface="+mj-lt"/>
                <a:ea typeface="+mj-ea"/>
                <a:cs typeface="+mj-cs"/>
              </a:rPr>
              <a:t> </a:t>
            </a: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miljoenen</a:t>
            </a:r>
            <a:r>
              <a:rPr kumimoji="0" lang="en-US" sz="2000" b="1" i="0" u="none" strike="noStrike" kern="0" cap="none" spc="0" normalizeH="0" baseline="0" noProof="0" dirty="0" smtClean="0">
                <a:ln>
                  <a:noFill/>
                </a:ln>
                <a:solidFill>
                  <a:srgbClr val="FFFF99"/>
                </a:solidFill>
                <a:effectLst/>
                <a:uLnTx/>
                <a:uFillTx/>
                <a:latin typeface="+mj-lt"/>
                <a:ea typeface="+mj-ea"/>
                <a:cs typeface="+mj-cs"/>
              </a:rPr>
              <a:t> </a:t>
            </a: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materie</a:t>
            </a:r>
            <a:r>
              <a:rPr kumimoji="0" lang="en-US" sz="2000" b="1" i="0" u="none" strike="noStrike" kern="0" cap="none" spc="0" normalizeH="0" baseline="0" noProof="0" dirty="0" smtClean="0">
                <a:ln>
                  <a:noFill/>
                </a:ln>
                <a:solidFill>
                  <a:srgbClr val="FFFF99"/>
                </a:solidFill>
                <a:effectLst/>
                <a:uLnTx/>
                <a:uFillTx/>
                <a:latin typeface="+mj-lt"/>
                <a:ea typeface="+mj-ea"/>
                <a:cs typeface="+mj-cs"/>
              </a:rPr>
              <a:t> en </a:t>
            </a: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antimaterie</a:t>
            </a:r>
            <a:r>
              <a:rPr kumimoji="0" lang="en-US" sz="2000" b="1" i="0" u="none" strike="noStrike" kern="0" cap="none" spc="0" normalizeH="0" baseline="0" noProof="0" dirty="0" smtClean="0">
                <a:ln>
                  <a:noFill/>
                </a:ln>
                <a:solidFill>
                  <a:srgbClr val="FFFF99"/>
                </a:solidFill>
                <a:effectLst/>
                <a:uLnTx/>
                <a:uFillTx/>
                <a:latin typeface="+mj-lt"/>
                <a:ea typeface="+mj-ea"/>
                <a:cs typeface="+mj-cs"/>
              </a:rPr>
              <a:t> </a:t>
            </a: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deeltjes</a:t>
            </a:r>
            <a:r>
              <a:rPr kumimoji="0" lang="en-US" sz="2000" b="1" i="0" u="none" strike="noStrike" kern="0" cap="none" spc="0" normalizeH="0" baseline="0" noProof="0" dirty="0" smtClean="0">
                <a:ln>
                  <a:noFill/>
                </a:ln>
                <a:solidFill>
                  <a:srgbClr val="FFFF99"/>
                </a:solidFill>
                <a:effectLst/>
                <a:uLnTx/>
                <a:uFillTx/>
                <a:latin typeface="+mj-lt"/>
                <a:ea typeface="+mj-ea"/>
                <a:cs typeface="+mj-cs"/>
              </a:rPr>
              <a:t> </a:t>
            </a:r>
            <a:r>
              <a:rPr kumimoji="0" lang="en-US" sz="2000" b="1" i="0" u="none" strike="noStrike" kern="0" cap="none" spc="0" normalizeH="0" baseline="0" noProof="0" dirty="0" err="1" smtClean="0">
                <a:ln>
                  <a:noFill/>
                </a:ln>
                <a:solidFill>
                  <a:srgbClr val="FFFF99"/>
                </a:solidFill>
                <a:effectLst/>
                <a:uLnTx/>
                <a:uFillTx/>
                <a:latin typeface="+mj-lt"/>
                <a:ea typeface="+mj-ea"/>
                <a:cs typeface="+mj-cs"/>
              </a:rPr>
              <a:t>vervallen</a:t>
            </a:r>
            <a:r>
              <a:rPr kumimoji="0" lang="en-US" sz="2000" b="1" i="0" u="none" strike="noStrike" kern="0" cap="none" spc="0" normalizeH="0" baseline="0" noProof="0" dirty="0" smtClean="0">
                <a:ln>
                  <a:noFill/>
                </a:ln>
                <a:solidFill>
                  <a:srgbClr val="FFFF99"/>
                </a:solidFill>
                <a:effectLst/>
                <a:uLnTx/>
                <a:uFillTx/>
                <a:latin typeface="+mj-lt"/>
                <a:ea typeface="+mj-ea"/>
                <a:cs typeface="+mj-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0" dirty="0" smtClean="0">
                <a:latin typeface="+mj-lt"/>
                <a:ea typeface="+mj-ea"/>
                <a:cs typeface="+mj-cs"/>
              </a:rPr>
              <a:t>…</a:t>
            </a:r>
            <a:r>
              <a:rPr lang="en-US" sz="2000" b="1" kern="0" dirty="0" smtClean="0">
                <a:solidFill>
                  <a:srgbClr val="9BFAFF"/>
                </a:solidFill>
                <a:latin typeface="+mj-lt"/>
                <a:ea typeface="+mj-ea"/>
                <a:cs typeface="+mj-cs"/>
              </a:rPr>
              <a:t>en </a:t>
            </a:r>
            <a:r>
              <a:rPr lang="en-US" sz="2000" b="1" kern="0" dirty="0" err="1" smtClean="0">
                <a:solidFill>
                  <a:srgbClr val="9BFAFF"/>
                </a:solidFill>
                <a:latin typeface="+mj-lt"/>
                <a:ea typeface="+mj-ea"/>
                <a:cs typeface="+mj-cs"/>
              </a:rPr>
              <a:t>zoek</a:t>
            </a:r>
            <a:r>
              <a:rPr lang="en-US" sz="2000" b="1" kern="0" dirty="0" smtClean="0">
                <a:solidFill>
                  <a:srgbClr val="9BFAFF"/>
                </a:solidFill>
                <a:latin typeface="+mj-lt"/>
                <a:ea typeface="+mj-ea"/>
                <a:cs typeface="+mj-cs"/>
              </a:rPr>
              <a:t> </a:t>
            </a:r>
            <a:r>
              <a:rPr lang="en-US" sz="2000" b="1" kern="0" dirty="0" err="1" smtClean="0">
                <a:solidFill>
                  <a:srgbClr val="9BFAFF"/>
                </a:solidFill>
                <a:latin typeface="+mj-lt"/>
                <a:ea typeface="+mj-ea"/>
                <a:cs typeface="+mj-cs"/>
              </a:rPr>
              <a:t>naar</a:t>
            </a:r>
            <a:r>
              <a:rPr lang="en-US" sz="2000" b="1" kern="0" dirty="0" smtClean="0">
                <a:solidFill>
                  <a:srgbClr val="9BFAFF"/>
                </a:solidFill>
                <a:latin typeface="+mj-lt"/>
                <a:ea typeface="+mj-ea"/>
                <a:cs typeface="+mj-cs"/>
              </a:rPr>
              <a:t> </a:t>
            </a:r>
            <a:r>
              <a:rPr lang="en-US" sz="2000" b="1" kern="0" dirty="0" err="1" smtClean="0">
                <a:solidFill>
                  <a:srgbClr val="9BFAFF"/>
                </a:solidFill>
                <a:latin typeface="+mj-lt"/>
                <a:ea typeface="+mj-ea"/>
                <a:cs typeface="+mj-cs"/>
              </a:rPr>
              <a:t>verschillen</a:t>
            </a:r>
            <a:r>
              <a:rPr lang="en-US" sz="2000" b="1" kern="0" dirty="0" smtClean="0">
                <a:solidFill>
                  <a:srgbClr val="9BFAFF"/>
                </a:solidFill>
                <a:latin typeface="+mj-lt"/>
                <a:ea typeface="+mj-ea"/>
                <a:cs typeface="+mj-cs"/>
              </a:rPr>
              <a:t> </a:t>
            </a:r>
            <a:r>
              <a:rPr lang="en-US" sz="2000" b="1" kern="0" dirty="0" err="1" smtClean="0">
                <a:solidFill>
                  <a:srgbClr val="9BFAFF"/>
                </a:solidFill>
                <a:latin typeface="+mj-lt"/>
                <a:ea typeface="+mj-ea"/>
                <a:cs typeface="+mj-cs"/>
              </a:rPr>
              <a:t>tussen</a:t>
            </a:r>
            <a:r>
              <a:rPr lang="en-US" sz="2000" b="1" kern="0" dirty="0" smtClean="0">
                <a:solidFill>
                  <a:srgbClr val="9BFAFF"/>
                </a:solidFill>
                <a:latin typeface="+mj-lt"/>
                <a:ea typeface="+mj-ea"/>
                <a:cs typeface="+mj-cs"/>
              </a:rPr>
              <a:t> </a:t>
            </a:r>
            <a:r>
              <a:rPr lang="en-US" sz="2000" b="1" kern="0" dirty="0" err="1" smtClean="0">
                <a:solidFill>
                  <a:srgbClr val="9BFAFF"/>
                </a:solidFill>
                <a:latin typeface="+mj-lt"/>
                <a:ea typeface="+mj-ea"/>
                <a:cs typeface="+mj-cs"/>
              </a:rPr>
              <a:t>materie</a:t>
            </a:r>
            <a:r>
              <a:rPr lang="en-US" sz="2000" b="1" kern="0" dirty="0" smtClean="0">
                <a:solidFill>
                  <a:srgbClr val="9BFAFF"/>
                </a:solidFill>
                <a:latin typeface="+mj-lt"/>
                <a:ea typeface="+mj-ea"/>
                <a:cs typeface="+mj-cs"/>
              </a:rPr>
              <a:t> en </a:t>
            </a:r>
            <a:r>
              <a:rPr lang="en-US" sz="2000" b="1" kern="0" dirty="0" err="1" smtClean="0">
                <a:solidFill>
                  <a:srgbClr val="9BFAFF"/>
                </a:solidFill>
                <a:latin typeface="+mj-lt"/>
                <a:ea typeface="+mj-ea"/>
                <a:cs typeface="+mj-cs"/>
              </a:rPr>
              <a:t>antimaterie</a:t>
            </a:r>
            <a:r>
              <a:rPr lang="en-US" sz="2000" b="1" kern="0" dirty="0" smtClean="0">
                <a:solidFill>
                  <a:srgbClr val="9BFAFF"/>
                </a:solidFill>
                <a:latin typeface="+mj-lt"/>
                <a:ea typeface="+mj-ea"/>
                <a:cs typeface="+mj-cs"/>
              </a:rPr>
              <a:t>!</a:t>
            </a:r>
            <a:endParaRPr kumimoji="0" lang="en-US" sz="2000" b="1" i="0" u="none" strike="noStrike" kern="0" cap="none" spc="0" normalizeH="0" baseline="0" noProof="0" dirty="0">
              <a:ln>
                <a:noFill/>
              </a:ln>
              <a:solidFill>
                <a:srgbClr val="9BFAFF"/>
              </a:solidFill>
              <a:effectLst/>
              <a:uLnTx/>
              <a:uFillTx/>
              <a:latin typeface="+mj-lt"/>
              <a:ea typeface="+mj-ea"/>
              <a:cs typeface="+mj-cs"/>
            </a:endParaRPr>
          </a:p>
        </p:txBody>
      </p:sp>
    </p:spTree>
    <p:extLst>
      <p:ext uri="{BB962C8B-B14F-4D97-AF65-F5344CB8AC3E}">
        <p14:creationId xmlns:p14="http://schemas.microsoft.com/office/powerpoint/2010/main" val="23054201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xit" presetSubtype="0" fill="hold" nodeType="withEffect">
                                  <p:stCondLst>
                                    <p:cond delay="0"/>
                                  </p:stCondLst>
                                  <p:childTnLst>
                                    <p:animEffect transition="out" filter="fade">
                                      <p:cBhvr>
                                        <p:cTn id="17" dur="1000"/>
                                        <p:tgtEl>
                                          <p:spTgt spid="16387"/>
                                        </p:tgtEl>
                                      </p:cBhvr>
                                    </p:animEffect>
                                    <p:set>
                                      <p:cBhvr>
                                        <p:cTn id="18" dur="1" fill="hold">
                                          <p:stCondLst>
                                            <p:cond delay="999"/>
                                          </p:stCondLst>
                                        </p:cTn>
                                        <p:tgtEl>
                                          <p:spTgt spid="163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par>
                                <p:cTn id="24" presetID="22" presetClass="entr" presetSubtype="2"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22" presetClass="entr" presetSubtype="2"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26"/>
            <a:ext cx="9144000" cy="762000"/>
          </a:xfrm>
        </p:spPr>
        <p:txBody>
          <a:bodyPr/>
          <a:lstStyle/>
          <a:p>
            <a:r>
              <a:rPr lang="en-US" dirty="0" smtClean="0"/>
              <a:t>Beauty </a:t>
            </a:r>
            <a:r>
              <a:rPr lang="en-US" dirty="0" err="1" smtClean="0"/>
              <a:t>deeltjes</a:t>
            </a:r>
            <a:r>
              <a:rPr lang="en-US" dirty="0" smtClean="0"/>
              <a:t>: </a:t>
            </a:r>
            <a:br>
              <a:rPr lang="en-US" dirty="0" smtClean="0"/>
            </a:br>
            <a:r>
              <a:rPr lang="en-US" dirty="0" err="1" smtClean="0"/>
              <a:t>verschil</a:t>
            </a:r>
            <a:r>
              <a:rPr lang="en-US" dirty="0" smtClean="0"/>
              <a:t> </a:t>
            </a:r>
            <a:r>
              <a:rPr lang="en-US" dirty="0" err="1" smtClean="0"/>
              <a:t>tussen</a:t>
            </a:r>
            <a:r>
              <a:rPr lang="en-US" dirty="0" smtClean="0"/>
              <a:t> </a:t>
            </a:r>
            <a:r>
              <a:rPr lang="en-US" dirty="0" err="1" smtClean="0"/>
              <a:t>materie</a:t>
            </a:r>
            <a:r>
              <a:rPr lang="en-US" dirty="0" smtClean="0"/>
              <a:t> en </a:t>
            </a:r>
            <a:r>
              <a:rPr lang="en-US" dirty="0" err="1" smtClean="0"/>
              <a:t>antimaterie</a:t>
            </a:r>
            <a:endParaRPr lang="en-US" dirty="0"/>
          </a:p>
        </p:txBody>
      </p:sp>
      <p:sp>
        <p:nvSpPr>
          <p:cNvPr id="3" name="Content Placeholder 2"/>
          <p:cNvSpPr>
            <a:spLocks noGrp="1"/>
          </p:cNvSpPr>
          <p:nvPr>
            <p:ph idx="1"/>
          </p:nvPr>
        </p:nvSpPr>
        <p:spPr>
          <a:xfrm>
            <a:off x="1395043" y="5196088"/>
            <a:ext cx="5986414" cy="666164"/>
          </a:xfrm>
        </p:spPr>
        <p:txBody>
          <a:bodyPr/>
          <a:lstStyle/>
          <a:p>
            <a:r>
              <a:rPr lang="en-US" sz="2200" dirty="0" smtClean="0"/>
              <a:t>Maar links en </a:t>
            </a:r>
            <a:r>
              <a:rPr lang="en-US" sz="2200" dirty="0" err="1" smtClean="0"/>
              <a:t>rechts</a:t>
            </a:r>
            <a:r>
              <a:rPr lang="en-US" sz="2200" dirty="0" smtClean="0"/>
              <a:t> </a:t>
            </a:r>
            <a:r>
              <a:rPr lang="en-US" sz="2200" dirty="0" err="1" smtClean="0"/>
              <a:t>niet</a:t>
            </a:r>
            <a:r>
              <a:rPr lang="en-US" sz="2200" dirty="0" smtClean="0"/>
              <a:t> even </a:t>
            </a:r>
            <a:r>
              <a:rPr lang="en-US" sz="2200" dirty="0" err="1" smtClean="0"/>
              <a:t>snel</a:t>
            </a:r>
            <a:r>
              <a:rPr lang="en-US" sz="2200" dirty="0" smtClean="0"/>
              <a:t>!</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grpSp>
        <p:nvGrpSpPr>
          <p:cNvPr id="6" name="Group 10"/>
          <p:cNvGrpSpPr/>
          <p:nvPr/>
        </p:nvGrpSpPr>
        <p:grpSpPr>
          <a:xfrm>
            <a:off x="1270001" y="1813387"/>
            <a:ext cx="6262914" cy="2868386"/>
            <a:chOff x="1002547" y="2060848"/>
            <a:chExt cx="6886106" cy="2339975"/>
          </a:xfrm>
        </p:grpSpPr>
        <p:pic>
          <p:nvPicPr>
            <p:cNvPr id="7" name="Picture 3"/>
            <p:cNvPicPr>
              <a:picLocks noChangeAspect="1" noChangeArrowheads="1"/>
            </p:cNvPicPr>
            <p:nvPr/>
          </p:nvPicPr>
          <p:blipFill>
            <a:blip r:embed="rId2" cstate="print"/>
            <a:srcRect/>
            <a:stretch>
              <a:fillRect/>
            </a:stretch>
          </p:blipFill>
          <p:spPr bwMode="auto">
            <a:xfrm>
              <a:off x="1002547" y="2060848"/>
              <a:ext cx="3402013" cy="2303462"/>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431078" y="2060848"/>
              <a:ext cx="3457575" cy="2339975"/>
            </a:xfrm>
            <a:prstGeom prst="rect">
              <a:avLst/>
            </a:prstGeom>
            <a:noFill/>
            <a:ln w="9525">
              <a:noFill/>
              <a:miter lim="800000"/>
              <a:headEnd/>
              <a:tailEnd/>
            </a:ln>
          </p:spPr>
        </p:pic>
        <p:cxnSp>
          <p:nvCxnSpPr>
            <p:cNvPr id="9" name="Straight Connector 8"/>
            <p:cNvCxnSpPr/>
            <p:nvPr/>
          </p:nvCxnSpPr>
          <p:spPr>
            <a:xfrm>
              <a:off x="2339752" y="2924944"/>
              <a:ext cx="3456384"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36915" y="2467750"/>
              <a:ext cx="1410719" cy="276186"/>
            </a:xfrm>
            <a:prstGeom prst="rect">
              <a:avLst/>
            </a:prstGeom>
            <a:solidFill>
              <a:schemeClr val="bg1"/>
            </a:solidFill>
          </p:spPr>
          <p:txBody>
            <a:bodyPr wrap="square" rtlCol="0">
              <a:spAutoFit/>
            </a:bodyPr>
            <a:lstStyle/>
            <a:p>
              <a:r>
                <a:rPr lang="en-US" sz="1600" kern="0" dirty="0" smtClean="0">
                  <a:solidFill>
                    <a:srgbClr val="000000"/>
                  </a:solidFill>
                  <a:latin typeface="Times New Roman"/>
                </a:rPr>
                <a:t>B</a:t>
              </a:r>
              <a:r>
                <a:rPr lang="en-US" sz="1600" kern="0" baseline="30000" dirty="0" smtClean="0">
                  <a:solidFill>
                    <a:srgbClr val="000000"/>
                  </a:solidFill>
                  <a:latin typeface="Times New Roman"/>
                </a:rPr>
                <a:t>0</a:t>
              </a:r>
              <a:r>
                <a:rPr lang="en-US" sz="1600" kern="0" dirty="0" smtClean="0">
                  <a:solidFill>
                    <a:srgbClr val="000000"/>
                  </a:solidFill>
                  <a:latin typeface="Times New Roman"/>
                </a:rPr>
                <a:t> </a:t>
              </a:r>
              <a:r>
                <a:rPr lang="en-US" sz="1600" kern="0" dirty="0" smtClean="0">
                  <a:solidFill>
                    <a:srgbClr val="000000"/>
                  </a:solidFill>
                  <a:latin typeface="Times New Roman"/>
                  <a:cs typeface="Times New Roman"/>
                </a:rPr>
                <a:t>→</a:t>
              </a:r>
              <a:r>
                <a:rPr lang="en-US" sz="1600" kern="0" dirty="0" smtClean="0">
                  <a:solidFill>
                    <a:srgbClr val="000000"/>
                  </a:solidFill>
                  <a:latin typeface="Times New Roman"/>
                </a:rPr>
                <a:t> </a:t>
              </a:r>
              <a:r>
                <a:rPr lang="en-GB" sz="1600" kern="0" dirty="0" smtClean="0">
                  <a:solidFill>
                    <a:srgbClr val="000000"/>
                  </a:solidFill>
                  <a:latin typeface="+mn-lt"/>
                </a:rPr>
                <a:t>K</a:t>
              </a:r>
              <a:r>
                <a:rPr lang="en-GB" sz="1600" kern="0" baseline="30000" dirty="0" smtClean="0">
                  <a:solidFill>
                    <a:srgbClr val="000000"/>
                  </a:solidFill>
                  <a:latin typeface="Symbol" pitchFamily="18" charset="2"/>
                </a:rPr>
                <a:t>+ </a:t>
              </a:r>
              <a:r>
                <a:rPr lang="en-US" sz="1600" kern="0" dirty="0" smtClean="0">
                  <a:solidFill>
                    <a:srgbClr val="000000"/>
                  </a:solidFill>
                  <a:latin typeface="Symbol" pitchFamily="18" charset="2"/>
                </a:rPr>
                <a:t>p</a:t>
              </a:r>
              <a:r>
                <a:rPr lang="en-GB" sz="1600" kern="0" baseline="30000" dirty="0" smtClean="0">
                  <a:solidFill>
                    <a:srgbClr val="000000"/>
                  </a:solidFill>
                  <a:latin typeface="Symbol" pitchFamily="18" charset="2"/>
                </a:rPr>
                <a:t>-</a:t>
              </a:r>
              <a:endParaRPr lang="en-GB" sz="1600" dirty="0"/>
            </a:p>
          </p:txBody>
        </p:sp>
        <p:sp>
          <p:nvSpPr>
            <p:cNvPr id="11" name="TextBox 10"/>
            <p:cNvSpPr txBox="1"/>
            <p:nvPr/>
          </p:nvSpPr>
          <p:spPr>
            <a:xfrm>
              <a:off x="6027451" y="2467750"/>
              <a:ext cx="1440160" cy="276186"/>
            </a:xfrm>
            <a:prstGeom prst="rect">
              <a:avLst/>
            </a:prstGeom>
            <a:solidFill>
              <a:schemeClr val="bg1"/>
            </a:solidFill>
          </p:spPr>
          <p:txBody>
            <a:bodyPr wrap="square" rtlCol="0">
              <a:spAutoFit/>
            </a:bodyPr>
            <a:lstStyle/>
            <a:p>
              <a:r>
                <a:rPr lang="en-US" sz="1600" kern="0" dirty="0" smtClean="0">
                  <a:solidFill>
                    <a:srgbClr val="000000"/>
                  </a:solidFill>
                  <a:latin typeface="Times New Roman"/>
                </a:rPr>
                <a:t>B</a:t>
              </a:r>
              <a:r>
                <a:rPr lang="en-US" sz="1600" kern="0" baseline="30000" dirty="0" smtClean="0">
                  <a:solidFill>
                    <a:srgbClr val="000000"/>
                  </a:solidFill>
                  <a:latin typeface="Times New Roman"/>
                </a:rPr>
                <a:t>0</a:t>
              </a:r>
              <a:r>
                <a:rPr lang="en-US" sz="1600" kern="0" dirty="0" smtClean="0">
                  <a:solidFill>
                    <a:srgbClr val="000000"/>
                  </a:solidFill>
                  <a:latin typeface="Times New Roman"/>
                </a:rPr>
                <a:t> </a:t>
              </a:r>
              <a:r>
                <a:rPr lang="en-US" sz="1600" kern="0" dirty="0" smtClean="0">
                  <a:solidFill>
                    <a:srgbClr val="000000"/>
                  </a:solidFill>
                  <a:latin typeface="Times New Roman"/>
                  <a:cs typeface="Times New Roman"/>
                </a:rPr>
                <a:t>→</a:t>
              </a:r>
              <a:r>
                <a:rPr lang="en-US" sz="1600" kern="0" dirty="0" smtClean="0">
                  <a:solidFill>
                    <a:srgbClr val="000000"/>
                  </a:solidFill>
                  <a:latin typeface="Times New Roman"/>
                </a:rPr>
                <a:t> </a:t>
              </a:r>
              <a:r>
                <a:rPr lang="en-GB" sz="1600" kern="0" dirty="0" smtClean="0">
                  <a:solidFill>
                    <a:srgbClr val="000000"/>
                  </a:solidFill>
                  <a:latin typeface="+mn-lt"/>
                </a:rPr>
                <a:t>K</a:t>
              </a:r>
              <a:r>
                <a:rPr lang="en-GB" sz="1600" kern="0" baseline="30000" dirty="0" smtClean="0">
                  <a:solidFill>
                    <a:srgbClr val="000000"/>
                  </a:solidFill>
                  <a:latin typeface="Symbol" pitchFamily="18" charset="2"/>
                </a:rPr>
                <a:t>- </a:t>
              </a:r>
              <a:r>
                <a:rPr lang="en-US" sz="1600" kern="0" dirty="0" smtClean="0">
                  <a:solidFill>
                    <a:srgbClr val="000000"/>
                  </a:solidFill>
                  <a:latin typeface="Symbol" pitchFamily="18" charset="2"/>
                </a:rPr>
                <a:t>p</a:t>
              </a:r>
              <a:r>
                <a:rPr lang="en-GB" sz="1600" kern="0" baseline="30000" dirty="0" smtClean="0">
                  <a:solidFill>
                    <a:srgbClr val="000000"/>
                  </a:solidFill>
                  <a:latin typeface="Symbol" pitchFamily="18" charset="2"/>
                </a:rPr>
                <a:t>+</a:t>
              </a:r>
              <a:endParaRPr lang="en-GB" sz="1600" dirty="0"/>
            </a:p>
          </p:txBody>
        </p:sp>
      </p:grpSp>
      <p:cxnSp>
        <p:nvCxnSpPr>
          <p:cNvPr id="12" name="Straight Connector 11"/>
          <p:cNvCxnSpPr/>
          <p:nvPr/>
        </p:nvCxnSpPr>
        <p:spPr>
          <a:xfrm flipH="1">
            <a:off x="5915698" y="2393049"/>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1149348" y="996051"/>
            <a:ext cx="2923724" cy="8636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1" i="1" u="none" strike="noStrike" kern="0" cap="none" spc="0" normalizeH="0" baseline="0" noProof="0" dirty="0" smtClean="0">
                <a:ln>
                  <a:noFill/>
                </a:ln>
                <a:solidFill>
                  <a:srgbClr val="00FFFF"/>
                </a:solidFill>
                <a:effectLst/>
                <a:uLnTx/>
                <a:uFillTx/>
                <a:latin typeface="+mn-lt"/>
                <a:ea typeface="+mn-ea"/>
                <a:cs typeface="+mn-cs"/>
              </a:rPr>
              <a:t>B </a:t>
            </a:r>
            <a:r>
              <a:rPr kumimoji="0" lang="en-US" sz="2000" b="1" i="1" u="none" strike="noStrike" kern="0" cap="none" spc="0" normalizeH="0" baseline="0" noProof="0" dirty="0" err="1" smtClean="0">
                <a:ln>
                  <a:noFill/>
                </a:ln>
                <a:solidFill>
                  <a:srgbClr val="00FFFF"/>
                </a:solidFill>
                <a:effectLst/>
                <a:uLnTx/>
                <a:uFillTx/>
                <a:latin typeface="+mn-lt"/>
                <a:ea typeface="+mn-ea"/>
                <a:cs typeface="+mn-cs"/>
              </a:rPr>
              <a:t>deeltje</a:t>
            </a:r>
            <a:r>
              <a:rPr kumimoji="0" lang="en-US" sz="2000" b="1" i="1"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vervalt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naar</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err="1" smtClean="0">
                <a:solidFill>
                  <a:srgbClr val="00FFFF"/>
                </a:solidFill>
                <a:latin typeface="+mn-lt"/>
              </a:rPr>
              <a:t>een</a:t>
            </a:r>
            <a:r>
              <a:rPr lang="en-US" sz="2000" kern="0" dirty="0" smtClean="0">
                <a:solidFill>
                  <a:srgbClr val="00FFFF"/>
                </a:solidFill>
                <a:latin typeface="+mn-lt"/>
              </a:rPr>
              <a:t> </a:t>
            </a:r>
            <a:r>
              <a:rPr kumimoji="0" lang="en-US" sz="2000" b="0" i="0" u="none" strike="noStrike" kern="0" cap="none" spc="0" normalizeH="0" baseline="0" noProof="0" dirty="0" smtClean="0">
                <a:ln>
                  <a:noFill/>
                </a:ln>
                <a:solidFill>
                  <a:srgbClr val="00FFFF"/>
                </a:solidFill>
                <a:effectLst/>
                <a:uLnTx/>
                <a:uFillTx/>
                <a:latin typeface="+mn-lt"/>
                <a:ea typeface="+mn-ea"/>
                <a:cs typeface="+mn-cs"/>
              </a:rPr>
              <a:t>K</a:t>
            </a:r>
            <a:r>
              <a:rPr kumimoji="0" lang="en-US" sz="2000" b="0" i="0" u="none" strike="noStrike" kern="0" cap="none" spc="0" normalizeH="0" baseline="30000" noProof="0" dirty="0" smtClean="0">
                <a:ln>
                  <a:noFill/>
                </a:ln>
                <a:solidFill>
                  <a:srgbClr val="00FFFF"/>
                </a:solidFill>
                <a:effectLst/>
                <a:uLnTx/>
                <a:uFillTx/>
                <a:latin typeface="+mn-lt"/>
                <a:ea typeface="+mn-ea"/>
                <a:cs typeface="+mn-cs"/>
              </a:rPr>
              <a: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en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π</a:t>
            </a:r>
            <a:r>
              <a:rPr kumimoji="0" lang="en-US" sz="2000" b="0" i="0" u="none" strike="noStrike" kern="0" cap="none" spc="0" normalizeH="0" baseline="30000" noProof="0" dirty="0" smtClean="0">
                <a:ln>
                  <a:noFill/>
                </a:ln>
                <a:solidFill>
                  <a:srgbClr val="00FFFF"/>
                </a:solidFill>
                <a:effectLst/>
                <a:uLnTx/>
                <a:uFillTx/>
                <a:latin typeface="+mn-lt"/>
                <a:ea typeface="+mn-ea"/>
                <a:cs typeface="+mn-cs"/>
              </a:rPr>
              <a: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deeltje</a:t>
            </a:r>
            <a:endParaRPr kumimoji="0" lang="en-US" sz="2400" b="0" i="0" u="none" strike="noStrike" kern="0" cap="none" spc="0" normalizeH="0" baseline="0" noProof="0" dirty="0" smtClean="0">
              <a:ln>
                <a:noFill/>
              </a:ln>
              <a:solidFill>
                <a:srgbClr val="FFFF99"/>
              </a:solidFill>
              <a:effectLst/>
              <a:uLnTx/>
              <a:uFillTx/>
              <a:latin typeface="+mn-lt"/>
              <a:ea typeface="+mn-ea"/>
              <a:cs typeface="+mn-cs"/>
            </a:endParaRPr>
          </a:p>
        </p:txBody>
      </p:sp>
      <p:sp>
        <p:nvSpPr>
          <p:cNvPr id="14" name="Content Placeholder 2"/>
          <p:cNvSpPr txBox="1">
            <a:spLocks/>
          </p:cNvSpPr>
          <p:nvPr/>
        </p:nvSpPr>
        <p:spPr bwMode="auto">
          <a:xfrm>
            <a:off x="4372429" y="1003308"/>
            <a:ext cx="3501572" cy="8636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b="1" i="1" kern="0" dirty="0" smtClean="0">
                <a:solidFill>
                  <a:srgbClr val="FF6600"/>
                </a:solidFill>
                <a:latin typeface="+mn-lt"/>
              </a:rPr>
              <a:t>a</a:t>
            </a:r>
            <a:r>
              <a:rPr kumimoji="0" lang="en-US" sz="2000" b="1" i="1" u="none" strike="noStrike" kern="0" cap="none" spc="0" normalizeH="0" baseline="0" noProof="0" dirty="0" err="1" smtClean="0">
                <a:ln>
                  <a:noFill/>
                </a:ln>
                <a:solidFill>
                  <a:srgbClr val="FF6600"/>
                </a:solidFill>
                <a:effectLst/>
                <a:uLnTx/>
                <a:uFillTx/>
                <a:latin typeface="+mn-lt"/>
                <a:ea typeface="+mn-ea"/>
                <a:cs typeface="+mn-cs"/>
              </a:rPr>
              <a:t>nti</a:t>
            </a:r>
            <a:r>
              <a:rPr kumimoji="0" lang="en-US" sz="2000" b="1" i="1" u="none" strike="noStrike" kern="0" cap="none" spc="0" normalizeH="0" baseline="0" noProof="0" dirty="0" smtClean="0">
                <a:ln>
                  <a:noFill/>
                </a:ln>
                <a:solidFill>
                  <a:srgbClr val="FF6600"/>
                </a:solidFill>
                <a:effectLst/>
                <a:uLnTx/>
                <a:uFillTx/>
                <a:latin typeface="+mn-lt"/>
                <a:ea typeface="+mn-ea"/>
                <a:cs typeface="+mn-cs"/>
              </a:rPr>
              <a:t>-B </a:t>
            </a:r>
            <a:r>
              <a:rPr kumimoji="0" lang="en-US" sz="2000" b="1" i="1" u="none" strike="noStrike" kern="0" cap="none" spc="0" normalizeH="0" baseline="0" noProof="0" dirty="0" err="1" smtClean="0">
                <a:ln>
                  <a:noFill/>
                </a:ln>
                <a:solidFill>
                  <a:srgbClr val="FF6600"/>
                </a:solidFill>
                <a:effectLst/>
                <a:uLnTx/>
                <a:uFillTx/>
                <a:latin typeface="+mn-lt"/>
                <a:ea typeface="+mn-ea"/>
                <a:cs typeface="+mn-cs"/>
              </a:rPr>
              <a:t>deeltje</a:t>
            </a:r>
            <a:r>
              <a:rPr kumimoji="0" lang="en-US" sz="2000" b="1" i="1"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vervalt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naar</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err="1" smtClean="0">
                <a:solidFill>
                  <a:srgbClr val="FF6600"/>
                </a:solidFill>
                <a:latin typeface="+mn-lt"/>
              </a:rPr>
              <a:t>een</a:t>
            </a:r>
            <a:r>
              <a:rPr lang="en-US" sz="2000" kern="0" dirty="0" smtClean="0">
                <a:solidFill>
                  <a:srgbClr val="FF6600"/>
                </a:solidFill>
                <a:latin typeface="+mn-lt"/>
              </a:rPr>
              <a:t> </a:t>
            </a:r>
            <a:r>
              <a:rPr kumimoji="0" lang="en-US" sz="2000" b="0" i="0" u="none" strike="noStrike" kern="0" cap="none" spc="0" normalizeH="0" baseline="0" noProof="0" dirty="0" smtClean="0">
                <a:ln>
                  <a:noFill/>
                </a:ln>
                <a:solidFill>
                  <a:srgbClr val="FF6600"/>
                </a:solidFill>
                <a:effectLst/>
                <a:uLnTx/>
                <a:uFillTx/>
                <a:latin typeface="+mn-lt"/>
                <a:ea typeface="+mn-ea"/>
                <a:cs typeface="+mn-cs"/>
              </a:rPr>
              <a:t>K</a:t>
            </a:r>
            <a:r>
              <a:rPr kumimoji="0" lang="en-US" sz="2000" b="0" i="0" u="none" strike="noStrike" kern="0" cap="none" spc="0" normalizeH="0" baseline="30000" noProof="0" dirty="0" smtClean="0">
                <a:ln>
                  <a:noFill/>
                </a:ln>
                <a:solidFill>
                  <a:srgbClr val="FF6600"/>
                </a:solidFill>
                <a:effectLst/>
                <a:uLnTx/>
                <a:uFillTx/>
                <a:latin typeface="+mn-lt"/>
                <a:ea typeface="+mn-ea"/>
                <a:cs typeface="+mn-cs"/>
              </a:rPr>
              <a: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en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π</a:t>
            </a:r>
            <a:r>
              <a:rPr kumimoji="0" lang="en-US" sz="2000" b="0" i="0" u="none" strike="noStrike" kern="0" cap="none" spc="0" normalizeH="0" baseline="30000" noProof="0" dirty="0" smtClean="0">
                <a:ln>
                  <a:noFill/>
                </a:ln>
                <a:solidFill>
                  <a:srgbClr val="FF6600"/>
                </a:solidFill>
                <a:effectLst/>
                <a:uLnTx/>
                <a:uFillTx/>
                <a:latin typeface="+mn-lt"/>
                <a:ea typeface="+mn-ea"/>
                <a:cs typeface="+mn-cs"/>
              </a:rPr>
              <a: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deeltje</a:t>
            </a:r>
            <a:endParaRPr kumimoji="0" lang="en-US" sz="2400" b="0" i="0" u="none" strike="noStrike" kern="0" cap="none" spc="0" normalizeH="0" baseline="0" noProof="0" dirty="0" smtClean="0">
              <a:ln>
                <a:noFill/>
              </a:ln>
              <a:solidFill>
                <a:srgbClr val="FF6600"/>
              </a:solidFill>
              <a:effectLst/>
              <a:uLnTx/>
              <a:uFillTx/>
              <a:latin typeface="+mn-lt"/>
              <a:ea typeface="+mn-ea"/>
              <a:cs typeface="+mn-cs"/>
            </a:endParaRPr>
          </a:p>
        </p:txBody>
      </p:sp>
    </p:spTree>
    <p:extLst>
      <p:ext uri="{BB962C8B-B14F-4D97-AF65-F5344CB8AC3E}">
        <p14:creationId xmlns:p14="http://schemas.microsoft.com/office/powerpoint/2010/main" val="17794280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26"/>
            <a:ext cx="9144000" cy="762000"/>
          </a:xfrm>
        </p:spPr>
        <p:txBody>
          <a:bodyPr/>
          <a:lstStyle/>
          <a:p>
            <a:r>
              <a:rPr lang="en-US" dirty="0" smtClean="0"/>
              <a:t>Beauty </a:t>
            </a:r>
            <a:r>
              <a:rPr lang="en-US" dirty="0" err="1" smtClean="0"/>
              <a:t>deeltjes</a:t>
            </a:r>
            <a:r>
              <a:rPr lang="en-US" dirty="0" smtClean="0"/>
              <a:t>: </a:t>
            </a:r>
            <a:br>
              <a:rPr lang="en-US" dirty="0" smtClean="0"/>
            </a:br>
            <a:r>
              <a:rPr lang="en-US" dirty="0" err="1" smtClean="0"/>
              <a:t>verschil</a:t>
            </a:r>
            <a:r>
              <a:rPr lang="en-US" dirty="0" smtClean="0"/>
              <a:t> </a:t>
            </a:r>
            <a:r>
              <a:rPr lang="en-US" dirty="0" err="1" smtClean="0"/>
              <a:t>tussen</a:t>
            </a:r>
            <a:r>
              <a:rPr lang="en-US" dirty="0" smtClean="0"/>
              <a:t> </a:t>
            </a:r>
            <a:r>
              <a:rPr lang="en-US" dirty="0" err="1" smtClean="0"/>
              <a:t>materie</a:t>
            </a:r>
            <a:r>
              <a:rPr lang="en-US" dirty="0" smtClean="0"/>
              <a:t> en </a:t>
            </a:r>
            <a:r>
              <a:rPr lang="en-US" dirty="0" err="1" smtClean="0"/>
              <a:t>antimaterie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grpSp>
        <p:nvGrpSpPr>
          <p:cNvPr id="6" name="Group 10"/>
          <p:cNvGrpSpPr/>
          <p:nvPr/>
        </p:nvGrpSpPr>
        <p:grpSpPr>
          <a:xfrm>
            <a:off x="1270001" y="1813387"/>
            <a:ext cx="6262914" cy="2868386"/>
            <a:chOff x="1002547" y="2060848"/>
            <a:chExt cx="6886106" cy="2339975"/>
          </a:xfrm>
        </p:grpSpPr>
        <p:pic>
          <p:nvPicPr>
            <p:cNvPr id="7" name="Picture 3"/>
            <p:cNvPicPr>
              <a:picLocks noChangeAspect="1" noChangeArrowheads="1"/>
            </p:cNvPicPr>
            <p:nvPr/>
          </p:nvPicPr>
          <p:blipFill>
            <a:blip r:embed="rId2" cstate="print"/>
            <a:srcRect/>
            <a:stretch>
              <a:fillRect/>
            </a:stretch>
          </p:blipFill>
          <p:spPr bwMode="auto">
            <a:xfrm>
              <a:off x="1002547" y="2060848"/>
              <a:ext cx="3402013" cy="2303462"/>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431078" y="2060848"/>
              <a:ext cx="3457575" cy="2339975"/>
            </a:xfrm>
            <a:prstGeom prst="rect">
              <a:avLst/>
            </a:prstGeom>
            <a:noFill/>
            <a:ln w="9525">
              <a:noFill/>
              <a:miter lim="800000"/>
              <a:headEnd/>
              <a:tailEnd/>
            </a:ln>
          </p:spPr>
        </p:pic>
        <p:cxnSp>
          <p:nvCxnSpPr>
            <p:cNvPr id="9" name="Straight Connector 8"/>
            <p:cNvCxnSpPr/>
            <p:nvPr/>
          </p:nvCxnSpPr>
          <p:spPr>
            <a:xfrm>
              <a:off x="2339752" y="2924944"/>
              <a:ext cx="3456384"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36915" y="2467750"/>
              <a:ext cx="1410719" cy="276186"/>
            </a:xfrm>
            <a:prstGeom prst="rect">
              <a:avLst/>
            </a:prstGeom>
            <a:solidFill>
              <a:schemeClr val="bg1"/>
            </a:solidFill>
          </p:spPr>
          <p:txBody>
            <a:bodyPr wrap="square" rtlCol="0">
              <a:spAutoFit/>
            </a:bodyPr>
            <a:lstStyle/>
            <a:p>
              <a:r>
                <a:rPr lang="en-US" sz="1600" kern="0" dirty="0" smtClean="0">
                  <a:solidFill>
                    <a:srgbClr val="000000"/>
                  </a:solidFill>
                  <a:latin typeface="Times New Roman"/>
                </a:rPr>
                <a:t>B</a:t>
              </a:r>
              <a:r>
                <a:rPr lang="en-US" sz="1600" kern="0" baseline="30000" dirty="0" smtClean="0">
                  <a:solidFill>
                    <a:srgbClr val="000000"/>
                  </a:solidFill>
                  <a:latin typeface="Times New Roman"/>
                </a:rPr>
                <a:t>0</a:t>
              </a:r>
              <a:r>
                <a:rPr lang="en-US" sz="1600" kern="0" dirty="0" smtClean="0">
                  <a:solidFill>
                    <a:srgbClr val="000000"/>
                  </a:solidFill>
                  <a:latin typeface="Times New Roman"/>
                </a:rPr>
                <a:t> </a:t>
              </a:r>
              <a:r>
                <a:rPr lang="en-US" sz="1600" kern="0" dirty="0" smtClean="0">
                  <a:solidFill>
                    <a:srgbClr val="000000"/>
                  </a:solidFill>
                  <a:latin typeface="Times New Roman"/>
                  <a:cs typeface="Times New Roman"/>
                </a:rPr>
                <a:t>→</a:t>
              </a:r>
              <a:r>
                <a:rPr lang="en-US" sz="1600" kern="0" dirty="0" smtClean="0">
                  <a:solidFill>
                    <a:srgbClr val="000000"/>
                  </a:solidFill>
                  <a:latin typeface="Times New Roman"/>
                </a:rPr>
                <a:t> </a:t>
              </a:r>
              <a:r>
                <a:rPr lang="en-GB" sz="1600" kern="0" dirty="0" smtClean="0">
                  <a:solidFill>
                    <a:srgbClr val="000000"/>
                  </a:solidFill>
                  <a:latin typeface="+mn-lt"/>
                </a:rPr>
                <a:t>K</a:t>
              </a:r>
              <a:r>
                <a:rPr lang="en-GB" sz="1600" kern="0" baseline="30000" dirty="0" smtClean="0">
                  <a:solidFill>
                    <a:srgbClr val="000000"/>
                  </a:solidFill>
                  <a:latin typeface="Symbol" pitchFamily="18" charset="2"/>
                </a:rPr>
                <a:t>+ </a:t>
              </a:r>
              <a:r>
                <a:rPr lang="en-US" sz="1600" kern="0" dirty="0" smtClean="0">
                  <a:solidFill>
                    <a:srgbClr val="000000"/>
                  </a:solidFill>
                  <a:latin typeface="Symbol" pitchFamily="18" charset="2"/>
                </a:rPr>
                <a:t>p</a:t>
              </a:r>
              <a:r>
                <a:rPr lang="en-GB" sz="1600" kern="0" baseline="30000" dirty="0" smtClean="0">
                  <a:solidFill>
                    <a:srgbClr val="000000"/>
                  </a:solidFill>
                  <a:latin typeface="Symbol" pitchFamily="18" charset="2"/>
                </a:rPr>
                <a:t>-</a:t>
              </a:r>
              <a:endParaRPr lang="en-GB" sz="1600" dirty="0"/>
            </a:p>
          </p:txBody>
        </p:sp>
        <p:sp>
          <p:nvSpPr>
            <p:cNvPr id="11" name="TextBox 10"/>
            <p:cNvSpPr txBox="1"/>
            <p:nvPr/>
          </p:nvSpPr>
          <p:spPr>
            <a:xfrm>
              <a:off x="6027451" y="2467750"/>
              <a:ext cx="1440160" cy="276186"/>
            </a:xfrm>
            <a:prstGeom prst="rect">
              <a:avLst/>
            </a:prstGeom>
            <a:solidFill>
              <a:schemeClr val="bg1"/>
            </a:solidFill>
          </p:spPr>
          <p:txBody>
            <a:bodyPr wrap="square" rtlCol="0">
              <a:spAutoFit/>
            </a:bodyPr>
            <a:lstStyle/>
            <a:p>
              <a:r>
                <a:rPr lang="en-US" sz="1600" kern="0" dirty="0" smtClean="0">
                  <a:solidFill>
                    <a:srgbClr val="000000"/>
                  </a:solidFill>
                  <a:latin typeface="Times New Roman"/>
                </a:rPr>
                <a:t>B</a:t>
              </a:r>
              <a:r>
                <a:rPr lang="en-US" sz="1600" kern="0" baseline="30000" dirty="0" smtClean="0">
                  <a:solidFill>
                    <a:srgbClr val="000000"/>
                  </a:solidFill>
                  <a:latin typeface="Times New Roman"/>
                </a:rPr>
                <a:t>0</a:t>
              </a:r>
              <a:r>
                <a:rPr lang="en-US" sz="1600" kern="0" dirty="0" smtClean="0">
                  <a:solidFill>
                    <a:srgbClr val="000000"/>
                  </a:solidFill>
                  <a:latin typeface="Times New Roman"/>
                </a:rPr>
                <a:t> </a:t>
              </a:r>
              <a:r>
                <a:rPr lang="en-US" sz="1600" kern="0" dirty="0" smtClean="0">
                  <a:solidFill>
                    <a:srgbClr val="000000"/>
                  </a:solidFill>
                  <a:latin typeface="Times New Roman"/>
                  <a:cs typeface="Times New Roman"/>
                </a:rPr>
                <a:t>→</a:t>
              </a:r>
              <a:r>
                <a:rPr lang="en-US" sz="1600" kern="0" dirty="0" smtClean="0">
                  <a:solidFill>
                    <a:srgbClr val="000000"/>
                  </a:solidFill>
                  <a:latin typeface="Times New Roman"/>
                </a:rPr>
                <a:t> </a:t>
              </a:r>
              <a:r>
                <a:rPr lang="en-GB" sz="1600" kern="0" dirty="0" smtClean="0">
                  <a:solidFill>
                    <a:srgbClr val="000000"/>
                  </a:solidFill>
                  <a:latin typeface="+mn-lt"/>
                </a:rPr>
                <a:t>K</a:t>
              </a:r>
              <a:r>
                <a:rPr lang="en-GB" sz="1600" kern="0" baseline="30000" dirty="0" smtClean="0">
                  <a:solidFill>
                    <a:srgbClr val="000000"/>
                  </a:solidFill>
                  <a:latin typeface="Symbol" pitchFamily="18" charset="2"/>
                </a:rPr>
                <a:t>- </a:t>
              </a:r>
              <a:r>
                <a:rPr lang="en-US" sz="1600" kern="0" dirty="0" smtClean="0">
                  <a:solidFill>
                    <a:srgbClr val="000000"/>
                  </a:solidFill>
                  <a:latin typeface="Symbol" pitchFamily="18" charset="2"/>
                </a:rPr>
                <a:t>p</a:t>
              </a:r>
              <a:r>
                <a:rPr lang="en-GB" sz="1600" kern="0" baseline="30000" dirty="0" smtClean="0">
                  <a:solidFill>
                    <a:srgbClr val="000000"/>
                  </a:solidFill>
                  <a:latin typeface="Symbol" pitchFamily="18" charset="2"/>
                </a:rPr>
                <a:t>+</a:t>
              </a:r>
              <a:endParaRPr lang="en-GB" sz="1600" dirty="0"/>
            </a:p>
          </p:txBody>
        </p:sp>
      </p:grpSp>
      <p:cxnSp>
        <p:nvCxnSpPr>
          <p:cNvPr id="12" name="Straight Connector 11"/>
          <p:cNvCxnSpPr/>
          <p:nvPr/>
        </p:nvCxnSpPr>
        <p:spPr>
          <a:xfrm flipH="1">
            <a:off x="5915698" y="2393049"/>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1149348" y="996051"/>
            <a:ext cx="2923724" cy="8636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1" i="1" u="none" strike="noStrike" kern="0" cap="none" spc="0" normalizeH="0" baseline="0" noProof="0" dirty="0" smtClean="0">
                <a:ln>
                  <a:noFill/>
                </a:ln>
                <a:solidFill>
                  <a:srgbClr val="00FFFF"/>
                </a:solidFill>
                <a:effectLst/>
                <a:uLnTx/>
                <a:uFillTx/>
                <a:latin typeface="+mn-lt"/>
                <a:ea typeface="+mn-ea"/>
                <a:cs typeface="+mn-cs"/>
              </a:rPr>
              <a:t>B </a:t>
            </a:r>
            <a:r>
              <a:rPr kumimoji="0" lang="en-US" sz="2000" b="1" i="1" u="none" strike="noStrike" kern="0" cap="none" spc="0" normalizeH="0" baseline="0" noProof="0" dirty="0" err="1" smtClean="0">
                <a:ln>
                  <a:noFill/>
                </a:ln>
                <a:solidFill>
                  <a:srgbClr val="00FFFF"/>
                </a:solidFill>
                <a:effectLst/>
                <a:uLnTx/>
                <a:uFillTx/>
                <a:latin typeface="+mn-lt"/>
                <a:ea typeface="+mn-ea"/>
                <a:cs typeface="+mn-cs"/>
              </a:rPr>
              <a:t>deeltje</a:t>
            </a:r>
            <a:r>
              <a:rPr kumimoji="0" lang="en-US" sz="2000" b="1" i="1"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vervalt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naar</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err="1" smtClean="0">
                <a:solidFill>
                  <a:srgbClr val="00FFFF"/>
                </a:solidFill>
                <a:latin typeface="+mn-lt"/>
              </a:rPr>
              <a:t>een</a:t>
            </a:r>
            <a:r>
              <a:rPr lang="en-US" sz="2000" kern="0" dirty="0" smtClean="0">
                <a:solidFill>
                  <a:srgbClr val="00FFFF"/>
                </a:solidFill>
                <a:latin typeface="+mn-lt"/>
              </a:rPr>
              <a:t> </a:t>
            </a:r>
            <a:r>
              <a:rPr kumimoji="0" lang="en-US" sz="2000" b="0" i="0" u="none" strike="noStrike" kern="0" cap="none" spc="0" normalizeH="0" baseline="0" noProof="0" dirty="0" smtClean="0">
                <a:ln>
                  <a:noFill/>
                </a:ln>
                <a:solidFill>
                  <a:srgbClr val="00FFFF"/>
                </a:solidFill>
                <a:effectLst/>
                <a:uLnTx/>
                <a:uFillTx/>
                <a:latin typeface="+mn-lt"/>
                <a:ea typeface="+mn-ea"/>
                <a:cs typeface="+mn-cs"/>
              </a:rPr>
              <a:t>K</a:t>
            </a:r>
            <a:r>
              <a:rPr kumimoji="0" lang="en-US" sz="2000" b="0" i="0" u="none" strike="noStrike" kern="0" cap="none" spc="0" normalizeH="0" baseline="30000" noProof="0" dirty="0" smtClean="0">
                <a:ln>
                  <a:noFill/>
                </a:ln>
                <a:solidFill>
                  <a:srgbClr val="00FFFF"/>
                </a:solidFill>
                <a:effectLst/>
                <a:uLnTx/>
                <a:uFillTx/>
                <a:latin typeface="+mn-lt"/>
                <a:ea typeface="+mn-ea"/>
                <a:cs typeface="+mn-cs"/>
              </a:rPr>
              <a: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en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π</a:t>
            </a:r>
            <a:r>
              <a:rPr kumimoji="0" lang="en-US" sz="2000" b="0" i="0" u="none" strike="noStrike" kern="0" cap="none" spc="0" normalizeH="0" baseline="30000" noProof="0" dirty="0" smtClean="0">
                <a:ln>
                  <a:noFill/>
                </a:ln>
                <a:solidFill>
                  <a:srgbClr val="00FFFF"/>
                </a:solidFill>
                <a:effectLst/>
                <a:uLnTx/>
                <a:uFillTx/>
                <a:latin typeface="+mn-lt"/>
                <a:ea typeface="+mn-ea"/>
                <a:cs typeface="+mn-cs"/>
              </a:rPr>
              <a:t>-</a:t>
            </a:r>
            <a:r>
              <a:rPr kumimoji="0" lang="en-US" sz="2000" b="0" i="0" u="none" strike="noStrike" kern="0" cap="none" spc="0" normalizeH="0" baseline="0" noProof="0" dirty="0" smtClean="0">
                <a:ln>
                  <a:noFill/>
                </a:ln>
                <a:solidFill>
                  <a:srgbClr val="00FFFF"/>
                </a:solidFill>
                <a:effectLst/>
                <a:uLnTx/>
                <a:uFillTx/>
                <a:latin typeface="+mn-lt"/>
                <a:ea typeface="+mn-ea"/>
                <a:cs typeface="+mn-cs"/>
              </a:rPr>
              <a:t> </a:t>
            </a:r>
            <a:r>
              <a:rPr kumimoji="0" lang="en-US" sz="2000" b="0" i="0" u="none" strike="noStrike" kern="0" cap="none" spc="0" normalizeH="0" baseline="0" noProof="0" dirty="0" err="1" smtClean="0">
                <a:ln>
                  <a:noFill/>
                </a:ln>
                <a:solidFill>
                  <a:srgbClr val="00FFFF"/>
                </a:solidFill>
                <a:effectLst/>
                <a:uLnTx/>
                <a:uFillTx/>
                <a:latin typeface="+mn-lt"/>
                <a:ea typeface="+mn-ea"/>
                <a:cs typeface="+mn-cs"/>
              </a:rPr>
              <a:t>deeltje</a:t>
            </a:r>
            <a:endParaRPr kumimoji="0" lang="en-US" sz="2400" b="0" i="0" u="none" strike="noStrike" kern="0" cap="none" spc="0" normalizeH="0" baseline="0" noProof="0" dirty="0" smtClean="0">
              <a:ln>
                <a:noFill/>
              </a:ln>
              <a:solidFill>
                <a:srgbClr val="FFFF99"/>
              </a:solidFill>
              <a:effectLst/>
              <a:uLnTx/>
              <a:uFillTx/>
              <a:latin typeface="+mn-lt"/>
              <a:ea typeface="+mn-ea"/>
              <a:cs typeface="+mn-cs"/>
            </a:endParaRPr>
          </a:p>
        </p:txBody>
      </p:sp>
      <p:sp>
        <p:nvSpPr>
          <p:cNvPr id="14" name="Content Placeholder 2"/>
          <p:cNvSpPr txBox="1">
            <a:spLocks/>
          </p:cNvSpPr>
          <p:nvPr/>
        </p:nvSpPr>
        <p:spPr bwMode="auto">
          <a:xfrm>
            <a:off x="4372429" y="1003308"/>
            <a:ext cx="3501572" cy="8636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b="1" i="1" kern="0" dirty="0" smtClean="0">
                <a:solidFill>
                  <a:srgbClr val="FF6600"/>
                </a:solidFill>
                <a:latin typeface="+mn-lt"/>
              </a:rPr>
              <a:t>a</a:t>
            </a:r>
            <a:r>
              <a:rPr kumimoji="0" lang="en-US" sz="2000" b="1" i="1" u="none" strike="noStrike" kern="0" cap="none" spc="0" normalizeH="0" baseline="0" noProof="0" dirty="0" err="1" smtClean="0">
                <a:ln>
                  <a:noFill/>
                </a:ln>
                <a:solidFill>
                  <a:srgbClr val="FF6600"/>
                </a:solidFill>
                <a:effectLst/>
                <a:uLnTx/>
                <a:uFillTx/>
                <a:latin typeface="+mn-lt"/>
                <a:ea typeface="+mn-ea"/>
                <a:cs typeface="+mn-cs"/>
              </a:rPr>
              <a:t>nti</a:t>
            </a:r>
            <a:r>
              <a:rPr kumimoji="0" lang="en-US" sz="2000" b="1" i="1" u="none" strike="noStrike" kern="0" cap="none" spc="0" normalizeH="0" baseline="0" noProof="0" dirty="0" smtClean="0">
                <a:ln>
                  <a:noFill/>
                </a:ln>
                <a:solidFill>
                  <a:srgbClr val="FF6600"/>
                </a:solidFill>
                <a:effectLst/>
                <a:uLnTx/>
                <a:uFillTx/>
                <a:latin typeface="+mn-lt"/>
                <a:ea typeface="+mn-ea"/>
                <a:cs typeface="+mn-cs"/>
              </a:rPr>
              <a:t>-B </a:t>
            </a:r>
            <a:r>
              <a:rPr kumimoji="0" lang="en-US" sz="2000" b="1" i="1" u="none" strike="noStrike" kern="0" cap="none" spc="0" normalizeH="0" baseline="0" noProof="0" dirty="0" err="1" smtClean="0">
                <a:ln>
                  <a:noFill/>
                </a:ln>
                <a:solidFill>
                  <a:srgbClr val="FF6600"/>
                </a:solidFill>
                <a:effectLst/>
                <a:uLnTx/>
                <a:uFillTx/>
                <a:latin typeface="+mn-lt"/>
                <a:ea typeface="+mn-ea"/>
                <a:cs typeface="+mn-cs"/>
              </a:rPr>
              <a:t>deeltje</a:t>
            </a:r>
            <a:r>
              <a:rPr kumimoji="0" lang="en-US" sz="2000" b="1" i="1"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vervalt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naar</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err="1" smtClean="0">
                <a:solidFill>
                  <a:srgbClr val="FF6600"/>
                </a:solidFill>
                <a:latin typeface="+mn-lt"/>
              </a:rPr>
              <a:t>een</a:t>
            </a:r>
            <a:r>
              <a:rPr lang="en-US" sz="2000" kern="0" dirty="0" smtClean="0">
                <a:solidFill>
                  <a:srgbClr val="FF6600"/>
                </a:solidFill>
                <a:latin typeface="+mn-lt"/>
              </a:rPr>
              <a:t> </a:t>
            </a:r>
            <a:r>
              <a:rPr kumimoji="0" lang="en-US" sz="2000" b="0" i="0" u="none" strike="noStrike" kern="0" cap="none" spc="0" normalizeH="0" baseline="0" noProof="0" dirty="0" smtClean="0">
                <a:ln>
                  <a:noFill/>
                </a:ln>
                <a:solidFill>
                  <a:srgbClr val="FF6600"/>
                </a:solidFill>
                <a:effectLst/>
                <a:uLnTx/>
                <a:uFillTx/>
                <a:latin typeface="+mn-lt"/>
                <a:ea typeface="+mn-ea"/>
                <a:cs typeface="+mn-cs"/>
              </a:rPr>
              <a:t>K</a:t>
            </a:r>
            <a:r>
              <a:rPr kumimoji="0" lang="en-US" sz="2000" b="0" i="0" u="none" strike="noStrike" kern="0" cap="none" spc="0" normalizeH="0" baseline="30000" noProof="0" dirty="0" smtClean="0">
                <a:ln>
                  <a:noFill/>
                </a:ln>
                <a:solidFill>
                  <a:srgbClr val="FF6600"/>
                </a:solidFill>
                <a:effectLst/>
                <a:uLnTx/>
                <a:uFillTx/>
                <a:latin typeface="+mn-lt"/>
                <a:ea typeface="+mn-ea"/>
                <a:cs typeface="+mn-cs"/>
              </a:rPr>
              <a: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en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π</a:t>
            </a:r>
            <a:r>
              <a:rPr kumimoji="0" lang="en-US" sz="2000" b="0" i="0" u="none" strike="noStrike" kern="0" cap="none" spc="0" normalizeH="0" baseline="30000" noProof="0" dirty="0" smtClean="0">
                <a:ln>
                  <a:noFill/>
                </a:ln>
                <a:solidFill>
                  <a:srgbClr val="FF6600"/>
                </a:solidFill>
                <a:effectLst/>
                <a:uLnTx/>
                <a:uFillTx/>
                <a:latin typeface="+mn-lt"/>
                <a:ea typeface="+mn-ea"/>
                <a:cs typeface="+mn-cs"/>
              </a:rPr>
              <a:t>+</a:t>
            </a:r>
            <a:r>
              <a:rPr kumimoji="0" lang="en-US" sz="2000" b="0" i="0" u="none" strike="noStrike" kern="0" cap="none" spc="0" normalizeH="0" baseline="0" noProof="0" dirty="0" smtClean="0">
                <a:ln>
                  <a:noFill/>
                </a:ln>
                <a:solidFill>
                  <a:srgbClr val="FF6600"/>
                </a:solidFill>
                <a:effectLst/>
                <a:uLnTx/>
                <a:uFillTx/>
                <a:latin typeface="+mn-lt"/>
                <a:ea typeface="+mn-ea"/>
                <a:cs typeface="+mn-cs"/>
              </a:rPr>
              <a:t> </a:t>
            </a:r>
            <a:r>
              <a:rPr kumimoji="0" lang="en-US" sz="2000" b="0" i="0" u="none" strike="noStrike" kern="0" cap="none" spc="0" normalizeH="0" baseline="0" noProof="0" dirty="0" err="1" smtClean="0">
                <a:ln>
                  <a:noFill/>
                </a:ln>
                <a:solidFill>
                  <a:srgbClr val="FF6600"/>
                </a:solidFill>
                <a:effectLst/>
                <a:uLnTx/>
                <a:uFillTx/>
                <a:latin typeface="+mn-lt"/>
                <a:ea typeface="+mn-ea"/>
                <a:cs typeface="+mn-cs"/>
              </a:rPr>
              <a:t>deeltje</a:t>
            </a:r>
            <a:endParaRPr kumimoji="0" lang="en-US" sz="2400" b="0" i="0" u="none" strike="noStrike" kern="0" cap="none" spc="0" normalizeH="0" baseline="0" noProof="0" dirty="0" smtClean="0">
              <a:ln>
                <a:noFill/>
              </a:ln>
              <a:solidFill>
                <a:srgbClr val="FF6600"/>
              </a:solidFill>
              <a:effectLst/>
              <a:uLnTx/>
              <a:uFillTx/>
              <a:latin typeface="+mn-lt"/>
              <a:ea typeface="+mn-ea"/>
              <a:cs typeface="+mn-cs"/>
            </a:endParaRPr>
          </a:p>
        </p:txBody>
      </p:sp>
      <p:pic>
        <p:nvPicPr>
          <p:cNvPr id="15" name="Picture 11" descr="CartoonCP"/>
          <p:cNvPicPr>
            <a:picLocks noChangeAspect="1" noChangeArrowheads="1"/>
          </p:cNvPicPr>
          <p:nvPr/>
        </p:nvPicPr>
        <p:blipFill>
          <a:blip r:embed="rId4" cstate="print"/>
          <a:srcRect/>
          <a:stretch>
            <a:fillRect/>
          </a:stretch>
        </p:blipFill>
        <p:spPr bwMode="auto">
          <a:xfrm>
            <a:off x="2472418" y="1413556"/>
            <a:ext cx="3716338" cy="3622675"/>
          </a:xfrm>
          <a:prstGeom prst="rect">
            <a:avLst/>
          </a:prstGeom>
          <a:noFill/>
        </p:spPr>
      </p:pic>
      <p:sp>
        <p:nvSpPr>
          <p:cNvPr id="16" name="Rectangle 3"/>
          <p:cNvSpPr txBox="1">
            <a:spLocks noChangeArrowheads="1"/>
          </p:cNvSpPr>
          <p:nvPr/>
        </p:nvSpPr>
        <p:spPr bwMode="auto">
          <a:xfrm>
            <a:off x="699860" y="5354411"/>
            <a:ext cx="7744279" cy="886732"/>
          </a:xfrm>
          <a:prstGeom prst="rect">
            <a:avLst/>
          </a:prstGeom>
          <a:noFill/>
          <a:ln w="19050">
            <a:solidFill>
              <a:srgbClr val="FF9900"/>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FF9900"/>
                </a:solidFill>
                <a:effectLst/>
                <a:uLnTx/>
                <a:uFillTx/>
                <a:latin typeface="+mn-lt"/>
                <a:ea typeface="+mn-ea"/>
                <a:cs typeface="+mn-cs"/>
              </a:rPr>
              <a:t>De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natuurwetten</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voor</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materie</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en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antimaterie</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blijken</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r>
              <a:rPr lang="en-US" sz="2400" kern="0" dirty="0" err="1" smtClean="0">
                <a:solidFill>
                  <a:srgbClr val="FF9900"/>
                </a:solidFill>
                <a:latin typeface="+mn-lt"/>
              </a:rPr>
              <a:t>duidelijk</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niet</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100% </a:t>
            </a:r>
            <a:r>
              <a:rPr kumimoji="0" lang="en-US" sz="2400" b="0" i="0" u="none" strike="noStrike" kern="0" cap="none" spc="0" normalizeH="0" baseline="0" noProof="0" dirty="0" err="1" smtClean="0">
                <a:ln>
                  <a:noFill/>
                </a:ln>
                <a:solidFill>
                  <a:srgbClr val="FF9900"/>
                </a:solidFill>
                <a:effectLst/>
                <a:uLnTx/>
                <a:uFillTx/>
                <a:latin typeface="+mn-lt"/>
                <a:ea typeface="+mn-ea"/>
                <a:cs typeface="+mn-cs"/>
              </a:rPr>
              <a:t>spiegel-symmetrisch</a:t>
            </a:r>
            <a:r>
              <a:rPr kumimoji="0" lang="en-US" sz="2400" b="0" i="0" u="none" strike="noStrike" kern="0" cap="none" spc="0" normalizeH="0" baseline="0" noProof="0" dirty="0" smtClean="0">
                <a:ln>
                  <a:noFill/>
                </a:ln>
                <a:solidFill>
                  <a:srgbClr val="FF9900"/>
                </a:solidFill>
                <a:effectLst/>
                <a:uLnTx/>
                <a:uFillTx/>
                <a:latin typeface="+mn-lt"/>
                <a:ea typeface="+mn-ea"/>
                <a:cs typeface="+mn-cs"/>
              </a:rPr>
              <a:t> !</a:t>
            </a:r>
            <a:endParaRPr kumimoji="0" lang="en-US" sz="2400" b="0" i="0" u="none" strike="noStrike" kern="0" cap="none" spc="0" normalizeH="0" baseline="0" noProof="0" dirty="0">
              <a:ln>
                <a:noFill/>
              </a:ln>
              <a:solidFill>
                <a:srgbClr val="FF9900"/>
              </a:solidFill>
              <a:effectLst/>
              <a:uLnTx/>
              <a:uFillTx/>
              <a:latin typeface="+mn-lt"/>
              <a:ea typeface="+mn-ea"/>
              <a:cs typeface="+mn-cs"/>
            </a:endParaRPr>
          </a:p>
        </p:txBody>
      </p:sp>
    </p:spTree>
    <p:extLst>
      <p:ext uri="{BB962C8B-B14F-4D97-AF65-F5344CB8AC3E}">
        <p14:creationId xmlns:p14="http://schemas.microsoft.com/office/powerpoint/2010/main" val="33572066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bble Ultra Deep Field"/>
          <p:cNvPicPr>
            <a:picLocks noChangeAspect="1" noChangeArrowheads="1"/>
          </p:cNvPicPr>
          <p:nvPr/>
        </p:nvPicPr>
        <p:blipFill>
          <a:blip r:embed="rId2" cstate="print"/>
          <a:srcRect/>
          <a:stretch>
            <a:fillRect/>
          </a:stretch>
        </p:blipFill>
        <p:spPr bwMode="auto">
          <a:xfrm>
            <a:off x="-17048" y="-1136650"/>
            <a:ext cx="9144000" cy="9131300"/>
          </a:xfrm>
          <a:prstGeom prst="rect">
            <a:avLst/>
          </a:prstGeom>
          <a:noFill/>
        </p:spPr>
      </p:pic>
      <p:sp>
        <p:nvSpPr>
          <p:cNvPr id="2" name="Title 1"/>
          <p:cNvSpPr>
            <a:spLocks noGrp="1"/>
          </p:cNvSpPr>
          <p:nvPr>
            <p:ph type="title"/>
          </p:nvPr>
        </p:nvSpPr>
        <p:spPr/>
        <p:txBody>
          <a:bodyPr/>
          <a:lstStyle/>
          <a:p>
            <a:r>
              <a:rPr lang="en-US" dirty="0" err="1" smtClean="0"/>
              <a:t>Inhoud</a:t>
            </a:r>
            <a:r>
              <a:rPr lang="en-US" dirty="0" smtClean="0"/>
              <a:t> van de lessen</a:t>
            </a:r>
            <a:endParaRPr lang="en-US" dirty="0"/>
          </a:p>
        </p:txBody>
      </p:sp>
      <p:sp>
        <p:nvSpPr>
          <p:cNvPr id="8" name="Content Placeholder 2"/>
          <p:cNvSpPr>
            <a:spLocks noGrp="1"/>
          </p:cNvSpPr>
          <p:nvPr>
            <p:ph idx="1"/>
          </p:nvPr>
        </p:nvSpPr>
        <p:spPr>
          <a:xfrm>
            <a:off x="946636" y="845658"/>
            <a:ext cx="7387136" cy="5782476"/>
          </a:xfrm>
          <a:solidFill>
            <a:schemeClr val="tx1">
              <a:alpha val="50000"/>
            </a:schemeClr>
          </a:solidFill>
        </p:spPr>
        <p:txBody>
          <a:bodyPr>
            <a:normAutofit fontScale="62500" lnSpcReduction="20000"/>
          </a:bodyPr>
          <a:lstStyle/>
          <a:p>
            <a:pPr marL="514350" indent="-514350">
              <a:buFont typeface="+mj-lt"/>
              <a:buAutoNum type="arabicPeriod"/>
            </a:pPr>
            <a:r>
              <a:rPr lang="en-US" dirty="0">
                <a:solidFill>
                  <a:srgbClr val="FFFF00"/>
                </a:solidFill>
              </a:rPr>
              <a:t>Macro </a:t>
            </a:r>
            <a:r>
              <a:rPr lang="en-US" dirty="0" err="1">
                <a:solidFill>
                  <a:srgbClr val="FFFF00"/>
                </a:solidFill>
              </a:rPr>
              <a:t>Universum</a:t>
            </a:r>
            <a:r>
              <a:rPr lang="en-US" dirty="0">
                <a:solidFill>
                  <a:srgbClr val="FFFF00"/>
                </a:solidFill>
              </a:rPr>
              <a:t> </a:t>
            </a:r>
            <a:r>
              <a:rPr lang="en-US" dirty="0" smtClean="0">
                <a:solidFill>
                  <a:srgbClr val="FFFF00"/>
                </a:solidFill>
              </a:rPr>
              <a:t>– </a:t>
            </a:r>
            <a:r>
              <a:rPr lang="en-US" dirty="0" err="1">
                <a:solidFill>
                  <a:srgbClr val="FFFF00"/>
                </a:solidFill>
              </a:rPr>
              <a:t>D</a:t>
            </a:r>
            <a:r>
              <a:rPr lang="en-US" dirty="0" err="1" smtClean="0">
                <a:solidFill>
                  <a:srgbClr val="FFFF00"/>
                </a:solidFill>
              </a:rPr>
              <a:t>eel</a:t>
            </a:r>
            <a:r>
              <a:rPr lang="en-US" dirty="0" smtClean="0">
                <a:solidFill>
                  <a:srgbClr val="FFFF00"/>
                </a:solidFill>
              </a:rPr>
              <a:t> 1  :                                        6 </a:t>
            </a:r>
            <a:r>
              <a:rPr lang="en-US" dirty="0" err="1">
                <a:solidFill>
                  <a:srgbClr val="FFFF00"/>
                </a:solidFill>
              </a:rPr>
              <a:t>november</a:t>
            </a:r>
            <a:endParaRPr lang="en-US" dirty="0">
              <a:solidFill>
                <a:srgbClr val="FFFF00"/>
              </a:solidFill>
            </a:endParaRPr>
          </a:p>
          <a:p>
            <a:pPr marL="971550" lvl="1" indent="-514350">
              <a:buFont typeface="Arial"/>
              <a:buChar char="•"/>
            </a:pPr>
            <a:r>
              <a:rPr lang="en-US" dirty="0">
                <a:solidFill>
                  <a:srgbClr val="66FFFF"/>
                </a:solidFill>
              </a:rPr>
              <a:t>De </a:t>
            </a:r>
            <a:r>
              <a:rPr lang="en-US" dirty="0" err="1">
                <a:solidFill>
                  <a:srgbClr val="66FFFF"/>
                </a:solidFill>
              </a:rPr>
              <a:t>aarde</a:t>
            </a:r>
            <a:r>
              <a:rPr lang="en-US" dirty="0">
                <a:solidFill>
                  <a:srgbClr val="66FFFF"/>
                </a:solidFill>
              </a:rPr>
              <a:t> in het </a:t>
            </a:r>
            <a:r>
              <a:rPr lang="en-US" dirty="0" err="1">
                <a:solidFill>
                  <a:srgbClr val="66FFFF"/>
                </a:solidFill>
              </a:rPr>
              <a:t>heelal</a:t>
            </a:r>
            <a:r>
              <a:rPr lang="en-US" dirty="0" smtClean="0">
                <a:solidFill>
                  <a:srgbClr val="66FFFF"/>
                </a:solidFill>
              </a:rPr>
              <a:t>.</a:t>
            </a:r>
          </a:p>
          <a:p>
            <a:pPr marL="971550" lvl="1" indent="-514350">
              <a:buFont typeface="Arial"/>
              <a:buChar char="•"/>
            </a:pPr>
            <a:endParaRPr lang="en-US" sz="1455" dirty="0" smtClean="0">
              <a:solidFill>
                <a:srgbClr val="66FFFF"/>
              </a:solidFill>
            </a:endParaRPr>
          </a:p>
          <a:p>
            <a:pPr marL="514350" indent="-514350">
              <a:buFont typeface="+mj-lt"/>
              <a:buAutoNum type="arabicPeriod"/>
            </a:pPr>
            <a:r>
              <a:rPr lang="en-US" dirty="0">
                <a:solidFill>
                  <a:srgbClr val="FFFF00"/>
                </a:solidFill>
              </a:rPr>
              <a:t>Macro </a:t>
            </a:r>
            <a:r>
              <a:rPr lang="en-US" dirty="0" err="1">
                <a:solidFill>
                  <a:srgbClr val="FFFF00"/>
                </a:solidFill>
              </a:rPr>
              <a:t>Universum</a:t>
            </a:r>
            <a:r>
              <a:rPr lang="en-US" dirty="0">
                <a:solidFill>
                  <a:srgbClr val="FFFF00"/>
                </a:solidFill>
              </a:rPr>
              <a:t> </a:t>
            </a:r>
            <a:r>
              <a:rPr lang="en-US" dirty="0" smtClean="0">
                <a:solidFill>
                  <a:srgbClr val="FFFF00"/>
                </a:solidFill>
              </a:rPr>
              <a:t>– </a:t>
            </a:r>
            <a:r>
              <a:rPr lang="en-US" dirty="0" err="1" smtClean="0">
                <a:solidFill>
                  <a:srgbClr val="FFFF00"/>
                </a:solidFill>
              </a:rPr>
              <a:t>Deel</a:t>
            </a:r>
            <a:r>
              <a:rPr lang="en-US" dirty="0" smtClean="0">
                <a:solidFill>
                  <a:srgbClr val="FFFF00"/>
                </a:solidFill>
              </a:rPr>
              <a:t> 2 :                                       13 </a:t>
            </a:r>
            <a:r>
              <a:rPr lang="en-US" dirty="0" err="1">
                <a:solidFill>
                  <a:srgbClr val="FFFF00"/>
                </a:solidFill>
              </a:rPr>
              <a:t>november</a:t>
            </a:r>
            <a:endParaRPr lang="en-US" dirty="0">
              <a:solidFill>
                <a:srgbClr val="FFFF00"/>
              </a:solidFill>
            </a:endParaRPr>
          </a:p>
          <a:p>
            <a:pPr marL="971550" lvl="1" indent="-514350">
              <a:buFont typeface="Arial"/>
              <a:buChar char="•"/>
            </a:pPr>
            <a:r>
              <a:rPr lang="en-US" dirty="0" smtClean="0">
                <a:solidFill>
                  <a:srgbClr val="66FFFF"/>
                </a:solidFill>
              </a:rPr>
              <a:t>De </a:t>
            </a:r>
            <a:r>
              <a:rPr lang="en-US" dirty="0">
                <a:solidFill>
                  <a:srgbClr val="66FFFF"/>
                </a:solidFill>
              </a:rPr>
              <a:t>(on-)</a:t>
            </a:r>
            <a:r>
              <a:rPr lang="en-US" dirty="0" err="1">
                <a:solidFill>
                  <a:srgbClr val="66FFFF"/>
                </a:solidFill>
              </a:rPr>
              <a:t>eindigheid</a:t>
            </a:r>
            <a:r>
              <a:rPr lang="en-US" dirty="0">
                <a:solidFill>
                  <a:srgbClr val="66FFFF"/>
                </a:solidFill>
              </a:rPr>
              <a:t> van het </a:t>
            </a:r>
            <a:r>
              <a:rPr lang="en-US" dirty="0" err="1" smtClean="0">
                <a:solidFill>
                  <a:srgbClr val="66FFFF"/>
                </a:solidFill>
              </a:rPr>
              <a:t>heelal</a:t>
            </a:r>
            <a:r>
              <a:rPr lang="en-US" dirty="0" smtClean="0">
                <a:solidFill>
                  <a:srgbClr val="66FFFF"/>
                </a:solidFill>
              </a:rPr>
              <a:t>: begin en </a:t>
            </a:r>
            <a:r>
              <a:rPr lang="en-US" dirty="0" err="1" smtClean="0">
                <a:solidFill>
                  <a:srgbClr val="66FFFF"/>
                </a:solidFill>
              </a:rPr>
              <a:t>einde</a:t>
            </a:r>
            <a:r>
              <a:rPr lang="en-US" dirty="0" smtClean="0">
                <a:solidFill>
                  <a:srgbClr val="66FFFF"/>
                </a:solidFill>
              </a:rPr>
              <a:t> van het </a:t>
            </a:r>
            <a:r>
              <a:rPr lang="en-US" dirty="0" err="1" smtClean="0">
                <a:solidFill>
                  <a:srgbClr val="66FFFF"/>
                </a:solidFill>
              </a:rPr>
              <a:t>heelal</a:t>
            </a:r>
            <a:endParaRPr lang="en-US" dirty="0" smtClean="0">
              <a:solidFill>
                <a:srgbClr val="66FFFF"/>
              </a:solidFill>
            </a:endParaRPr>
          </a:p>
          <a:p>
            <a:pPr marL="971550" lvl="1" indent="-514350">
              <a:buFont typeface="Arial"/>
              <a:buChar char="•"/>
            </a:pPr>
            <a:endParaRPr lang="en-US" sz="1500" dirty="0">
              <a:solidFill>
                <a:srgbClr val="66FFFF"/>
              </a:solidFill>
            </a:endParaRPr>
          </a:p>
          <a:p>
            <a:pPr marL="514350" indent="-514350">
              <a:buFont typeface="+mj-lt"/>
              <a:buAutoNum type="arabicPeriod"/>
            </a:pPr>
            <a:r>
              <a:rPr lang="en-US" dirty="0" smtClean="0">
                <a:solidFill>
                  <a:srgbClr val="FFFF00"/>
                </a:solidFill>
              </a:rPr>
              <a:t>Micro </a:t>
            </a:r>
            <a:r>
              <a:rPr lang="en-US" dirty="0" err="1" smtClean="0">
                <a:solidFill>
                  <a:srgbClr val="FFFF00"/>
                </a:solidFill>
              </a:rPr>
              <a:t>Universum</a:t>
            </a:r>
            <a:r>
              <a:rPr lang="en-US" dirty="0" smtClean="0">
                <a:solidFill>
                  <a:srgbClr val="FFFF00"/>
                </a:solidFill>
              </a:rPr>
              <a:t> :                                                        20 </a:t>
            </a:r>
            <a:r>
              <a:rPr lang="en-US" dirty="0" err="1" smtClean="0">
                <a:solidFill>
                  <a:srgbClr val="FFFF00"/>
                </a:solidFill>
              </a:rPr>
              <a:t>november</a:t>
            </a:r>
            <a:endParaRPr lang="en-US" dirty="0" smtClean="0">
              <a:solidFill>
                <a:srgbClr val="FFFF00"/>
              </a:solidFill>
            </a:endParaRPr>
          </a:p>
          <a:p>
            <a:pPr marL="971550" lvl="1" indent="-514350">
              <a:buFont typeface="Arial"/>
              <a:buChar char="•"/>
            </a:pPr>
            <a:r>
              <a:rPr lang="en-US" dirty="0" err="1" smtClean="0">
                <a:solidFill>
                  <a:srgbClr val="66FFFF"/>
                </a:solidFill>
              </a:rPr>
              <a:t>Wat</a:t>
            </a:r>
            <a:r>
              <a:rPr lang="en-US" dirty="0" smtClean="0">
                <a:solidFill>
                  <a:srgbClr val="66FFFF"/>
                </a:solidFill>
              </a:rPr>
              <a:t> </a:t>
            </a:r>
            <a:r>
              <a:rPr lang="en-US" dirty="0" err="1" smtClean="0">
                <a:solidFill>
                  <a:srgbClr val="66FFFF"/>
                </a:solidFill>
              </a:rPr>
              <a:t>zijn</a:t>
            </a:r>
            <a:r>
              <a:rPr lang="en-US" dirty="0" smtClean="0">
                <a:solidFill>
                  <a:srgbClr val="66FFFF"/>
                </a:solidFill>
              </a:rPr>
              <a:t> de </a:t>
            </a:r>
            <a:r>
              <a:rPr lang="en-US" dirty="0" err="1" smtClean="0">
                <a:solidFill>
                  <a:srgbClr val="66FFFF"/>
                </a:solidFill>
              </a:rPr>
              <a:t>bouwstenen</a:t>
            </a:r>
            <a:r>
              <a:rPr lang="en-US" dirty="0" smtClean="0">
                <a:solidFill>
                  <a:srgbClr val="66FFFF"/>
                </a:solidFill>
              </a:rPr>
              <a:t> van </a:t>
            </a:r>
            <a:r>
              <a:rPr lang="en-US" dirty="0" err="1" smtClean="0">
                <a:solidFill>
                  <a:srgbClr val="66FFFF"/>
                </a:solidFill>
              </a:rPr>
              <a:t>materie</a:t>
            </a:r>
            <a:r>
              <a:rPr lang="en-US" dirty="0" smtClean="0">
                <a:solidFill>
                  <a:srgbClr val="66FFFF"/>
                </a:solidFill>
              </a:rPr>
              <a:t>? </a:t>
            </a:r>
            <a:r>
              <a:rPr lang="en-US" dirty="0" err="1" smtClean="0">
                <a:solidFill>
                  <a:srgbClr val="66FFFF"/>
                </a:solidFill>
              </a:rPr>
              <a:t>Wat</a:t>
            </a:r>
            <a:r>
              <a:rPr lang="en-US" dirty="0" smtClean="0">
                <a:solidFill>
                  <a:srgbClr val="66FFFF"/>
                </a:solidFill>
              </a:rPr>
              <a:t> is </a:t>
            </a:r>
            <a:r>
              <a:rPr lang="en-US" dirty="0" err="1" smtClean="0">
                <a:solidFill>
                  <a:srgbClr val="66FFFF"/>
                </a:solidFill>
              </a:rPr>
              <a:t>een</a:t>
            </a:r>
            <a:r>
              <a:rPr lang="en-US" dirty="0" smtClean="0">
                <a:solidFill>
                  <a:srgbClr val="66FFFF"/>
                </a:solidFill>
              </a:rPr>
              <a:t> </a:t>
            </a:r>
            <a:r>
              <a:rPr lang="en-US" dirty="0" err="1" smtClean="0">
                <a:solidFill>
                  <a:srgbClr val="66FFFF"/>
                </a:solidFill>
              </a:rPr>
              <a:t>kracht</a:t>
            </a:r>
            <a:r>
              <a:rPr lang="en-US" dirty="0" smtClean="0">
                <a:solidFill>
                  <a:srgbClr val="66FFFF"/>
                </a:solidFill>
              </a:rPr>
              <a:t>?</a:t>
            </a:r>
          </a:p>
          <a:p>
            <a:pPr marL="971550" lvl="1" indent="-514350">
              <a:buFont typeface="Arial"/>
              <a:buChar char="•"/>
            </a:pPr>
            <a:endParaRPr lang="en-US" sz="1455" dirty="0" smtClean="0">
              <a:solidFill>
                <a:srgbClr val="FFFF00"/>
              </a:solidFill>
            </a:endParaRPr>
          </a:p>
          <a:p>
            <a:pPr marL="514350" indent="-514350">
              <a:buFont typeface="+mj-lt"/>
              <a:buAutoNum type="arabicPeriod"/>
            </a:pPr>
            <a:r>
              <a:rPr lang="en-US" dirty="0" smtClean="0">
                <a:solidFill>
                  <a:srgbClr val="FFFF00"/>
                </a:solidFill>
              </a:rPr>
              <a:t>Massa en Higgs :                                                            4 </a:t>
            </a:r>
            <a:r>
              <a:rPr lang="en-US" dirty="0" err="1" smtClean="0">
                <a:solidFill>
                  <a:srgbClr val="FFFF00"/>
                </a:solidFill>
              </a:rPr>
              <a:t>december</a:t>
            </a:r>
            <a:endParaRPr lang="en-US" dirty="0" smtClean="0">
              <a:solidFill>
                <a:srgbClr val="FFFF00"/>
              </a:solidFill>
            </a:endParaRPr>
          </a:p>
          <a:p>
            <a:pPr marL="914400" lvl="1" indent="-514350">
              <a:buFont typeface="Arial"/>
              <a:buChar char="•"/>
            </a:pPr>
            <a:r>
              <a:rPr lang="en-US" dirty="0" err="1" smtClean="0">
                <a:solidFill>
                  <a:srgbClr val="66FFFF"/>
                </a:solidFill>
              </a:rPr>
              <a:t>Wat</a:t>
            </a:r>
            <a:r>
              <a:rPr lang="en-US" dirty="0" smtClean="0">
                <a:solidFill>
                  <a:srgbClr val="66FFFF"/>
                </a:solidFill>
              </a:rPr>
              <a:t> is </a:t>
            </a:r>
            <a:r>
              <a:rPr lang="en-US" dirty="0" err="1" smtClean="0">
                <a:solidFill>
                  <a:srgbClr val="66FFFF"/>
                </a:solidFill>
              </a:rPr>
              <a:t>massa</a:t>
            </a:r>
            <a:r>
              <a:rPr lang="en-US" dirty="0" smtClean="0">
                <a:solidFill>
                  <a:srgbClr val="66FFFF"/>
                </a:solidFill>
              </a:rPr>
              <a:t>? De </a:t>
            </a:r>
            <a:r>
              <a:rPr lang="en-US" dirty="0" err="1" smtClean="0">
                <a:solidFill>
                  <a:srgbClr val="66FFFF"/>
                </a:solidFill>
              </a:rPr>
              <a:t>ontdekking</a:t>
            </a:r>
            <a:r>
              <a:rPr lang="en-US" dirty="0" smtClean="0">
                <a:solidFill>
                  <a:srgbClr val="66FFFF"/>
                </a:solidFill>
              </a:rPr>
              <a:t> van het Higgs </a:t>
            </a:r>
            <a:r>
              <a:rPr lang="en-US" dirty="0" err="1" smtClean="0">
                <a:solidFill>
                  <a:srgbClr val="66FFFF"/>
                </a:solidFill>
              </a:rPr>
              <a:t>deeltje</a:t>
            </a:r>
            <a:r>
              <a:rPr lang="en-US" dirty="0" smtClean="0">
                <a:solidFill>
                  <a:srgbClr val="66FFFF"/>
                </a:solidFill>
              </a:rPr>
              <a:t>.</a:t>
            </a:r>
          </a:p>
          <a:p>
            <a:pPr marL="914400" lvl="1" indent="-514350">
              <a:buFont typeface="Arial"/>
              <a:buChar char="•"/>
            </a:pPr>
            <a:endParaRPr lang="en-US" sz="1455" dirty="0" smtClean="0">
              <a:solidFill>
                <a:srgbClr val="66FFFF"/>
              </a:solidFill>
            </a:endParaRPr>
          </a:p>
          <a:p>
            <a:pPr marL="514350" indent="-514350">
              <a:buFont typeface="+mj-lt"/>
              <a:buAutoNum type="arabicPeriod"/>
            </a:pPr>
            <a:r>
              <a:rPr lang="en-US" dirty="0" err="1" smtClean="0">
                <a:solidFill>
                  <a:srgbClr val="FFFF00"/>
                </a:solidFill>
              </a:rPr>
              <a:t>Antimaterie</a:t>
            </a:r>
            <a:r>
              <a:rPr lang="en-US" dirty="0" smtClean="0">
                <a:solidFill>
                  <a:srgbClr val="FFFF00"/>
                </a:solidFill>
              </a:rPr>
              <a:t> :                                                                 11 </a:t>
            </a:r>
            <a:r>
              <a:rPr lang="en-US" dirty="0" err="1" smtClean="0">
                <a:solidFill>
                  <a:srgbClr val="FFFF00"/>
                </a:solidFill>
              </a:rPr>
              <a:t>december</a:t>
            </a:r>
            <a:endParaRPr lang="en-US" dirty="0" smtClean="0">
              <a:solidFill>
                <a:srgbClr val="FFFF00"/>
              </a:solidFill>
            </a:endParaRPr>
          </a:p>
          <a:p>
            <a:pPr marL="971550" lvl="1" indent="-514350">
              <a:buFont typeface="Arial"/>
              <a:buChar char="•"/>
            </a:pPr>
            <a:r>
              <a:rPr lang="en-US" dirty="0" err="1" smtClean="0">
                <a:solidFill>
                  <a:srgbClr val="66FFFF"/>
                </a:solidFill>
              </a:rPr>
              <a:t>Wat</a:t>
            </a:r>
            <a:r>
              <a:rPr lang="en-US" dirty="0" smtClean="0">
                <a:solidFill>
                  <a:srgbClr val="66FFFF"/>
                </a:solidFill>
              </a:rPr>
              <a:t> is </a:t>
            </a:r>
            <a:r>
              <a:rPr lang="en-US" dirty="0" err="1" smtClean="0">
                <a:solidFill>
                  <a:srgbClr val="66FFFF"/>
                </a:solidFill>
              </a:rPr>
              <a:t>antimaterie</a:t>
            </a:r>
            <a:r>
              <a:rPr lang="en-US" dirty="0" smtClean="0">
                <a:solidFill>
                  <a:srgbClr val="66FFFF"/>
                </a:solidFill>
              </a:rPr>
              <a:t>? </a:t>
            </a:r>
            <a:r>
              <a:rPr lang="en-US" dirty="0" err="1" smtClean="0">
                <a:solidFill>
                  <a:srgbClr val="66FFFF"/>
                </a:solidFill>
              </a:rPr>
              <a:t>Antimaterie</a:t>
            </a:r>
            <a:r>
              <a:rPr lang="en-US" dirty="0" smtClean="0">
                <a:solidFill>
                  <a:srgbClr val="66FFFF"/>
                </a:solidFill>
              </a:rPr>
              <a:t> in het begin van het </a:t>
            </a:r>
            <a:r>
              <a:rPr lang="en-US" dirty="0" err="1" smtClean="0">
                <a:solidFill>
                  <a:srgbClr val="66FFFF"/>
                </a:solidFill>
              </a:rPr>
              <a:t>heelal</a:t>
            </a:r>
            <a:r>
              <a:rPr lang="en-US" dirty="0" smtClean="0">
                <a:solidFill>
                  <a:srgbClr val="66FFFF"/>
                </a:solidFill>
              </a:rPr>
              <a:t>.</a:t>
            </a:r>
          </a:p>
          <a:p>
            <a:pPr marL="971550" lvl="1" indent="-514350">
              <a:buFont typeface="Arial"/>
              <a:buChar char="•"/>
            </a:pPr>
            <a:endParaRPr lang="en-US" sz="1500" dirty="0" smtClean="0">
              <a:solidFill>
                <a:srgbClr val="66FFFF"/>
              </a:solidFill>
            </a:endParaRPr>
          </a:p>
          <a:p>
            <a:pPr marL="514350" indent="-514350">
              <a:buFont typeface="+mj-lt"/>
              <a:buAutoNum type="arabicPeriod"/>
            </a:pPr>
            <a:r>
              <a:rPr lang="en-US" dirty="0" err="1" smtClean="0">
                <a:solidFill>
                  <a:srgbClr val="FFFF00"/>
                </a:solidFill>
              </a:rPr>
              <a:t>Algemene</a:t>
            </a:r>
            <a:r>
              <a:rPr lang="en-US" dirty="0" smtClean="0">
                <a:solidFill>
                  <a:srgbClr val="FFFF00"/>
                </a:solidFill>
              </a:rPr>
              <a:t> </a:t>
            </a:r>
            <a:r>
              <a:rPr lang="en-US" dirty="0" err="1" smtClean="0">
                <a:solidFill>
                  <a:srgbClr val="FFFF00"/>
                </a:solidFill>
              </a:rPr>
              <a:t>Relativiteitstheorie</a:t>
            </a:r>
            <a:r>
              <a:rPr lang="en-US" dirty="0" smtClean="0">
                <a:solidFill>
                  <a:srgbClr val="FFFF00"/>
                </a:solidFill>
              </a:rPr>
              <a:t> </a:t>
            </a:r>
            <a:r>
              <a:rPr lang="en-US" dirty="0">
                <a:solidFill>
                  <a:srgbClr val="FFFF00"/>
                </a:solidFill>
              </a:rPr>
              <a:t>en </a:t>
            </a:r>
            <a:r>
              <a:rPr lang="en-US" dirty="0" err="1">
                <a:solidFill>
                  <a:srgbClr val="FFFF00"/>
                </a:solidFill>
              </a:rPr>
              <a:t>Zwarte</a:t>
            </a:r>
            <a:r>
              <a:rPr lang="en-US" dirty="0">
                <a:solidFill>
                  <a:srgbClr val="FFFF00"/>
                </a:solidFill>
              </a:rPr>
              <a:t> </a:t>
            </a:r>
            <a:r>
              <a:rPr lang="en-US" dirty="0" err="1" smtClean="0">
                <a:solidFill>
                  <a:srgbClr val="FFFF00"/>
                </a:solidFill>
              </a:rPr>
              <a:t>Gaten</a:t>
            </a:r>
            <a:r>
              <a:rPr lang="en-US" dirty="0">
                <a:solidFill>
                  <a:srgbClr val="FFFF00"/>
                </a:solidFill>
              </a:rPr>
              <a:t> </a:t>
            </a:r>
            <a:r>
              <a:rPr lang="en-US" dirty="0" smtClean="0">
                <a:solidFill>
                  <a:srgbClr val="FFFF00"/>
                </a:solidFill>
              </a:rPr>
              <a:t>:    8 </a:t>
            </a:r>
            <a:r>
              <a:rPr lang="en-US" dirty="0" err="1" smtClean="0">
                <a:solidFill>
                  <a:srgbClr val="FFFF00"/>
                </a:solidFill>
              </a:rPr>
              <a:t>januari</a:t>
            </a:r>
            <a:endParaRPr lang="en-US" dirty="0">
              <a:solidFill>
                <a:srgbClr val="FFFF00"/>
              </a:solidFill>
            </a:endParaRPr>
          </a:p>
          <a:p>
            <a:pPr marL="914400" lvl="1" indent="-514350">
              <a:buFont typeface="Arial"/>
              <a:buChar char="•"/>
            </a:pPr>
            <a:r>
              <a:rPr lang="en-US" dirty="0" err="1" smtClean="0">
                <a:solidFill>
                  <a:srgbClr val="66FFFF"/>
                </a:solidFill>
              </a:rPr>
              <a:t>Sepciale</a:t>
            </a:r>
            <a:r>
              <a:rPr lang="en-US" dirty="0" smtClean="0">
                <a:solidFill>
                  <a:srgbClr val="66FFFF"/>
                </a:solidFill>
              </a:rPr>
              <a:t> en </a:t>
            </a:r>
            <a:r>
              <a:rPr lang="en-US" dirty="0" err="1" smtClean="0">
                <a:solidFill>
                  <a:srgbClr val="66FFFF"/>
                </a:solidFill>
              </a:rPr>
              <a:t>Algemene</a:t>
            </a:r>
            <a:r>
              <a:rPr lang="en-US" dirty="0" smtClean="0">
                <a:solidFill>
                  <a:srgbClr val="66FFFF"/>
                </a:solidFill>
              </a:rPr>
              <a:t> </a:t>
            </a:r>
            <a:r>
              <a:rPr lang="en-US" dirty="0" err="1" smtClean="0">
                <a:solidFill>
                  <a:srgbClr val="66FFFF"/>
                </a:solidFill>
              </a:rPr>
              <a:t>relativiteitstheorie</a:t>
            </a:r>
            <a:r>
              <a:rPr lang="en-US" dirty="0" smtClean="0">
                <a:solidFill>
                  <a:srgbClr val="66FFFF"/>
                </a:solidFill>
              </a:rPr>
              <a:t>.</a:t>
            </a:r>
            <a:endParaRPr lang="en-US" dirty="0">
              <a:solidFill>
                <a:srgbClr val="66FFFF"/>
              </a:solidFill>
            </a:endParaRPr>
          </a:p>
          <a:p>
            <a:pPr marL="914400" lvl="1" indent="-514350">
              <a:buFont typeface="Arial"/>
              <a:buChar char="•"/>
            </a:pPr>
            <a:endParaRPr lang="en-US" sz="1455" dirty="0">
              <a:solidFill>
                <a:srgbClr val="66FFFF"/>
              </a:solidFill>
            </a:endParaRPr>
          </a:p>
          <a:p>
            <a:pPr marL="514350" indent="-514350">
              <a:buFont typeface="+mj-lt"/>
              <a:buAutoNum type="arabicPeriod"/>
            </a:pPr>
            <a:r>
              <a:rPr lang="en-US" dirty="0" err="1">
                <a:solidFill>
                  <a:srgbClr val="FFFF00"/>
                </a:solidFill>
              </a:rPr>
              <a:t>V</a:t>
            </a:r>
            <a:r>
              <a:rPr lang="en-US" dirty="0" err="1" smtClean="0">
                <a:solidFill>
                  <a:srgbClr val="FFFF00"/>
                </a:solidFill>
              </a:rPr>
              <a:t>oorbereiding</a:t>
            </a:r>
            <a:r>
              <a:rPr lang="en-US" dirty="0" smtClean="0">
                <a:solidFill>
                  <a:srgbClr val="FFFF00"/>
                </a:solidFill>
              </a:rPr>
              <a:t> </a:t>
            </a:r>
            <a:r>
              <a:rPr lang="en-US" dirty="0" err="1" smtClean="0">
                <a:solidFill>
                  <a:srgbClr val="FFFF00"/>
                </a:solidFill>
              </a:rPr>
              <a:t>presentaties</a:t>
            </a:r>
            <a:r>
              <a:rPr lang="en-US" dirty="0" smtClean="0">
                <a:solidFill>
                  <a:srgbClr val="FFFF00"/>
                </a:solidFill>
              </a:rPr>
              <a:t> :                                     15 </a:t>
            </a:r>
            <a:r>
              <a:rPr lang="en-US" dirty="0" err="1" smtClean="0">
                <a:solidFill>
                  <a:srgbClr val="FFFF00"/>
                </a:solidFill>
              </a:rPr>
              <a:t>januari</a:t>
            </a:r>
            <a:endParaRPr lang="en-US" dirty="0">
              <a:solidFill>
                <a:srgbClr val="FFFF00"/>
              </a:solidFill>
            </a:endParaRPr>
          </a:p>
          <a:p>
            <a:pPr marL="914400" lvl="1" indent="-514350">
              <a:buFont typeface="Arial"/>
              <a:buChar char="•"/>
            </a:pPr>
            <a:r>
              <a:rPr lang="en-US" dirty="0" err="1" smtClean="0">
                <a:solidFill>
                  <a:srgbClr val="66FFFF"/>
                </a:solidFill>
              </a:rPr>
              <a:t>Werk</a:t>
            </a:r>
            <a:r>
              <a:rPr lang="en-US" dirty="0" smtClean="0">
                <a:solidFill>
                  <a:srgbClr val="66FFFF"/>
                </a:solidFill>
              </a:rPr>
              <a:t> per </a:t>
            </a:r>
            <a:r>
              <a:rPr lang="en-US" dirty="0" err="1" smtClean="0">
                <a:solidFill>
                  <a:srgbClr val="66FFFF"/>
                </a:solidFill>
              </a:rPr>
              <a:t>groep</a:t>
            </a:r>
            <a:r>
              <a:rPr lang="en-US" dirty="0" smtClean="0">
                <a:solidFill>
                  <a:srgbClr val="66FFFF"/>
                </a:solidFill>
              </a:rPr>
              <a:t> </a:t>
            </a:r>
            <a:r>
              <a:rPr lang="en-US" dirty="0" err="1" smtClean="0">
                <a:solidFill>
                  <a:srgbClr val="66FFFF"/>
                </a:solidFill>
              </a:rPr>
              <a:t>aan</a:t>
            </a:r>
            <a:r>
              <a:rPr lang="en-US" dirty="0" smtClean="0">
                <a:solidFill>
                  <a:srgbClr val="66FFFF"/>
                </a:solidFill>
              </a:rPr>
              <a:t> </a:t>
            </a:r>
            <a:r>
              <a:rPr lang="en-US" dirty="0" err="1" smtClean="0">
                <a:solidFill>
                  <a:srgbClr val="66FFFF"/>
                </a:solidFill>
              </a:rPr>
              <a:t>presentatie</a:t>
            </a:r>
            <a:r>
              <a:rPr lang="en-US" dirty="0" smtClean="0">
                <a:solidFill>
                  <a:srgbClr val="66FFFF"/>
                </a:solidFill>
              </a:rPr>
              <a:t> </a:t>
            </a:r>
            <a:r>
              <a:rPr lang="en-US" dirty="0" err="1" smtClean="0">
                <a:solidFill>
                  <a:srgbClr val="66FFFF"/>
                </a:solidFill>
              </a:rPr>
              <a:t>voor</a:t>
            </a:r>
            <a:r>
              <a:rPr lang="en-US" dirty="0" smtClean="0">
                <a:solidFill>
                  <a:srgbClr val="66FFFF"/>
                </a:solidFill>
              </a:rPr>
              <a:t> </a:t>
            </a:r>
            <a:r>
              <a:rPr lang="en-US" dirty="0" err="1" smtClean="0">
                <a:solidFill>
                  <a:srgbClr val="66FFFF"/>
                </a:solidFill>
              </a:rPr>
              <a:t>laatste</a:t>
            </a:r>
            <a:r>
              <a:rPr lang="en-US" dirty="0" smtClean="0">
                <a:solidFill>
                  <a:srgbClr val="66FFFF"/>
                </a:solidFill>
              </a:rPr>
              <a:t> week</a:t>
            </a:r>
            <a:endParaRPr lang="en-US" baseline="30000" dirty="0">
              <a:solidFill>
                <a:srgbClr val="66FFFF"/>
              </a:solidFill>
            </a:endParaRPr>
          </a:p>
          <a:p>
            <a:pPr marL="914400" lvl="1" indent="-514350">
              <a:buFont typeface="Arial"/>
              <a:buChar char="•"/>
            </a:pPr>
            <a:endParaRPr lang="en-US" sz="1455" dirty="0">
              <a:solidFill>
                <a:srgbClr val="66FFFF"/>
              </a:solidFill>
            </a:endParaRPr>
          </a:p>
          <a:p>
            <a:pPr marL="514350" indent="-514350">
              <a:buFont typeface="+mj-lt"/>
              <a:buAutoNum type="arabicPeriod"/>
            </a:pPr>
            <a:r>
              <a:rPr lang="en-US" dirty="0" err="1" smtClean="0">
                <a:solidFill>
                  <a:srgbClr val="FFFF00"/>
                </a:solidFill>
              </a:rPr>
              <a:t>Presentaties</a:t>
            </a:r>
            <a:r>
              <a:rPr lang="en-US" dirty="0" smtClean="0">
                <a:solidFill>
                  <a:srgbClr val="FFFF00"/>
                </a:solidFill>
              </a:rPr>
              <a:t> “Mini </a:t>
            </a:r>
            <a:r>
              <a:rPr lang="en-US" dirty="0">
                <a:solidFill>
                  <a:srgbClr val="FFFF00"/>
                </a:solidFill>
              </a:rPr>
              <a:t>S</a:t>
            </a:r>
            <a:r>
              <a:rPr lang="en-US" dirty="0" smtClean="0">
                <a:solidFill>
                  <a:srgbClr val="FFFF00"/>
                </a:solidFill>
              </a:rPr>
              <a:t>ymposium” en </a:t>
            </a:r>
            <a:r>
              <a:rPr lang="en-US" dirty="0" err="1" smtClean="0">
                <a:solidFill>
                  <a:srgbClr val="FFFF00"/>
                </a:solidFill>
              </a:rPr>
              <a:t>discussie</a:t>
            </a:r>
            <a:r>
              <a:rPr lang="en-US" dirty="0" smtClean="0">
                <a:solidFill>
                  <a:srgbClr val="FFFF00"/>
                </a:solidFill>
              </a:rPr>
              <a:t>:        22 </a:t>
            </a:r>
            <a:r>
              <a:rPr lang="en-US" dirty="0" err="1" smtClean="0">
                <a:solidFill>
                  <a:srgbClr val="FFFF00"/>
                </a:solidFill>
              </a:rPr>
              <a:t>januari</a:t>
            </a:r>
            <a:endParaRPr lang="en-US" dirty="0" smtClean="0">
              <a:solidFill>
                <a:srgbClr val="FFFF00"/>
              </a:solidFill>
            </a:endParaRPr>
          </a:p>
          <a:p>
            <a:pPr marL="914400" lvl="1" indent="-514350">
              <a:buFont typeface="Arial"/>
              <a:buChar char="•"/>
            </a:pPr>
            <a:r>
              <a:rPr lang="en-US" dirty="0" err="1" smtClean="0">
                <a:solidFill>
                  <a:srgbClr val="66FFFF"/>
                </a:solidFill>
              </a:rPr>
              <a:t>Presentatie</a:t>
            </a:r>
            <a:r>
              <a:rPr lang="en-US" dirty="0" smtClean="0">
                <a:solidFill>
                  <a:srgbClr val="66FFFF"/>
                </a:solidFill>
              </a:rPr>
              <a:t> en </a:t>
            </a:r>
            <a:r>
              <a:rPr lang="en-US" dirty="0" err="1" smtClean="0">
                <a:solidFill>
                  <a:srgbClr val="66FFFF"/>
                </a:solidFill>
              </a:rPr>
              <a:t>discussie</a:t>
            </a:r>
            <a:r>
              <a:rPr lang="en-US" dirty="0" smtClean="0">
                <a:solidFill>
                  <a:srgbClr val="66FFFF"/>
                </a:solidFill>
              </a:rPr>
              <a:t> van </a:t>
            </a:r>
            <a:r>
              <a:rPr lang="en-US" dirty="0" err="1" smtClean="0">
                <a:solidFill>
                  <a:srgbClr val="66FFFF"/>
                </a:solidFill>
              </a:rPr>
              <a:t>fundamentele</a:t>
            </a:r>
            <a:r>
              <a:rPr lang="en-US" dirty="0" smtClean="0">
                <a:solidFill>
                  <a:srgbClr val="66FFFF"/>
                </a:solidFill>
              </a:rPr>
              <a:t> </a:t>
            </a:r>
            <a:r>
              <a:rPr lang="en-US" dirty="0" err="1" smtClean="0">
                <a:solidFill>
                  <a:srgbClr val="66FFFF"/>
                </a:solidFill>
              </a:rPr>
              <a:t>vragen</a:t>
            </a:r>
            <a:r>
              <a:rPr lang="en-US" dirty="0" smtClean="0">
                <a:solidFill>
                  <a:srgbClr val="66FFFF"/>
                </a:solidFill>
              </a:rPr>
              <a:t>.</a:t>
            </a:r>
          </a:p>
        </p:txBody>
      </p:sp>
    </p:spTree>
    <p:extLst>
      <p:ext uri="{BB962C8B-B14F-4D97-AF65-F5344CB8AC3E}">
        <p14:creationId xmlns:p14="http://schemas.microsoft.com/office/powerpoint/2010/main" val="301582776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Date Placeholder 3"/>
          <p:cNvSpPr>
            <a:spLocks noGrp="1"/>
          </p:cNvSpPr>
          <p:nvPr>
            <p:ph type="dt" sz="half" idx="10"/>
          </p:nvPr>
        </p:nvSpPr>
        <p:spPr/>
        <p:txBody>
          <a:bodyPr/>
          <a:lstStyle/>
          <a:p>
            <a:endParaRPr lang="en-US" dirty="0"/>
          </a:p>
        </p:txBody>
      </p:sp>
      <p:sp>
        <p:nvSpPr>
          <p:cNvPr id="115" name="Footer Placeholder 4"/>
          <p:cNvSpPr>
            <a:spLocks noGrp="1"/>
          </p:cNvSpPr>
          <p:nvPr>
            <p:ph type="ftr" sz="quarter" idx="11"/>
          </p:nvPr>
        </p:nvSpPr>
        <p:spPr/>
        <p:txBody>
          <a:bodyPr/>
          <a:lstStyle/>
          <a:p>
            <a:endParaRPr lang="en-US" dirty="0"/>
          </a:p>
        </p:txBody>
      </p:sp>
      <p:sp>
        <p:nvSpPr>
          <p:cNvPr id="811010" name="Rectangle 2"/>
          <p:cNvSpPr>
            <a:spLocks noGrp="1" noChangeArrowheads="1"/>
          </p:cNvSpPr>
          <p:nvPr>
            <p:ph type="title"/>
          </p:nvPr>
        </p:nvSpPr>
        <p:spPr/>
        <p:txBody>
          <a:bodyPr/>
          <a:lstStyle/>
          <a:p>
            <a:r>
              <a:rPr lang="en-US" dirty="0">
                <a:solidFill>
                  <a:srgbClr val="FF6600"/>
                </a:solidFill>
              </a:rPr>
              <a:t>Het </a:t>
            </a:r>
            <a:r>
              <a:rPr lang="en-US" dirty="0" err="1">
                <a:solidFill>
                  <a:srgbClr val="FF6600"/>
                </a:solidFill>
              </a:rPr>
              <a:t>vroege</a:t>
            </a:r>
            <a:r>
              <a:rPr lang="en-US" dirty="0">
                <a:solidFill>
                  <a:srgbClr val="FF6600"/>
                </a:solidFill>
              </a:rPr>
              <a:t> </a:t>
            </a:r>
            <a:r>
              <a:rPr lang="en-US" dirty="0" err="1">
                <a:solidFill>
                  <a:srgbClr val="FF6600"/>
                </a:solidFill>
              </a:rPr>
              <a:t>hete</a:t>
            </a:r>
            <a:r>
              <a:rPr lang="en-US" dirty="0">
                <a:solidFill>
                  <a:srgbClr val="FF6600"/>
                </a:solidFill>
              </a:rPr>
              <a:t> </a:t>
            </a:r>
            <a:r>
              <a:rPr lang="en-US" dirty="0" err="1">
                <a:solidFill>
                  <a:srgbClr val="FF6600"/>
                </a:solidFill>
              </a:rPr>
              <a:t>heelal</a:t>
            </a:r>
            <a:endParaRPr lang="en-US" dirty="0">
              <a:solidFill>
                <a:srgbClr val="FF6600"/>
              </a:solidFill>
            </a:endParaRPr>
          </a:p>
        </p:txBody>
      </p:sp>
      <p:sp>
        <p:nvSpPr>
          <p:cNvPr id="811011" name="Oval 3"/>
          <p:cNvSpPr>
            <a:spLocks noChangeArrowheads="1"/>
          </p:cNvSpPr>
          <p:nvPr/>
        </p:nvSpPr>
        <p:spPr bwMode="auto">
          <a:xfrm>
            <a:off x="3660775" y="20240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2" name="Oval 4"/>
          <p:cNvSpPr>
            <a:spLocks noChangeArrowheads="1"/>
          </p:cNvSpPr>
          <p:nvPr/>
        </p:nvSpPr>
        <p:spPr bwMode="auto">
          <a:xfrm>
            <a:off x="4483100" y="23241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13" name="Oval 5"/>
          <p:cNvSpPr>
            <a:spLocks noChangeArrowheads="1"/>
          </p:cNvSpPr>
          <p:nvPr/>
        </p:nvSpPr>
        <p:spPr bwMode="auto">
          <a:xfrm>
            <a:off x="2640013" y="1179513"/>
            <a:ext cx="4322762" cy="4100512"/>
          </a:xfrm>
          <a:prstGeom prst="ellipse">
            <a:avLst/>
          </a:prstGeom>
          <a:noFill/>
          <a:ln w="28575" algn="ctr">
            <a:solidFill>
              <a:srgbClr val="FFFF99"/>
            </a:solidFill>
            <a:round/>
            <a:headEnd/>
            <a:tailEnd/>
          </a:ln>
          <a:effectLst/>
        </p:spPr>
        <p:txBody>
          <a:bodyPr anchor="ctr">
            <a:spAutoFit/>
          </a:bodyPr>
          <a:lstStyle/>
          <a:p>
            <a:endParaRPr lang="nl-NL"/>
          </a:p>
        </p:txBody>
      </p:sp>
      <p:sp>
        <p:nvSpPr>
          <p:cNvPr id="811014" name="Freeform 6"/>
          <p:cNvSpPr>
            <a:spLocks/>
          </p:cNvSpPr>
          <p:nvPr/>
        </p:nvSpPr>
        <p:spPr bwMode="auto">
          <a:xfrm rot="10746042" flipV="1">
            <a:off x="4127500" y="20415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15" name="Oval 7"/>
          <p:cNvSpPr>
            <a:spLocks noChangeArrowheads="1"/>
          </p:cNvSpPr>
          <p:nvPr/>
        </p:nvSpPr>
        <p:spPr bwMode="auto">
          <a:xfrm>
            <a:off x="3578225" y="28829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6" name="Oval 8"/>
          <p:cNvSpPr>
            <a:spLocks noChangeArrowheads="1"/>
          </p:cNvSpPr>
          <p:nvPr/>
        </p:nvSpPr>
        <p:spPr bwMode="auto">
          <a:xfrm>
            <a:off x="4540250" y="21367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7" name="Oval 9"/>
          <p:cNvSpPr>
            <a:spLocks noChangeArrowheads="1"/>
          </p:cNvSpPr>
          <p:nvPr/>
        </p:nvSpPr>
        <p:spPr bwMode="auto">
          <a:xfrm>
            <a:off x="4384675" y="29083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8" name="Oval 10"/>
          <p:cNvSpPr>
            <a:spLocks noChangeArrowheads="1"/>
          </p:cNvSpPr>
          <p:nvPr/>
        </p:nvSpPr>
        <p:spPr bwMode="auto">
          <a:xfrm>
            <a:off x="5156200" y="30019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9" name="Oval 11"/>
          <p:cNvSpPr>
            <a:spLocks noChangeArrowheads="1"/>
          </p:cNvSpPr>
          <p:nvPr/>
        </p:nvSpPr>
        <p:spPr bwMode="auto">
          <a:xfrm>
            <a:off x="5160963" y="34194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0" name="Oval 12"/>
          <p:cNvSpPr>
            <a:spLocks noChangeArrowheads="1"/>
          </p:cNvSpPr>
          <p:nvPr/>
        </p:nvSpPr>
        <p:spPr bwMode="auto">
          <a:xfrm>
            <a:off x="4973638" y="392588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1" name="Oval 13"/>
          <p:cNvSpPr>
            <a:spLocks noChangeArrowheads="1"/>
          </p:cNvSpPr>
          <p:nvPr/>
        </p:nvSpPr>
        <p:spPr bwMode="auto">
          <a:xfrm>
            <a:off x="4094163" y="3694113"/>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2" name="Oval 14"/>
          <p:cNvSpPr>
            <a:spLocks noChangeArrowheads="1"/>
          </p:cNvSpPr>
          <p:nvPr/>
        </p:nvSpPr>
        <p:spPr bwMode="auto">
          <a:xfrm>
            <a:off x="5499100" y="23272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3" name="Oval 15"/>
          <p:cNvSpPr>
            <a:spLocks noChangeArrowheads="1"/>
          </p:cNvSpPr>
          <p:nvPr/>
        </p:nvSpPr>
        <p:spPr bwMode="auto">
          <a:xfrm>
            <a:off x="6108700" y="40290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4" name="Oval 16"/>
          <p:cNvSpPr>
            <a:spLocks noChangeArrowheads="1"/>
          </p:cNvSpPr>
          <p:nvPr/>
        </p:nvSpPr>
        <p:spPr bwMode="auto">
          <a:xfrm>
            <a:off x="5407025" y="42545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5" name="Oval 17"/>
          <p:cNvSpPr>
            <a:spLocks noChangeArrowheads="1"/>
          </p:cNvSpPr>
          <p:nvPr/>
        </p:nvSpPr>
        <p:spPr bwMode="auto">
          <a:xfrm>
            <a:off x="4246563" y="4394200"/>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6" name="Oval 18"/>
          <p:cNvSpPr>
            <a:spLocks noChangeArrowheads="1"/>
          </p:cNvSpPr>
          <p:nvPr/>
        </p:nvSpPr>
        <p:spPr bwMode="auto">
          <a:xfrm>
            <a:off x="3144838" y="337978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7" name="Oval 19"/>
          <p:cNvSpPr>
            <a:spLocks noChangeArrowheads="1"/>
          </p:cNvSpPr>
          <p:nvPr/>
        </p:nvSpPr>
        <p:spPr bwMode="auto">
          <a:xfrm>
            <a:off x="5864225" y="19986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8" name="Oval 20"/>
          <p:cNvSpPr>
            <a:spLocks noChangeArrowheads="1"/>
          </p:cNvSpPr>
          <p:nvPr/>
        </p:nvSpPr>
        <p:spPr bwMode="auto">
          <a:xfrm>
            <a:off x="4260850" y="15462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9" name="Oval 21"/>
          <p:cNvSpPr>
            <a:spLocks noChangeArrowheads="1"/>
          </p:cNvSpPr>
          <p:nvPr/>
        </p:nvSpPr>
        <p:spPr bwMode="auto">
          <a:xfrm>
            <a:off x="5683250" y="478155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0" name="Oval 22"/>
          <p:cNvSpPr>
            <a:spLocks noChangeArrowheads="1"/>
          </p:cNvSpPr>
          <p:nvPr/>
        </p:nvSpPr>
        <p:spPr bwMode="auto">
          <a:xfrm>
            <a:off x="3165475" y="38131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1" name="Oval 23"/>
          <p:cNvSpPr>
            <a:spLocks noChangeArrowheads="1"/>
          </p:cNvSpPr>
          <p:nvPr/>
        </p:nvSpPr>
        <p:spPr bwMode="auto">
          <a:xfrm>
            <a:off x="6000750" y="24749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2" name="Oval 24"/>
          <p:cNvSpPr>
            <a:spLocks noChangeArrowheads="1"/>
          </p:cNvSpPr>
          <p:nvPr/>
        </p:nvSpPr>
        <p:spPr bwMode="auto">
          <a:xfrm>
            <a:off x="6242050" y="33067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3" name="Oval 25"/>
          <p:cNvSpPr>
            <a:spLocks noChangeArrowheads="1"/>
          </p:cNvSpPr>
          <p:nvPr/>
        </p:nvSpPr>
        <p:spPr bwMode="auto">
          <a:xfrm>
            <a:off x="5508625" y="15716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4" name="Oval 26"/>
          <p:cNvSpPr>
            <a:spLocks noChangeArrowheads="1"/>
          </p:cNvSpPr>
          <p:nvPr/>
        </p:nvSpPr>
        <p:spPr bwMode="auto">
          <a:xfrm>
            <a:off x="4483100" y="40973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5" name="Oval 27"/>
          <p:cNvSpPr>
            <a:spLocks noChangeArrowheads="1"/>
          </p:cNvSpPr>
          <p:nvPr/>
        </p:nvSpPr>
        <p:spPr bwMode="auto">
          <a:xfrm>
            <a:off x="3941763" y="25685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6" name="Oval 28"/>
          <p:cNvSpPr>
            <a:spLocks noChangeArrowheads="1"/>
          </p:cNvSpPr>
          <p:nvPr/>
        </p:nvSpPr>
        <p:spPr bwMode="auto">
          <a:xfrm>
            <a:off x="3090863" y="220503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7" name="Oval 29"/>
          <p:cNvSpPr>
            <a:spLocks noChangeArrowheads="1"/>
          </p:cNvSpPr>
          <p:nvPr/>
        </p:nvSpPr>
        <p:spPr bwMode="auto">
          <a:xfrm>
            <a:off x="3552825" y="35385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8" name="Oval 30"/>
          <p:cNvSpPr>
            <a:spLocks noChangeArrowheads="1"/>
          </p:cNvSpPr>
          <p:nvPr/>
        </p:nvSpPr>
        <p:spPr bwMode="auto">
          <a:xfrm>
            <a:off x="4030663" y="31146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9" name="Oval 31"/>
          <p:cNvSpPr>
            <a:spLocks noChangeArrowheads="1"/>
          </p:cNvSpPr>
          <p:nvPr/>
        </p:nvSpPr>
        <p:spPr bwMode="auto">
          <a:xfrm>
            <a:off x="4064000" y="34893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0" name="Oval 32"/>
          <p:cNvSpPr>
            <a:spLocks noChangeArrowheads="1"/>
          </p:cNvSpPr>
          <p:nvPr/>
        </p:nvSpPr>
        <p:spPr bwMode="auto">
          <a:xfrm>
            <a:off x="5573713" y="465772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1" name="Oval 33"/>
          <p:cNvSpPr>
            <a:spLocks noChangeArrowheads="1"/>
          </p:cNvSpPr>
          <p:nvPr/>
        </p:nvSpPr>
        <p:spPr bwMode="auto">
          <a:xfrm>
            <a:off x="4987925" y="50752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2" name="Oval 34"/>
          <p:cNvSpPr>
            <a:spLocks noChangeArrowheads="1"/>
          </p:cNvSpPr>
          <p:nvPr/>
        </p:nvSpPr>
        <p:spPr bwMode="auto">
          <a:xfrm>
            <a:off x="3857625" y="46831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3" name="Oval 35"/>
          <p:cNvSpPr>
            <a:spLocks noChangeArrowheads="1"/>
          </p:cNvSpPr>
          <p:nvPr/>
        </p:nvSpPr>
        <p:spPr bwMode="auto">
          <a:xfrm>
            <a:off x="5765800" y="20177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4" name="Oval 36"/>
          <p:cNvSpPr>
            <a:spLocks noChangeArrowheads="1"/>
          </p:cNvSpPr>
          <p:nvPr/>
        </p:nvSpPr>
        <p:spPr bwMode="auto">
          <a:xfrm>
            <a:off x="4546600" y="332105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5" name="Oval 37"/>
          <p:cNvSpPr>
            <a:spLocks noChangeArrowheads="1"/>
          </p:cNvSpPr>
          <p:nvPr/>
        </p:nvSpPr>
        <p:spPr bwMode="auto">
          <a:xfrm>
            <a:off x="5362575" y="27654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6" name="Oval 38"/>
          <p:cNvSpPr>
            <a:spLocks noChangeArrowheads="1"/>
          </p:cNvSpPr>
          <p:nvPr/>
        </p:nvSpPr>
        <p:spPr bwMode="auto">
          <a:xfrm>
            <a:off x="4778375" y="25781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7" name="Oval 39"/>
          <p:cNvSpPr>
            <a:spLocks noChangeArrowheads="1"/>
          </p:cNvSpPr>
          <p:nvPr/>
        </p:nvSpPr>
        <p:spPr bwMode="auto">
          <a:xfrm>
            <a:off x="4089400" y="41767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8" name="Oval 40"/>
          <p:cNvSpPr>
            <a:spLocks noChangeArrowheads="1"/>
          </p:cNvSpPr>
          <p:nvPr/>
        </p:nvSpPr>
        <p:spPr bwMode="auto">
          <a:xfrm>
            <a:off x="2855913" y="2971800"/>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9" name="Oval 41"/>
          <p:cNvSpPr>
            <a:spLocks noChangeArrowheads="1"/>
          </p:cNvSpPr>
          <p:nvPr/>
        </p:nvSpPr>
        <p:spPr bwMode="auto">
          <a:xfrm>
            <a:off x="3763963" y="31099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0" name="Oval 42"/>
          <p:cNvSpPr>
            <a:spLocks noChangeArrowheads="1"/>
          </p:cNvSpPr>
          <p:nvPr/>
        </p:nvSpPr>
        <p:spPr bwMode="auto">
          <a:xfrm>
            <a:off x="4241800" y="36909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1" name="Oval 43"/>
          <p:cNvSpPr>
            <a:spLocks noChangeArrowheads="1"/>
          </p:cNvSpPr>
          <p:nvPr/>
        </p:nvSpPr>
        <p:spPr bwMode="auto">
          <a:xfrm>
            <a:off x="4291013" y="393065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2" name="Oval 44"/>
          <p:cNvSpPr>
            <a:spLocks noChangeArrowheads="1"/>
          </p:cNvSpPr>
          <p:nvPr/>
        </p:nvSpPr>
        <p:spPr bwMode="auto">
          <a:xfrm>
            <a:off x="3440113" y="303688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3" name="Oval 45"/>
          <p:cNvSpPr>
            <a:spLocks noChangeArrowheads="1"/>
          </p:cNvSpPr>
          <p:nvPr/>
        </p:nvSpPr>
        <p:spPr bwMode="auto">
          <a:xfrm>
            <a:off x="3711575" y="22161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4" name="Oval 46"/>
          <p:cNvSpPr>
            <a:spLocks noChangeArrowheads="1"/>
          </p:cNvSpPr>
          <p:nvPr/>
        </p:nvSpPr>
        <p:spPr bwMode="auto">
          <a:xfrm>
            <a:off x="5029200" y="176371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5" name="Oval 47"/>
          <p:cNvSpPr>
            <a:spLocks noChangeArrowheads="1"/>
          </p:cNvSpPr>
          <p:nvPr/>
        </p:nvSpPr>
        <p:spPr bwMode="auto">
          <a:xfrm>
            <a:off x="5106988" y="417195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6" name="Oval 48"/>
          <p:cNvSpPr>
            <a:spLocks noChangeArrowheads="1"/>
          </p:cNvSpPr>
          <p:nvPr/>
        </p:nvSpPr>
        <p:spPr bwMode="auto">
          <a:xfrm>
            <a:off x="4951413" y="460533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7" name="Oval 49"/>
          <p:cNvSpPr>
            <a:spLocks noChangeArrowheads="1"/>
          </p:cNvSpPr>
          <p:nvPr/>
        </p:nvSpPr>
        <p:spPr bwMode="auto">
          <a:xfrm>
            <a:off x="3790950" y="41973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8" name="Oval 50"/>
          <p:cNvSpPr>
            <a:spLocks noChangeArrowheads="1"/>
          </p:cNvSpPr>
          <p:nvPr/>
        </p:nvSpPr>
        <p:spPr bwMode="auto">
          <a:xfrm>
            <a:off x="3308350" y="24463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9" name="Oval 51"/>
          <p:cNvSpPr>
            <a:spLocks noChangeArrowheads="1"/>
          </p:cNvSpPr>
          <p:nvPr/>
        </p:nvSpPr>
        <p:spPr bwMode="auto">
          <a:xfrm>
            <a:off x="4949825" y="2613025"/>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0" name="Oval 52"/>
          <p:cNvSpPr>
            <a:spLocks noChangeArrowheads="1"/>
          </p:cNvSpPr>
          <p:nvPr/>
        </p:nvSpPr>
        <p:spPr bwMode="auto">
          <a:xfrm>
            <a:off x="4454525" y="341471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1" name="Oval 53"/>
          <p:cNvSpPr>
            <a:spLocks noChangeArrowheads="1"/>
          </p:cNvSpPr>
          <p:nvPr/>
        </p:nvSpPr>
        <p:spPr bwMode="auto">
          <a:xfrm>
            <a:off x="3557588" y="440848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2" name="Oval 54"/>
          <p:cNvSpPr>
            <a:spLocks noChangeArrowheads="1"/>
          </p:cNvSpPr>
          <p:nvPr/>
        </p:nvSpPr>
        <p:spPr bwMode="auto">
          <a:xfrm>
            <a:off x="5022850" y="49593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3" name="Oval 55"/>
          <p:cNvSpPr>
            <a:spLocks noChangeArrowheads="1"/>
          </p:cNvSpPr>
          <p:nvPr/>
        </p:nvSpPr>
        <p:spPr bwMode="auto">
          <a:xfrm>
            <a:off x="4703763" y="2898775"/>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4" name="Oval 56"/>
          <p:cNvSpPr>
            <a:spLocks noChangeArrowheads="1"/>
          </p:cNvSpPr>
          <p:nvPr/>
        </p:nvSpPr>
        <p:spPr bwMode="auto">
          <a:xfrm>
            <a:off x="3013075" y="28019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5" name="Oval 57"/>
          <p:cNvSpPr>
            <a:spLocks noChangeArrowheads="1"/>
          </p:cNvSpPr>
          <p:nvPr/>
        </p:nvSpPr>
        <p:spPr bwMode="auto">
          <a:xfrm>
            <a:off x="5275263" y="25257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6" name="Oval 58"/>
          <p:cNvSpPr>
            <a:spLocks noChangeArrowheads="1"/>
          </p:cNvSpPr>
          <p:nvPr/>
        </p:nvSpPr>
        <p:spPr bwMode="auto">
          <a:xfrm>
            <a:off x="4129088" y="326866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7" name="Oval 59"/>
          <p:cNvSpPr>
            <a:spLocks noChangeArrowheads="1"/>
          </p:cNvSpPr>
          <p:nvPr/>
        </p:nvSpPr>
        <p:spPr bwMode="auto">
          <a:xfrm>
            <a:off x="3929063" y="169386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8" name="Oval 60"/>
          <p:cNvSpPr>
            <a:spLocks noChangeArrowheads="1"/>
          </p:cNvSpPr>
          <p:nvPr/>
        </p:nvSpPr>
        <p:spPr bwMode="auto">
          <a:xfrm>
            <a:off x="6483350" y="40894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9" name="Oval 61"/>
          <p:cNvSpPr>
            <a:spLocks noChangeArrowheads="1"/>
          </p:cNvSpPr>
          <p:nvPr/>
        </p:nvSpPr>
        <p:spPr bwMode="auto">
          <a:xfrm>
            <a:off x="6283325" y="29146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0" name="Oval 62"/>
          <p:cNvSpPr>
            <a:spLocks noChangeArrowheads="1"/>
          </p:cNvSpPr>
          <p:nvPr/>
        </p:nvSpPr>
        <p:spPr bwMode="auto">
          <a:xfrm>
            <a:off x="6243638" y="219710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1" name="Oval 63"/>
          <p:cNvSpPr>
            <a:spLocks noChangeArrowheads="1"/>
          </p:cNvSpPr>
          <p:nvPr/>
        </p:nvSpPr>
        <p:spPr bwMode="auto">
          <a:xfrm>
            <a:off x="2959100" y="32639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2" name="Oval 64"/>
          <p:cNvSpPr>
            <a:spLocks noChangeArrowheads="1"/>
          </p:cNvSpPr>
          <p:nvPr/>
        </p:nvSpPr>
        <p:spPr bwMode="auto">
          <a:xfrm>
            <a:off x="5824538" y="34020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3" name="Oval 65"/>
          <p:cNvSpPr>
            <a:spLocks noChangeArrowheads="1"/>
          </p:cNvSpPr>
          <p:nvPr/>
        </p:nvSpPr>
        <p:spPr bwMode="auto">
          <a:xfrm>
            <a:off x="6611938" y="3362325"/>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4" name="Oval 66"/>
          <p:cNvSpPr>
            <a:spLocks noChangeArrowheads="1"/>
          </p:cNvSpPr>
          <p:nvPr/>
        </p:nvSpPr>
        <p:spPr bwMode="auto">
          <a:xfrm>
            <a:off x="5981700" y="375126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5" name="Freeform 67"/>
          <p:cNvSpPr>
            <a:spLocks/>
          </p:cNvSpPr>
          <p:nvPr/>
        </p:nvSpPr>
        <p:spPr bwMode="auto">
          <a:xfrm rot="10746042" flipV="1">
            <a:off x="4102100" y="26654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6" name="Freeform 68"/>
          <p:cNvSpPr>
            <a:spLocks/>
          </p:cNvSpPr>
          <p:nvPr/>
        </p:nvSpPr>
        <p:spPr bwMode="auto">
          <a:xfrm rot="10746042" flipV="1">
            <a:off x="5168900" y="2184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7" name="Freeform 69"/>
          <p:cNvSpPr>
            <a:spLocks/>
          </p:cNvSpPr>
          <p:nvPr/>
        </p:nvSpPr>
        <p:spPr bwMode="auto">
          <a:xfrm rot="10746042" flipV="1">
            <a:off x="5675313" y="29114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8" name="Freeform 70"/>
          <p:cNvSpPr>
            <a:spLocks/>
          </p:cNvSpPr>
          <p:nvPr/>
        </p:nvSpPr>
        <p:spPr bwMode="auto">
          <a:xfrm rot="10746042" flipV="1">
            <a:off x="4824413" y="16335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9" name="Freeform 71"/>
          <p:cNvSpPr>
            <a:spLocks/>
          </p:cNvSpPr>
          <p:nvPr/>
        </p:nvSpPr>
        <p:spPr bwMode="auto">
          <a:xfrm rot="10746042" flipV="1">
            <a:off x="3560763" y="3835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0" name="Freeform 72"/>
          <p:cNvSpPr>
            <a:spLocks/>
          </p:cNvSpPr>
          <p:nvPr/>
        </p:nvSpPr>
        <p:spPr bwMode="auto">
          <a:xfrm rot="10746042" flipV="1">
            <a:off x="4878388" y="3382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1" name="Freeform 73"/>
          <p:cNvSpPr>
            <a:spLocks/>
          </p:cNvSpPr>
          <p:nvPr/>
        </p:nvSpPr>
        <p:spPr bwMode="auto">
          <a:xfrm rot="10746042" flipV="1">
            <a:off x="5532438" y="35941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2" name="Freeform 74"/>
          <p:cNvSpPr>
            <a:spLocks/>
          </p:cNvSpPr>
          <p:nvPr/>
        </p:nvSpPr>
        <p:spPr bwMode="auto">
          <a:xfrm rot="10746042" flipV="1">
            <a:off x="4416425" y="3790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3" name="Freeform 75"/>
          <p:cNvSpPr>
            <a:spLocks/>
          </p:cNvSpPr>
          <p:nvPr/>
        </p:nvSpPr>
        <p:spPr bwMode="auto">
          <a:xfrm rot="10746042" flipV="1">
            <a:off x="4200525" y="47561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4" name="Freeform 76"/>
          <p:cNvSpPr>
            <a:spLocks/>
          </p:cNvSpPr>
          <p:nvPr/>
        </p:nvSpPr>
        <p:spPr bwMode="auto">
          <a:xfrm rot="10746042" flipV="1">
            <a:off x="5678488" y="43624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5" name="Freeform 77"/>
          <p:cNvSpPr>
            <a:spLocks/>
          </p:cNvSpPr>
          <p:nvPr/>
        </p:nvSpPr>
        <p:spPr bwMode="auto">
          <a:xfrm rot="10746042" flipV="1">
            <a:off x="6423025" y="36591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6" name="Freeform 78"/>
          <p:cNvSpPr>
            <a:spLocks/>
          </p:cNvSpPr>
          <p:nvPr/>
        </p:nvSpPr>
        <p:spPr bwMode="auto">
          <a:xfrm rot="10746042" flipV="1">
            <a:off x="6484938" y="29860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7" name="Freeform 79"/>
          <p:cNvSpPr>
            <a:spLocks/>
          </p:cNvSpPr>
          <p:nvPr/>
        </p:nvSpPr>
        <p:spPr bwMode="auto">
          <a:xfrm rot="10746042" flipV="1">
            <a:off x="6226175" y="24892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8" name="Freeform 80"/>
          <p:cNvSpPr>
            <a:spLocks/>
          </p:cNvSpPr>
          <p:nvPr/>
        </p:nvSpPr>
        <p:spPr bwMode="auto">
          <a:xfrm rot="10746042" flipV="1">
            <a:off x="4695825" y="20669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9" name="Freeform 81"/>
          <p:cNvSpPr>
            <a:spLocks/>
          </p:cNvSpPr>
          <p:nvPr/>
        </p:nvSpPr>
        <p:spPr bwMode="auto">
          <a:xfrm rot="10746042" flipV="1">
            <a:off x="6043613" y="45053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0" name="Freeform 82"/>
          <p:cNvSpPr>
            <a:spLocks/>
          </p:cNvSpPr>
          <p:nvPr/>
        </p:nvSpPr>
        <p:spPr bwMode="auto">
          <a:xfrm rot="10746042" flipV="1">
            <a:off x="5518150" y="39798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1" name="Freeform 83"/>
          <p:cNvSpPr>
            <a:spLocks/>
          </p:cNvSpPr>
          <p:nvPr/>
        </p:nvSpPr>
        <p:spPr bwMode="auto">
          <a:xfrm rot="10746042" flipV="1">
            <a:off x="3605213" y="2581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2" name="Freeform 84"/>
          <p:cNvSpPr>
            <a:spLocks/>
          </p:cNvSpPr>
          <p:nvPr/>
        </p:nvSpPr>
        <p:spPr bwMode="auto">
          <a:xfrm rot="10746042" flipV="1">
            <a:off x="3521075" y="19383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3" name="Freeform 85"/>
          <p:cNvSpPr>
            <a:spLocks/>
          </p:cNvSpPr>
          <p:nvPr/>
        </p:nvSpPr>
        <p:spPr bwMode="auto">
          <a:xfrm rot="10746042" flipV="1">
            <a:off x="2921000" y="3536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4" name="Freeform 86"/>
          <p:cNvSpPr>
            <a:spLocks/>
          </p:cNvSpPr>
          <p:nvPr/>
        </p:nvSpPr>
        <p:spPr bwMode="auto">
          <a:xfrm rot="10746042" flipV="1">
            <a:off x="5375275" y="48387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5" name="Freeform 87"/>
          <p:cNvSpPr>
            <a:spLocks/>
          </p:cNvSpPr>
          <p:nvPr/>
        </p:nvSpPr>
        <p:spPr bwMode="auto">
          <a:xfrm rot="10746042" flipV="1">
            <a:off x="4508500" y="44164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6" name="Freeform 88"/>
          <p:cNvSpPr>
            <a:spLocks/>
          </p:cNvSpPr>
          <p:nvPr/>
        </p:nvSpPr>
        <p:spPr bwMode="auto">
          <a:xfrm rot="10746042" flipV="1">
            <a:off x="3335338" y="43180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7" name="Freeform 89"/>
          <p:cNvSpPr>
            <a:spLocks/>
          </p:cNvSpPr>
          <p:nvPr/>
        </p:nvSpPr>
        <p:spPr bwMode="auto">
          <a:xfrm rot="10746042" flipV="1">
            <a:off x="5668963" y="18891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8" name="Freeform 90"/>
          <p:cNvSpPr>
            <a:spLocks/>
          </p:cNvSpPr>
          <p:nvPr/>
        </p:nvSpPr>
        <p:spPr bwMode="auto">
          <a:xfrm rot="10746042" flipV="1">
            <a:off x="5100638" y="47259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9" name="Freeform 91"/>
          <p:cNvSpPr>
            <a:spLocks/>
          </p:cNvSpPr>
          <p:nvPr/>
        </p:nvSpPr>
        <p:spPr bwMode="auto">
          <a:xfrm rot="10746042" flipV="1">
            <a:off x="5414963" y="3255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0" name="Freeform 92"/>
          <p:cNvSpPr>
            <a:spLocks/>
          </p:cNvSpPr>
          <p:nvPr/>
        </p:nvSpPr>
        <p:spPr bwMode="auto">
          <a:xfrm rot="10746042" flipV="1">
            <a:off x="3987800" y="1565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1" name="Freeform 93"/>
          <p:cNvSpPr>
            <a:spLocks/>
          </p:cNvSpPr>
          <p:nvPr/>
        </p:nvSpPr>
        <p:spPr bwMode="auto">
          <a:xfrm rot="10746042" flipV="1">
            <a:off x="4479925" y="13335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9" name="Text Box 101"/>
          <p:cNvSpPr txBox="1">
            <a:spLocks noChangeArrowheads="1"/>
          </p:cNvSpPr>
          <p:nvPr/>
        </p:nvSpPr>
        <p:spPr bwMode="auto">
          <a:xfrm>
            <a:off x="1301750" y="5578475"/>
            <a:ext cx="4395216" cy="646331"/>
          </a:xfrm>
          <a:prstGeom prst="rect">
            <a:avLst/>
          </a:prstGeom>
          <a:noFill/>
          <a:ln w="28575" algn="ctr">
            <a:noFill/>
            <a:miter lim="800000"/>
            <a:headEnd/>
            <a:tailEnd/>
          </a:ln>
          <a:effectLst/>
        </p:spPr>
        <p:txBody>
          <a:bodyPr wrap="none">
            <a:spAutoFit/>
          </a:bodyPr>
          <a:lstStyle/>
          <a:p>
            <a:r>
              <a:rPr lang="en-US" dirty="0" err="1">
                <a:solidFill>
                  <a:srgbClr val="FFFF99"/>
                </a:solidFill>
              </a:rPr>
              <a:t>Dus</a:t>
            </a:r>
            <a:r>
              <a:rPr lang="en-US" dirty="0">
                <a:solidFill>
                  <a:srgbClr val="FFFF99"/>
                </a:solidFill>
              </a:rPr>
              <a:t>: “</a:t>
            </a:r>
            <a:r>
              <a:rPr lang="en-US" dirty="0" err="1">
                <a:solidFill>
                  <a:srgbClr val="FFFF99"/>
                </a:solidFill>
              </a:rPr>
              <a:t>ietsiepietsie</a:t>
            </a:r>
            <a:r>
              <a:rPr lang="en-US" dirty="0">
                <a:solidFill>
                  <a:srgbClr val="FFFF99"/>
                </a:solidFill>
              </a:rPr>
              <a:t>” </a:t>
            </a:r>
            <a:r>
              <a:rPr lang="en-US" dirty="0" err="1">
                <a:solidFill>
                  <a:srgbClr val="FFFF99"/>
                </a:solidFill>
              </a:rPr>
              <a:t>meer</a:t>
            </a:r>
            <a:r>
              <a:rPr lang="en-US" dirty="0">
                <a:solidFill>
                  <a:srgbClr val="FFFF99"/>
                </a:solidFill>
              </a:rPr>
              <a:t> </a:t>
            </a:r>
            <a:r>
              <a:rPr lang="en-US" dirty="0" err="1">
                <a:solidFill>
                  <a:srgbClr val="66FFFF"/>
                </a:solidFill>
              </a:rPr>
              <a:t>materie</a:t>
            </a:r>
            <a:r>
              <a:rPr lang="en-US" dirty="0">
                <a:solidFill>
                  <a:srgbClr val="66FFFF"/>
                </a:solidFill>
              </a:rPr>
              <a:t> </a:t>
            </a:r>
            <a:r>
              <a:rPr lang="en-US" dirty="0" err="1">
                <a:solidFill>
                  <a:srgbClr val="66FFFF"/>
                </a:solidFill>
              </a:rPr>
              <a:t>deeltjes</a:t>
            </a:r>
            <a:endParaRPr lang="en-US" dirty="0">
              <a:solidFill>
                <a:srgbClr val="66FFFF"/>
              </a:solidFill>
            </a:endParaRPr>
          </a:p>
          <a:p>
            <a:r>
              <a:rPr lang="en-US" dirty="0">
                <a:solidFill>
                  <a:srgbClr val="FFFF99"/>
                </a:solidFill>
              </a:rPr>
              <a:t> </a:t>
            </a:r>
            <a:r>
              <a:rPr lang="en-US" dirty="0" err="1">
                <a:solidFill>
                  <a:srgbClr val="FFFF99"/>
                </a:solidFill>
              </a:rPr>
              <a:t>dan</a:t>
            </a:r>
            <a:r>
              <a:rPr lang="en-US" dirty="0">
                <a:solidFill>
                  <a:srgbClr val="FFFF99"/>
                </a:solidFill>
              </a:rPr>
              <a:t> </a:t>
            </a:r>
            <a:r>
              <a:rPr lang="en-US" dirty="0">
                <a:solidFill>
                  <a:srgbClr val="FF0000"/>
                </a:solidFill>
              </a:rPr>
              <a:t>anti-</a:t>
            </a:r>
            <a:r>
              <a:rPr lang="en-US" dirty="0" err="1">
                <a:solidFill>
                  <a:srgbClr val="FF0000"/>
                </a:solidFill>
              </a:rPr>
              <a:t>materie</a:t>
            </a:r>
            <a:r>
              <a:rPr lang="en-US" dirty="0">
                <a:solidFill>
                  <a:srgbClr val="FF0000"/>
                </a:solidFill>
              </a:rPr>
              <a:t> </a:t>
            </a:r>
            <a:r>
              <a:rPr lang="en-US" dirty="0" err="1">
                <a:solidFill>
                  <a:srgbClr val="FF0000"/>
                </a:solidFill>
              </a:rPr>
              <a:t>deeltjes</a:t>
            </a:r>
            <a:endParaRPr lang="en-US" dirty="0">
              <a:solidFill>
                <a:srgbClr val="FF0000"/>
              </a:solidFill>
            </a:endParaRPr>
          </a:p>
        </p:txBody>
      </p:sp>
      <p:grpSp>
        <p:nvGrpSpPr>
          <p:cNvPr id="2" name="Group 102"/>
          <p:cNvGrpSpPr>
            <a:grpSpLocks/>
          </p:cNvGrpSpPr>
          <p:nvPr/>
        </p:nvGrpSpPr>
        <p:grpSpPr bwMode="auto">
          <a:xfrm>
            <a:off x="6996113" y="1441450"/>
            <a:ext cx="2230437" cy="3368675"/>
            <a:chOff x="4461" y="278"/>
            <a:chExt cx="1405" cy="2122"/>
          </a:xfrm>
        </p:grpSpPr>
        <p:sp>
          <p:nvSpPr>
            <p:cNvPr id="811111" name="Oval 103"/>
            <p:cNvSpPr>
              <a:spLocks noChangeArrowheads="1"/>
            </p:cNvSpPr>
            <p:nvPr/>
          </p:nvSpPr>
          <p:spPr bwMode="auto">
            <a:xfrm>
              <a:off x="4483" y="1508"/>
              <a:ext cx="95" cy="84"/>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112" name="Freeform 104"/>
            <p:cNvSpPr>
              <a:spLocks/>
            </p:cNvSpPr>
            <p:nvPr/>
          </p:nvSpPr>
          <p:spPr bwMode="auto">
            <a:xfrm rot="10692085" flipV="1">
              <a:off x="4461" y="2257"/>
              <a:ext cx="202" cy="82"/>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13" name="Oval 105"/>
            <p:cNvSpPr>
              <a:spLocks noChangeArrowheads="1"/>
            </p:cNvSpPr>
            <p:nvPr/>
          </p:nvSpPr>
          <p:spPr bwMode="auto">
            <a:xfrm>
              <a:off x="4478" y="760"/>
              <a:ext cx="93" cy="94"/>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114" name="Text Box 106"/>
            <p:cNvSpPr txBox="1">
              <a:spLocks noChangeArrowheads="1"/>
            </p:cNvSpPr>
            <p:nvPr/>
          </p:nvSpPr>
          <p:spPr bwMode="auto">
            <a:xfrm>
              <a:off x="4568" y="654"/>
              <a:ext cx="891" cy="291"/>
            </a:xfrm>
            <a:prstGeom prst="rect">
              <a:avLst/>
            </a:prstGeom>
            <a:noFill/>
            <a:ln w="28575" algn="ctr">
              <a:noFill/>
              <a:miter lim="800000"/>
              <a:headEnd/>
              <a:tailEnd/>
            </a:ln>
            <a:effectLst/>
          </p:spPr>
          <p:txBody>
            <a:bodyPr wrap="none">
              <a:spAutoFit/>
            </a:bodyPr>
            <a:lstStyle/>
            <a:p>
              <a:r>
                <a:rPr lang="en-US" sz="2400" i="1" dirty="0" err="1">
                  <a:solidFill>
                    <a:srgbClr val="FFFF99"/>
                  </a:solidFill>
                </a:rPr>
                <a:t>materie</a:t>
              </a:r>
              <a:r>
                <a:rPr lang="en-US" sz="2400" i="1" dirty="0">
                  <a:solidFill>
                    <a:srgbClr val="FFFF99"/>
                  </a:solidFill>
                </a:rPr>
                <a:t>:</a:t>
              </a:r>
            </a:p>
          </p:txBody>
        </p:sp>
        <p:sp>
          <p:nvSpPr>
            <p:cNvPr id="811115" name="Text Box 107"/>
            <p:cNvSpPr txBox="1">
              <a:spLocks noChangeArrowheads="1"/>
            </p:cNvSpPr>
            <p:nvPr/>
          </p:nvSpPr>
          <p:spPr bwMode="auto">
            <a:xfrm>
              <a:off x="4585" y="1445"/>
              <a:ext cx="1281" cy="291"/>
            </a:xfrm>
            <a:prstGeom prst="rect">
              <a:avLst/>
            </a:prstGeom>
            <a:noFill/>
            <a:ln w="28575" algn="ctr">
              <a:noFill/>
              <a:miter lim="800000"/>
              <a:headEnd/>
              <a:tailEnd/>
            </a:ln>
            <a:effectLst/>
          </p:spPr>
          <p:txBody>
            <a:bodyPr wrap="none">
              <a:spAutoFit/>
            </a:bodyPr>
            <a:lstStyle/>
            <a:p>
              <a:r>
                <a:rPr lang="en-US" sz="2400" i="1" dirty="0">
                  <a:solidFill>
                    <a:srgbClr val="FFFF99"/>
                  </a:solidFill>
                </a:rPr>
                <a:t>anti-</a:t>
              </a:r>
              <a:r>
                <a:rPr lang="en-US" sz="2400" i="1" dirty="0" err="1">
                  <a:solidFill>
                    <a:srgbClr val="FFFF99"/>
                  </a:solidFill>
                </a:rPr>
                <a:t>materie</a:t>
              </a:r>
              <a:r>
                <a:rPr lang="en-US" sz="2400" i="1" dirty="0">
                  <a:solidFill>
                    <a:srgbClr val="FFFF99"/>
                  </a:solidFill>
                </a:rPr>
                <a:t>:</a:t>
              </a:r>
            </a:p>
          </p:txBody>
        </p:sp>
        <p:sp>
          <p:nvSpPr>
            <p:cNvPr id="811116" name="Text Box 108"/>
            <p:cNvSpPr txBox="1">
              <a:spLocks noChangeArrowheads="1"/>
            </p:cNvSpPr>
            <p:nvPr/>
          </p:nvSpPr>
          <p:spPr bwMode="auto">
            <a:xfrm>
              <a:off x="4758" y="2112"/>
              <a:ext cx="464" cy="288"/>
            </a:xfrm>
            <a:prstGeom prst="rect">
              <a:avLst/>
            </a:prstGeom>
            <a:noFill/>
            <a:ln w="28575" algn="ctr">
              <a:noFill/>
              <a:miter lim="800000"/>
              <a:headEnd/>
              <a:tailEnd/>
            </a:ln>
            <a:effectLst/>
          </p:spPr>
          <p:txBody>
            <a:bodyPr wrap="none">
              <a:spAutoFit/>
            </a:bodyPr>
            <a:lstStyle/>
            <a:p>
              <a:r>
                <a:rPr lang="en-US" sz="2400" dirty="0" err="1">
                  <a:solidFill>
                    <a:srgbClr val="FFFF99"/>
                  </a:solidFill>
                </a:rPr>
                <a:t>licht</a:t>
              </a:r>
              <a:endParaRPr lang="en-US" sz="2400" dirty="0">
                <a:solidFill>
                  <a:srgbClr val="FFFF99"/>
                </a:solidFill>
              </a:endParaRPr>
            </a:p>
          </p:txBody>
        </p:sp>
        <p:sp>
          <p:nvSpPr>
            <p:cNvPr id="811117" name="Text Box 109"/>
            <p:cNvSpPr txBox="1">
              <a:spLocks noChangeArrowheads="1"/>
            </p:cNvSpPr>
            <p:nvPr/>
          </p:nvSpPr>
          <p:spPr bwMode="auto">
            <a:xfrm>
              <a:off x="4569" y="278"/>
              <a:ext cx="407" cy="233"/>
            </a:xfrm>
            <a:prstGeom prst="rect">
              <a:avLst/>
            </a:prstGeom>
            <a:noFill/>
            <a:ln w="28575" algn="ctr">
              <a:noFill/>
              <a:miter lim="800000"/>
              <a:headEnd/>
              <a:tailEnd/>
            </a:ln>
            <a:effectLst/>
          </p:spPr>
          <p:txBody>
            <a:bodyPr wrap="none">
              <a:spAutoFit/>
            </a:bodyPr>
            <a:lstStyle/>
            <a:p>
              <a:r>
                <a:rPr lang="en-US" dirty="0" err="1">
                  <a:solidFill>
                    <a:srgbClr val="FFFF99"/>
                  </a:solidFill>
                </a:rPr>
                <a:t>Stel</a:t>
              </a:r>
              <a:r>
                <a:rPr lang="en-US" dirty="0">
                  <a:solidFill>
                    <a:srgbClr val="FFFF99"/>
                  </a:solidFill>
                </a:rPr>
                <a:t>:</a:t>
              </a:r>
            </a:p>
          </p:txBody>
        </p:sp>
        <p:sp>
          <p:nvSpPr>
            <p:cNvPr id="811118" name="Text Box 110"/>
            <p:cNvSpPr txBox="1">
              <a:spLocks noChangeArrowheads="1"/>
            </p:cNvSpPr>
            <p:nvPr/>
          </p:nvSpPr>
          <p:spPr bwMode="auto">
            <a:xfrm>
              <a:off x="4569" y="942"/>
              <a:ext cx="1166" cy="288"/>
            </a:xfrm>
            <a:prstGeom prst="rect">
              <a:avLst/>
            </a:prstGeom>
            <a:noFill/>
            <a:ln w="28575" algn="ctr">
              <a:noFill/>
              <a:miter lim="800000"/>
              <a:headEnd/>
              <a:tailEnd/>
            </a:ln>
            <a:effectLst/>
          </p:spPr>
          <p:txBody>
            <a:bodyPr wrap="none">
              <a:spAutoFit/>
            </a:bodyPr>
            <a:lstStyle/>
            <a:p>
              <a:r>
                <a:rPr lang="en-US" sz="2400" dirty="0">
                  <a:solidFill>
                    <a:srgbClr val="FFFF99"/>
                  </a:solidFill>
                </a:rPr>
                <a:t>100000000</a:t>
              </a:r>
              <a:r>
                <a:rPr lang="en-US" sz="2400" dirty="0">
                  <a:solidFill>
                    <a:srgbClr val="66FFFF"/>
                  </a:solidFill>
                </a:rPr>
                <a:t>1</a:t>
              </a:r>
            </a:p>
          </p:txBody>
        </p:sp>
        <p:sp>
          <p:nvSpPr>
            <p:cNvPr id="811119" name="Text Box 111"/>
            <p:cNvSpPr txBox="1">
              <a:spLocks noChangeArrowheads="1"/>
            </p:cNvSpPr>
            <p:nvPr/>
          </p:nvSpPr>
          <p:spPr bwMode="auto">
            <a:xfrm>
              <a:off x="4594" y="1725"/>
              <a:ext cx="1166" cy="288"/>
            </a:xfrm>
            <a:prstGeom prst="rect">
              <a:avLst/>
            </a:prstGeom>
            <a:noFill/>
            <a:ln w="28575" algn="ctr">
              <a:noFill/>
              <a:miter lim="800000"/>
              <a:headEnd/>
              <a:tailEnd/>
            </a:ln>
            <a:effectLst/>
          </p:spPr>
          <p:txBody>
            <a:bodyPr wrap="none">
              <a:spAutoFit/>
            </a:bodyPr>
            <a:lstStyle/>
            <a:p>
              <a:r>
                <a:rPr lang="en-US" sz="2400" dirty="0">
                  <a:solidFill>
                    <a:srgbClr val="FFFF99"/>
                  </a:solidFill>
                </a:rPr>
                <a:t>100000000</a:t>
              </a:r>
              <a:r>
                <a:rPr lang="en-US" sz="2400" dirty="0">
                  <a:solidFill>
                    <a:srgbClr val="FF0000"/>
                  </a:solidFill>
                </a:rPr>
                <a:t>0</a:t>
              </a:r>
            </a:p>
          </p:txBody>
        </p:sp>
      </p:grpSp>
      <p:sp>
        <p:nvSpPr>
          <p:cNvPr id="811120" name="Text Box 112"/>
          <p:cNvSpPr txBox="1">
            <a:spLocks noChangeArrowheads="1"/>
          </p:cNvSpPr>
          <p:nvPr/>
        </p:nvSpPr>
        <p:spPr bwMode="auto">
          <a:xfrm>
            <a:off x="2314575" y="588963"/>
            <a:ext cx="3221104" cy="369332"/>
          </a:xfrm>
          <a:prstGeom prst="rect">
            <a:avLst/>
          </a:prstGeom>
          <a:noFill/>
          <a:ln w="28575" algn="ctr">
            <a:noFill/>
            <a:miter lim="800000"/>
            <a:headEnd/>
            <a:tailEnd/>
          </a:ln>
          <a:effectLst/>
        </p:spPr>
        <p:txBody>
          <a:bodyPr wrap="none">
            <a:spAutoFit/>
          </a:bodyPr>
          <a:lstStyle/>
          <a:p>
            <a:r>
              <a:rPr lang="en-US" dirty="0" err="1">
                <a:solidFill>
                  <a:srgbClr val="FFFF99"/>
                </a:solidFill>
              </a:rPr>
              <a:t>Tijd</a:t>
            </a:r>
            <a:r>
              <a:rPr lang="en-US" dirty="0">
                <a:solidFill>
                  <a:srgbClr val="FFFF99"/>
                </a:solidFill>
              </a:rPr>
              <a:t>=0.00000000001 </a:t>
            </a:r>
            <a:r>
              <a:rPr lang="en-US" dirty="0" err="1">
                <a:solidFill>
                  <a:srgbClr val="FFFF99"/>
                </a:solidFill>
              </a:rPr>
              <a:t>seconde</a:t>
            </a:r>
            <a:endParaRPr lang="en-US" dirty="0">
              <a:solidFill>
                <a:srgbClr val="FFFF99"/>
              </a:solidFill>
            </a:endParaRPr>
          </a:p>
        </p:txBody>
      </p:sp>
    </p:spTree>
    <p:extLst>
      <p:ext uri="{BB962C8B-B14F-4D97-AF65-F5344CB8AC3E}">
        <p14:creationId xmlns:p14="http://schemas.microsoft.com/office/powerpoint/2010/main" val="9933305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Date Placeholder 3"/>
          <p:cNvSpPr>
            <a:spLocks noGrp="1"/>
          </p:cNvSpPr>
          <p:nvPr>
            <p:ph type="dt" sz="half" idx="10"/>
          </p:nvPr>
        </p:nvSpPr>
        <p:spPr/>
        <p:txBody>
          <a:bodyPr/>
          <a:lstStyle/>
          <a:p>
            <a:endParaRPr lang="en-US" dirty="0"/>
          </a:p>
        </p:txBody>
      </p:sp>
      <p:sp>
        <p:nvSpPr>
          <p:cNvPr id="115" name="Footer Placeholder 4"/>
          <p:cNvSpPr>
            <a:spLocks noGrp="1"/>
          </p:cNvSpPr>
          <p:nvPr>
            <p:ph type="ftr" sz="quarter" idx="11"/>
          </p:nvPr>
        </p:nvSpPr>
        <p:spPr/>
        <p:txBody>
          <a:bodyPr/>
          <a:lstStyle/>
          <a:p>
            <a:endParaRPr lang="en-US" dirty="0"/>
          </a:p>
        </p:txBody>
      </p:sp>
      <p:sp>
        <p:nvSpPr>
          <p:cNvPr id="811010" name="Rectangle 2"/>
          <p:cNvSpPr>
            <a:spLocks noGrp="1" noChangeArrowheads="1"/>
          </p:cNvSpPr>
          <p:nvPr>
            <p:ph type="title"/>
          </p:nvPr>
        </p:nvSpPr>
        <p:spPr/>
        <p:txBody>
          <a:bodyPr/>
          <a:lstStyle/>
          <a:p>
            <a:r>
              <a:rPr lang="en-US" dirty="0">
                <a:solidFill>
                  <a:srgbClr val="FF6600"/>
                </a:solidFill>
              </a:rPr>
              <a:t>Het </a:t>
            </a:r>
            <a:r>
              <a:rPr lang="en-US" dirty="0" err="1">
                <a:solidFill>
                  <a:srgbClr val="FF6600"/>
                </a:solidFill>
              </a:rPr>
              <a:t>vroege</a:t>
            </a:r>
            <a:r>
              <a:rPr lang="en-US" dirty="0">
                <a:solidFill>
                  <a:srgbClr val="FF6600"/>
                </a:solidFill>
              </a:rPr>
              <a:t> </a:t>
            </a:r>
            <a:r>
              <a:rPr lang="en-US" dirty="0" err="1">
                <a:solidFill>
                  <a:srgbClr val="FF6600"/>
                </a:solidFill>
              </a:rPr>
              <a:t>hete</a:t>
            </a:r>
            <a:r>
              <a:rPr lang="en-US" dirty="0">
                <a:solidFill>
                  <a:srgbClr val="FF6600"/>
                </a:solidFill>
              </a:rPr>
              <a:t> </a:t>
            </a:r>
            <a:r>
              <a:rPr lang="en-US" dirty="0" err="1">
                <a:solidFill>
                  <a:srgbClr val="FF6600"/>
                </a:solidFill>
              </a:rPr>
              <a:t>heelal</a:t>
            </a:r>
            <a:endParaRPr lang="en-US" dirty="0">
              <a:solidFill>
                <a:srgbClr val="FF6600"/>
              </a:solidFill>
            </a:endParaRPr>
          </a:p>
        </p:txBody>
      </p:sp>
      <p:sp>
        <p:nvSpPr>
          <p:cNvPr id="811011" name="Oval 3"/>
          <p:cNvSpPr>
            <a:spLocks noChangeArrowheads="1"/>
          </p:cNvSpPr>
          <p:nvPr/>
        </p:nvSpPr>
        <p:spPr bwMode="auto">
          <a:xfrm>
            <a:off x="3660775" y="20240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2" name="Oval 4"/>
          <p:cNvSpPr>
            <a:spLocks noChangeArrowheads="1"/>
          </p:cNvSpPr>
          <p:nvPr/>
        </p:nvSpPr>
        <p:spPr bwMode="auto">
          <a:xfrm>
            <a:off x="4483100" y="23241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13" name="Oval 5"/>
          <p:cNvSpPr>
            <a:spLocks noChangeArrowheads="1"/>
          </p:cNvSpPr>
          <p:nvPr/>
        </p:nvSpPr>
        <p:spPr bwMode="auto">
          <a:xfrm>
            <a:off x="2640013" y="1179513"/>
            <a:ext cx="4322762" cy="4100512"/>
          </a:xfrm>
          <a:prstGeom prst="ellipse">
            <a:avLst/>
          </a:prstGeom>
          <a:noFill/>
          <a:ln w="28575" algn="ctr">
            <a:solidFill>
              <a:srgbClr val="FFFF99"/>
            </a:solidFill>
            <a:round/>
            <a:headEnd/>
            <a:tailEnd/>
          </a:ln>
          <a:effectLst/>
        </p:spPr>
        <p:txBody>
          <a:bodyPr anchor="ctr">
            <a:spAutoFit/>
          </a:bodyPr>
          <a:lstStyle/>
          <a:p>
            <a:endParaRPr lang="nl-NL"/>
          </a:p>
        </p:txBody>
      </p:sp>
      <p:sp>
        <p:nvSpPr>
          <p:cNvPr id="811014" name="Freeform 6"/>
          <p:cNvSpPr>
            <a:spLocks/>
          </p:cNvSpPr>
          <p:nvPr/>
        </p:nvSpPr>
        <p:spPr bwMode="auto">
          <a:xfrm rot="10746042" flipV="1">
            <a:off x="4127500" y="20415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15" name="Oval 7"/>
          <p:cNvSpPr>
            <a:spLocks noChangeArrowheads="1"/>
          </p:cNvSpPr>
          <p:nvPr/>
        </p:nvSpPr>
        <p:spPr bwMode="auto">
          <a:xfrm>
            <a:off x="3578225" y="28829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6" name="Oval 8"/>
          <p:cNvSpPr>
            <a:spLocks noChangeArrowheads="1"/>
          </p:cNvSpPr>
          <p:nvPr/>
        </p:nvSpPr>
        <p:spPr bwMode="auto">
          <a:xfrm>
            <a:off x="4540250" y="21367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7" name="Oval 9"/>
          <p:cNvSpPr>
            <a:spLocks noChangeArrowheads="1"/>
          </p:cNvSpPr>
          <p:nvPr/>
        </p:nvSpPr>
        <p:spPr bwMode="auto">
          <a:xfrm>
            <a:off x="4384675" y="29083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8" name="Oval 10"/>
          <p:cNvSpPr>
            <a:spLocks noChangeArrowheads="1"/>
          </p:cNvSpPr>
          <p:nvPr/>
        </p:nvSpPr>
        <p:spPr bwMode="auto">
          <a:xfrm>
            <a:off x="5156200" y="30019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19" name="Oval 11"/>
          <p:cNvSpPr>
            <a:spLocks noChangeArrowheads="1"/>
          </p:cNvSpPr>
          <p:nvPr/>
        </p:nvSpPr>
        <p:spPr bwMode="auto">
          <a:xfrm>
            <a:off x="5160963" y="34194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0" name="Oval 12"/>
          <p:cNvSpPr>
            <a:spLocks noChangeArrowheads="1"/>
          </p:cNvSpPr>
          <p:nvPr/>
        </p:nvSpPr>
        <p:spPr bwMode="auto">
          <a:xfrm>
            <a:off x="4973638" y="392588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1" name="Oval 13"/>
          <p:cNvSpPr>
            <a:spLocks noChangeArrowheads="1"/>
          </p:cNvSpPr>
          <p:nvPr/>
        </p:nvSpPr>
        <p:spPr bwMode="auto">
          <a:xfrm>
            <a:off x="4094163" y="3694113"/>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2" name="Oval 14"/>
          <p:cNvSpPr>
            <a:spLocks noChangeArrowheads="1"/>
          </p:cNvSpPr>
          <p:nvPr/>
        </p:nvSpPr>
        <p:spPr bwMode="auto">
          <a:xfrm>
            <a:off x="5499100" y="23272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3" name="Oval 15"/>
          <p:cNvSpPr>
            <a:spLocks noChangeArrowheads="1"/>
          </p:cNvSpPr>
          <p:nvPr/>
        </p:nvSpPr>
        <p:spPr bwMode="auto">
          <a:xfrm>
            <a:off x="6108700" y="40290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4" name="Oval 16"/>
          <p:cNvSpPr>
            <a:spLocks noChangeArrowheads="1"/>
          </p:cNvSpPr>
          <p:nvPr/>
        </p:nvSpPr>
        <p:spPr bwMode="auto">
          <a:xfrm>
            <a:off x="5407025" y="42545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5" name="Oval 17"/>
          <p:cNvSpPr>
            <a:spLocks noChangeArrowheads="1"/>
          </p:cNvSpPr>
          <p:nvPr/>
        </p:nvSpPr>
        <p:spPr bwMode="auto">
          <a:xfrm>
            <a:off x="4246563" y="4394200"/>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6" name="Oval 18"/>
          <p:cNvSpPr>
            <a:spLocks noChangeArrowheads="1"/>
          </p:cNvSpPr>
          <p:nvPr/>
        </p:nvSpPr>
        <p:spPr bwMode="auto">
          <a:xfrm>
            <a:off x="3144838" y="337978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7" name="Oval 19"/>
          <p:cNvSpPr>
            <a:spLocks noChangeArrowheads="1"/>
          </p:cNvSpPr>
          <p:nvPr/>
        </p:nvSpPr>
        <p:spPr bwMode="auto">
          <a:xfrm>
            <a:off x="5864225" y="19986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8" name="Oval 20"/>
          <p:cNvSpPr>
            <a:spLocks noChangeArrowheads="1"/>
          </p:cNvSpPr>
          <p:nvPr/>
        </p:nvSpPr>
        <p:spPr bwMode="auto">
          <a:xfrm>
            <a:off x="4260850" y="15462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29" name="Oval 21"/>
          <p:cNvSpPr>
            <a:spLocks noChangeArrowheads="1"/>
          </p:cNvSpPr>
          <p:nvPr/>
        </p:nvSpPr>
        <p:spPr bwMode="auto">
          <a:xfrm>
            <a:off x="5683250" y="478155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0" name="Oval 22"/>
          <p:cNvSpPr>
            <a:spLocks noChangeArrowheads="1"/>
          </p:cNvSpPr>
          <p:nvPr/>
        </p:nvSpPr>
        <p:spPr bwMode="auto">
          <a:xfrm>
            <a:off x="3165475" y="381317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1" name="Oval 23"/>
          <p:cNvSpPr>
            <a:spLocks noChangeArrowheads="1"/>
          </p:cNvSpPr>
          <p:nvPr/>
        </p:nvSpPr>
        <p:spPr bwMode="auto">
          <a:xfrm>
            <a:off x="6000750" y="24749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2" name="Oval 24"/>
          <p:cNvSpPr>
            <a:spLocks noChangeArrowheads="1"/>
          </p:cNvSpPr>
          <p:nvPr/>
        </p:nvSpPr>
        <p:spPr bwMode="auto">
          <a:xfrm>
            <a:off x="6242050" y="330676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3" name="Oval 25"/>
          <p:cNvSpPr>
            <a:spLocks noChangeArrowheads="1"/>
          </p:cNvSpPr>
          <p:nvPr/>
        </p:nvSpPr>
        <p:spPr bwMode="auto">
          <a:xfrm>
            <a:off x="5508625" y="15716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4" name="Oval 26"/>
          <p:cNvSpPr>
            <a:spLocks noChangeArrowheads="1"/>
          </p:cNvSpPr>
          <p:nvPr/>
        </p:nvSpPr>
        <p:spPr bwMode="auto">
          <a:xfrm>
            <a:off x="4483100" y="40973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5" name="Oval 27"/>
          <p:cNvSpPr>
            <a:spLocks noChangeArrowheads="1"/>
          </p:cNvSpPr>
          <p:nvPr/>
        </p:nvSpPr>
        <p:spPr bwMode="auto">
          <a:xfrm>
            <a:off x="3941763" y="25685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6" name="Oval 28"/>
          <p:cNvSpPr>
            <a:spLocks noChangeArrowheads="1"/>
          </p:cNvSpPr>
          <p:nvPr/>
        </p:nvSpPr>
        <p:spPr bwMode="auto">
          <a:xfrm>
            <a:off x="3090863" y="2205038"/>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7" name="Oval 29"/>
          <p:cNvSpPr>
            <a:spLocks noChangeArrowheads="1"/>
          </p:cNvSpPr>
          <p:nvPr/>
        </p:nvSpPr>
        <p:spPr bwMode="auto">
          <a:xfrm>
            <a:off x="3552825" y="35385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8" name="Oval 30"/>
          <p:cNvSpPr>
            <a:spLocks noChangeArrowheads="1"/>
          </p:cNvSpPr>
          <p:nvPr/>
        </p:nvSpPr>
        <p:spPr bwMode="auto">
          <a:xfrm>
            <a:off x="4030663" y="311467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39" name="Oval 31"/>
          <p:cNvSpPr>
            <a:spLocks noChangeArrowheads="1"/>
          </p:cNvSpPr>
          <p:nvPr/>
        </p:nvSpPr>
        <p:spPr bwMode="auto">
          <a:xfrm>
            <a:off x="4064000" y="34893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0" name="Oval 32"/>
          <p:cNvSpPr>
            <a:spLocks noChangeArrowheads="1"/>
          </p:cNvSpPr>
          <p:nvPr/>
        </p:nvSpPr>
        <p:spPr bwMode="auto">
          <a:xfrm>
            <a:off x="5573713" y="4657725"/>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1" name="Oval 33"/>
          <p:cNvSpPr>
            <a:spLocks noChangeArrowheads="1"/>
          </p:cNvSpPr>
          <p:nvPr/>
        </p:nvSpPr>
        <p:spPr bwMode="auto">
          <a:xfrm>
            <a:off x="4987925" y="5075238"/>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2" name="Oval 34"/>
          <p:cNvSpPr>
            <a:spLocks noChangeArrowheads="1"/>
          </p:cNvSpPr>
          <p:nvPr/>
        </p:nvSpPr>
        <p:spPr bwMode="auto">
          <a:xfrm>
            <a:off x="3857625" y="46831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3" name="Oval 35"/>
          <p:cNvSpPr>
            <a:spLocks noChangeArrowheads="1"/>
          </p:cNvSpPr>
          <p:nvPr/>
        </p:nvSpPr>
        <p:spPr bwMode="auto">
          <a:xfrm>
            <a:off x="5765800" y="20177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4" name="Oval 36"/>
          <p:cNvSpPr>
            <a:spLocks noChangeArrowheads="1"/>
          </p:cNvSpPr>
          <p:nvPr/>
        </p:nvSpPr>
        <p:spPr bwMode="auto">
          <a:xfrm>
            <a:off x="4546600" y="332105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5" name="Oval 37"/>
          <p:cNvSpPr>
            <a:spLocks noChangeArrowheads="1"/>
          </p:cNvSpPr>
          <p:nvPr/>
        </p:nvSpPr>
        <p:spPr bwMode="auto">
          <a:xfrm>
            <a:off x="5362575" y="2765425"/>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6" name="Oval 38"/>
          <p:cNvSpPr>
            <a:spLocks noChangeArrowheads="1"/>
          </p:cNvSpPr>
          <p:nvPr/>
        </p:nvSpPr>
        <p:spPr bwMode="auto">
          <a:xfrm>
            <a:off x="4778375" y="2578100"/>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7" name="Oval 39"/>
          <p:cNvSpPr>
            <a:spLocks noChangeArrowheads="1"/>
          </p:cNvSpPr>
          <p:nvPr/>
        </p:nvSpPr>
        <p:spPr bwMode="auto">
          <a:xfrm>
            <a:off x="4089400" y="4176713"/>
            <a:ext cx="147638"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8" name="Oval 40"/>
          <p:cNvSpPr>
            <a:spLocks noChangeArrowheads="1"/>
          </p:cNvSpPr>
          <p:nvPr/>
        </p:nvSpPr>
        <p:spPr bwMode="auto">
          <a:xfrm>
            <a:off x="2855913" y="2971800"/>
            <a:ext cx="147637" cy="149225"/>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049" name="Oval 41"/>
          <p:cNvSpPr>
            <a:spLocks noChangeArrowheads="1"/>
          </p:cNvSpPr>
          <p:nvPr/>
        </p:nvSpPr>
        <p:spPr bwMode="auto">
          <a:xfrm>
            <a:off x="3763963" y="31099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0" name="Oval 42"/>
          <p:cNvSpPr>
            <a:spLocks noChangeArrowheads="1"/>
          </p:cNvSpPr>
          <p:nvPr/>
        </p:nvSpPr>
        <p:spPr bwMode="auto">
          <a:xfrm>
            <a:off x="4241800" y="36909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1" name="Oval 43"/>
          <p:cNvSpPr>
            <a:spLocks noChangeArrowheads="1"/>
          </p:cNvSpPr>
          <p:nvPr/>
        </p:nvSpPr>
        <p:spPr bwMode="auto">
          <a:xfrm>
            <a:off x="4291013" y="393065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2" name="Oval 44"/>
          <p:cNvSpPr>
            <a:spLocks noChangeArrowheads="1"/>
          </p:cNvSpPr>
          <p:nvPr/>
        </p:nvSpPr>
        <p:spPr bwMode="auto">
          <a:xfrm>
            <a:off x="3440113" y="303688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3" name="Oval 45"/>
          <p:cNvSpPr>
            <a:spLocks noChangeArrowheads="1"/>
          </p:cNvSpPr>
          <p:nvPr/>
        </p:nvSpPr>
        <p:spPr bwMode="auto">
          <a:xfrm>
            <a:off x="3711575" y="22161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4" name="Oval 46"/>
          <p:cNvSpPr>
            <a:spLocks noChangeArrowheads="1"/>
          </p:cNvSpPr>
          <p:nvPr/>
        </p:nvSpPr>
        <p:spPr bwMode="auto">
          <a:xfrm>
            <a:off x="5029200" y="176371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5" name="Oval 47"/>
          <p:cNvSpPr>
            <a:spLocks noChangeArrowheads="1"/>
          </p:cNvSpPr>
          <p:nvPr/>
        </p:nvSpPr>
        <p:spPr bwMode="auto">
          <a:xfrm>
            <a:off x="5106988" y="417195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6" name="Oval 48"/>
          <p:cNvSpPr>
            <a:spLocks noChangeArrowheads="1"/>
          </p:cNvSpPr>
          <p:nvPr/>
        </p:nvSpPr>
        <p:spPr bwMode="auto">
          <a:xfrm>
            <a:off x="4951413" y="460533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7" name="Oval 49"/>
          <p:cNvSpPr>
            <a:spLocks noChangeArrowheads="1"/>
          </p:cNvSpPr>
          <p:nvPr/>
        </p:nvSpPr>
        <p:spPr bwMode="auto">
          <a:xfrm>
            <a:off x="3790950" y="41973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8" name="Oval 50"/>
          <p:cNvSpPr>
            <a:spLocks noChangeArrowheads="1"/>
          </p:cNvSpPr>
          <p:nvPr/>
        </p:nvSpPr>
        <p:spPr bwMode="auto">
          <a:xfrm>
            <a:off x="3308350" y="24463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59" name="Oval 51"/>
          <p:cNvSpPr>
            <a:spLocks noChangeArrowheads="1"/>
          </p:cNvSpPr>
          <p:nvPr/>
        </p:nvSpPr>
        <p:spPr bwMode="auto">
          <a:xfrm>
            <a:off x="4949825" y="2613025"/>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0" name="Oval 52"/>
          <p:cNvSpPr>
            <a:spLocks noChangeArrowheads="1"/>
          </p:cNvSpPr>
          <p:nvPr/>
        </p:nvSpPr>
        <p:spPr bwMode="auto">
          <a:xfrm>
            <a:off x="4454525" y="341471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1" name="Oval 53"/>
          <p:cNvSpPr>
            <a:spLocks noChangeArrowheads="1"/>
          </p:cNvSpPr>
          <p:nvPr/>
        </p:nvSpPr>
        <p:spPr bwMode="auto">
          <a:xfrm>
            <a:off x="3557588" y="4408488"/>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2" name="Oval 54"/>
          <p:cNvSpPr>
            <a:spLocks noChangeArrowheads="1"/>
          </p:cNvSpPr>
          <p:nvPr/>
        </p:nvSpPr>
        <p:spPr bwMode="auto">
          <a:xfrm>
            <a:off x="5022850" y="49593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3" name="Oval 55"/>
          <p:cNvSpPr>
            <a:spLocks noChangeArrowheads="1"/>
          </p:cNvSpPr>
          <p:nvPr/>
        </p:nvSpPr>
        <p:spPr bwMode="auto">
          <a:xfrm>
            <a:off x="4703763" y="2898775"/>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4" name="Oval 56"/>
          <p:cNvSpPr>
            <a:spLocks noChangeArrowheads="1"/>
          </p:cNvSpPr>
          <p:nvPr/>
        </p:nvSpPr>
        <p:spPr bwMode="auto">
          <a:xfrm>
            <a:off x="3013075" y="2801938"/>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5" name="Oval 57"/>
          <p:cNvSpPr>
            <a:spLocks noChangeArrowheads="1"/>
          </p:cNvSpPr>
          <p:nvPr/>
        </p:nvSpPr>
        <p:spPr bwMode="auto">
          <a:xfrm>
            <a:off x="5275263" y="25257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6" name="Oval 58"/>
          <p:cNvSpPr>
            <a:spLocks noChangeArrowheads="1"/>
          </p:cNvSpPr>
          <p:nvPr/>
        </p:nvSpPr>
        <p:spPr bwMode="auto">
          <a:xfrm>
            <a:off x="4129088" y="326866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7" name="Oval 59"/>
          <p:cNvSpPr>
            <a:spLocks noChangeArrowheads="1"/>
          </p:cNvSpPr>
          <p:nvPr/>
        </p:nvSpPr>
        <p:spPr bwMode="auto">
          <a:xfrm>
            <a:off x="3929063" y="169386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8" name="Oval 60"/>
          <p:cNvSpPr>
            <a:spLocks noChangeArrowheads="1"/>
          </p:cNvSpPr>
          <p:nvPr/>
        </p:nvSpPr>
        <p:spPr bwMode="auto">
          <a:xfrm>
            <a:off x="6483350" y="40894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69" name="Oval 61"/>
          <p:cNvSpPr>
            <a:spLocks noChangeArrowheads="1"/>
          </p:cNvSpPr>
          <p:nvPr/>
        </p:nvSpPr>
        <p:spPr bwMode="auto">
          <a:xfrm>
            <a:off x="6283325" y="291465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0" name="Oval 62"/>
          <p:cNvSpPr>
            <a:spLocks noChangeArrowheads="1"/>
          </p:cNvSpPr>
          <p:nvPr/>
        </p:nvSpPr>
        <p:spPr bwMode="auto">
          <a:xfrm>
            <a:off x="6243638" y="2197100"/>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1" name="Oval 63"/>
          <p:cNvSpPr>
            <a:spLocks noChangeArrowheads="1"/>
          </p:cNvSpPr>
          <p:nvPr/>
        </p:nvSpPr>
        <p:spPr bwMode="auto">
          <a:xfrm>
            <a:off x="2959100" y="3263900"/>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2" name="Oval 64"/>
          <p:cNvSpPr>
            <a:spLocks noChangeArrowheads="1"/>
          </p:cNvSpPr>
          <p:nvPr/>
        </p:nvSpPr>
        <p:spPr bwMode="auto">
          <a:xfrm>
            <a:off x="5824538" y="3402013"/>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3" name="Oval 65"/>
          <p:cNvSpPr>
            <a:spLocks noChangeArrowheads="1"/>
          </p:cNvSpPr>
          <p:nvPr/>
        </p:nvSpPr>
        <p:spPr bwMode="auto">
          <a:xfrm>
            <a:off x="6611938" y="3362325"/>
            <a:ext cx="150812"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4" name="Oval 66"/>
          <p:cNvSpPr>
            <a:spLocks noChangeArrowheads="1"/>
          </p:cNvSpPr>
          <p:nvPr/>
        </p:nvSpPr>
        <p:spPr bwMode="auto">
          <a:xfrm>
            <a:off x="5981700" y="3751263"/>
            <a:ext cx="150813" cy="133350"/>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075" name="Freeform 67"/>
          <p:cNvSpPr>
            <a:spLocks/>
          </p:cNvSpPr>
          <p:nvPr/>
        </p:nvSpPr>
        <p:spPr bwMode="auto">
          <a:xfrm rot="10746042" flipV="1">
            <a:off x="4102100" y="266541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6" name="Freeform 68"/>
          <p:cNvSpPr>
            <a:spLocks/>
          </p:cNvSpPr>
          <p:nvPr/>
        </p:nvSpPr>
        <p:spPr bwMode="auto">
          <a:xfrm rot="10746042" flipV="1">
            <a:off x="5168900" y="2184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7" name="Freeform 69"/>
          <p:cNvSpPr>
            <a:spLocks/>
          </p:cNvSpPr>
          <p:nvPr/>
        </p:nvSpPr>
        <p:spPr bwMode="auto">
          <a:xfrm rot="10746042" flipV="1">
            <a:off x="5675313" y="29114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8" name="Freeform 70"/>
          <p:cNvSpPr>
            <a:spLocks/>
          </p:cNvSpPr>
          <p:nvPr/>
        </p:nvSpPr>
        <p:spPr bwMode="auto">
          <a:xfrm rot="10746042" flipV="1">
            <a:off x="4824413" y="16335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79" name="Freeform 71"/>
          <p:cNvSpPr>
            <a:spLocks/>
          </p:cNvSpPr>
          <p:nvPr/>
        </p:nvSpPr>
        <p:spPr bwMode="auto">
          <a:xfrm rot="10746042" flipV="1">
            <a:off x="3560763" y="38354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0" name="Freeform 72"/>
          <p:cNvSpPr>
            <a:spLocks/>
          </p:cNvSpPr>
          <p:nvPr/>
        </p:nvSpPr>
        <p:spPr bwMode="auto">
          <a:xfrm rot="10746042" flipV="1">
            <a:off x="4878388" y="3382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1" name="Freeform 73"/>
          <p:cNvSpPr>
            <a:spLocks/>
          </p:cNvSpPr>
          <p:nvPr/>
        </p:nvSpPr>
        <p:spPr bwMode="auto">
          <a:xfrm rot="10746042" flipV="1">
            <a:off x="5532438" y="35941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2" name="Freeform 74"/>
          <p:cNvSpPr>
            <a:spLocks/>
          </p:cNvSpPr>
          <p:nvPr/>
        </p:nvSpPr>
        <p:spPr bwMode="auto">
          <a:xfrm rot="10746042" flipV="1">
            <a:off x="4416425" y="3790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3" name="Freeform 75"/>
          <p:cNvSpPr>
            <a:spLocks/>
          </p:cNvSpPr>
          <p:nvPr/>
        </p:nvSpPr>
        <p:spPr bwMode="auto">
          <a:xfrm rot="10746042" flipV="1">
            <a:off x="4200525" y="47561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4" name="Freeform 76"/>
          <p:cNvSpPr>
            <a:spLocks/>
          </p:cNvSpPr>
          <p:nvPr/>
        </p:nvSpPr>
        <p:spPr bwMode="auto">
          <a:xfrm rot="10746042" flipV="1">
            <a:off x="5678488" y="43624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5" name="Freeform 77"/>
          <p:cNvSpPr>
            <a:spLocks/>
          </p:cNvSpPr>
          <p:nvPr/>
        </p:nvSpPr>
        <p:spPr bwMode="auto">
          <a:xfrm rot="10746042" flipV="1">
            <a:off x="6423025" y="36591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6" name="Freeform 78"/>
          <p:cNvSpPr>
            <a:spLocks/>
          </p:cNvSpPr>
          <p:nvPr/>
        </p:nvSpPr>
        <p:spPr bwMode="auto">
          <a:xfrm rot="10746042" flipV="1">
            <a:off x="6484938" y="29860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7" name="Freeform 79"/>
          <p:cNvSpPr>
            <a:spLocks/>
          </p:cNvSpPr>
          <p:nvPr/>
        </p:nvSpPr>
        <p:spPr bwMode="auto">
          <a:xfrm rot="10746042" flipV="1">
            <a:off x="6226175" y="24892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8" name="Freeform 80"/>
          <p:cNvSpPr>
            <a:spLocks/>
          </p:cNvSpPr>
          <p:nvPr/>
        </p:nvSpPr>
        <p:spPr bwMode="auto">
          <a:xfrm rot="10746042" flipV="1">
            <a:off x="4695825" y="20669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89" name="Freeform 81"/>
          <p:cNvSpPr>
            <a:spLocks/>
          </p:cNvSpPr>
          <p:nvPr/>
        </p:nvSpPr>
        <p:spPr bwMode="auto">
          <a:xfrm rot="10746042" flipV="1">
            <a:off x="6043613" y="45053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0" name="Freeform 82"/>
          <p:cNvSpPr>
            <a:spLocks/>
          </p:cNvSpPr>
          <p:nvPr/>
        </p:nvSpPr>
        <p:spPr bwMode="auto">
          <a:xfrm rot="10746042" flipV="1">
            <a:off x="5518150" y="39798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1" name="Freeform 83"/>
          <p:cNvSpPr>
            <a:spLocks/>
          </p:cNvSpPr>
          <p:nvPr/>
        </p:nvSpPr>
        <p:spPr bwMode="auto">
          <a:xfrm rot="10746042" flipV="1">
            <a:off x="3605213" y="2581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2" name="Freeform 84"/>
          <p:cNvSpPr>
            <a:spLocks/>
          </p:cNvSpPr>
          <p:nvPr/>
        </p:nvSpPr>
        <p:spPr bwMode="auto">
          <a:xfrm rot="10746042" flipV="1">
            <a:off x="3521075" y="193833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3" name="Freeform 85"/>
          <p:cNvSpPr>
            <a:spLocks/>
          </p:cNvSpPr>
          <p:nvPr/>
        </p:nvSpPr>
        <p:spPr bwMode="auto">
          <a:xfrm rot="10746042" flipV="1">
            <a:off x="2921000" y="353695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4" name="Freeform 86"/>
          <p:cNvSpPr>
            <a:spLocks/>
          </p:cNvSpPr>
          <p:nvPr/>
        </p:nvSpPr>
        <p:spPr bwMode="auto">
          <a:xfrm rot="10746042" flipV="1">
            <a:off x="5375275" y="48387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5" name="Freeform 87"/>
          <p:cNvSpPr>
            <a:spLocks/>
          </p:cNvSpPr>
          <p:nvPr/>
        </p:nvSpPr>
        <p:spPr bwMode="auto">
          <a:xfrm rot="10746042" flipV="1">
            <a:off x="4508500" y="44164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6" name="Freeform 88"/>
          <p:cNvSpPr>
            <a:spLocks/>
          </p:cNvSpPr>
          <p:nvPr/>
        </p:nvSpPr>
        <p:spPr bwMode="auto">
          <a:xfrm rot="10746042" flipV="1">
            <a:off x="3335338" y="43180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7" name="Freeform 89"/>
          <p:cNvSpPr>
            <a:spLocks/>
          </p:cNvSpPr>
          <p:nvPr/>
        </p:nvSpPr>
        <p:spPr bwMode="auto">
          <a:xfrm rot="10746042" flipV="1">
            <a:off x="5668963" y="188912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8" name="Freeform 90"/>
          <p:cNvSpPr>
            <a:spLocks/>
          </p:cNvSpPr>
          <p:nvPr/>
        </p:nvSpPr>
        <p:spPr bwMode="auto">
          <a:xfrm rot="10746042" flipV="1">
            <a:off x="5100638" y="4725988"/>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099" name="Freeform 91"/>
          <p:cNvSpPr>
            <a:spLocks/>
          </p:cNvSpPr>
          <p:nvPr/>
        </p:nvSpPr>
        <p:spPr bwMode="auto">
          <a:xfrm rot="10746042" flipV="1">
            <a:off x="5414963" y="3255963"/>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0" name="Freeform 92"/>
          <p:cNvSpPr>
            <a:spLocks/>
          </p:cNvSpPr>
          <p:nvPr/>
        </p:nvSpPr>
        <p:spPr bwMode="auto">
          <a:xfrm rot="10746042" flipV="1">
            <a:off x="3987800" y="1565275"/>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1" name="Freeform 93"/>
          <p:cNvSpPr>
            <a:spLocks/>
          </p:cNvSpPr>
          <p:nvPr/>
        </p:nvSpPr>
        <p:spPr bwMode="auto">
          <a:xfrm rot="10746042" flipV="1">
            <a:off x="4479925" y="1333500"/>
            <a:ext cx="320675" cy="130175"/>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09" name="Text Box 101"/>
          <p:cNvSpPr txBox="1">
            <a:spLocks noChangeArrowheads="1"/>
          </p:cNvSpPr>
          <p:nvPr/>
        </p:nvSpPr>
        <p:spPr bwMode="auto">
          <a:xfrm>
            <a:off x="1301750" y="5578475"/>
            <a:ext cx="4395216" cy="646331"/>
          </a:xfrm>
          <a:prstGeom prst="rect">
            <a:avLst/>
          </a:prstGeom>
          <a:noFill/>
          <a:ln w="28575" algn="ctr">
            <a:noFill/>
            <a:miter lim="800000"/>
            <a:headEnd/>
            <a:tailEnd/>
          </a:ln>
          <a:effectLst/>
        </p:spPr>
        <p:txBody>
          <a:bodyPr wrap="none">
            <a:spAutoFit/>
          </a:bodyPr>
          <a:lstStyle/>
          <a:p>
            <a:r>
              <a:rPr lang="en-US" dirty="0" err="1">
                <a:solidFill>
                  <a:srgbClr val="FFFF99"/>
                </a:solidFill>
              </a:rPr>
              <a:t>Dus</a:t>
            </a:r>
            <a:r>
              <a:rPr lang="en-US" dirty="0">
                <a:solidFill>
                  <a:srgbClr val="FFFF99"/>
                </a:solidFill>
              </a:rPr>
              <a:t>: “</a:t>
            </a:r>
            <a:r>
              <a:rPr lang="en-US" dirty="0" err="1">
                <a:solidFill>
                  <a:srgbClr val="FFFF99"/>
                </a:solidFill>
              </a:rPr>
              <a:t>ietsiepietsie</a:t>
            </a:r>
            <a:r>
              <a:rPr lang="en-US" dirty="0">
                <a:solidFill>
                  <a:srgbClr val="FFFF99"/>
                </a:solidFill>
              </a:rPr>
              <a:t>” </a:t>
            </a:r>
            <a:r>
              <a:rPr lang="en-US" dirty="0" err="1">
                <a:solidFill>
                  <a:srgbClr val="FFFF99"/>
                </a:solidFill>
              </a:rPr>
              <a:t>meer</a:t>
            </a:r>
            <a:r>
              <a:rPr lang="en-US" dirty="0">
                <a:solidFill>
                  <a:srgbClr val="FFFF99"/>
                </a:solidFill>
              </a:rPr>
              <a:t> </a:t>
            </a:r>
            <a:r>
              <a:rPr lang="en-US" dirty="0" err="1">
                <a:solidFill>
                  <a:srgbClr val="66FFFF"/>
                </a:solidFill>
              </a:rPr>
              <a:t>materie</a:t>
            </a:r>
            <a:r>
              <a:rPr lang="en-US" dirty="0">
                <a:solidFill>
                  <a:srgbClr val="66FFFF"/>
                </a:solidFill>
              </a:rPr>
              <a:t> </a:t>
            </a:r>
            <a:r>
              <a:rPr lang="en-US" dirty="0" err="1">
                <a:solidFill>
                  <a:srgbClr val="66FFFF"/>
                </a:solidFill>
              </a:rPr>
              <a:t>deeltjes</a:t>
            </a:r>
            <a:endParaRPr lang="en-US" dirty="0">
              <a:solidFill>
                <a:srgbClr val="66FFFF"/>
              </a:solidFill>
            </a:endParaRPr>
          </a:p>
          <a:p>
            <a:r>
              <a:rPr lang="en-US" dirty="0">
                <a:solidFill>
                  <a:srgbClr val="FFFF99"/>
                </a:solidFill>
              </a:rPr>
              <a:t> </a:t>
            </a:r>
            <a:r>
              <a:rPr lang="en-US" dirty="0" err="1">
                <a:solidFill>
                  <a:srgbClr val="FFFF99"/>
                </a:solidFill>
              </a:rPr>
              <a:t>dan</a:t>
            </a:r>
            <a:r>
              <a:rPr lang="en-US" dirty="0">
                <a:solidFill>
                  <a:srgbClr val="FFFF99"/>
                </a:solidFill>
              </a:rPr>
              <a:t> </a:t>
            </a:r>
            <a:r>
              <a:rPr lang="en-US" dirty="0">
                <a:solidFill>
                  <a:srgbClr val="FF0000"/>
                </a:solidFill>
              </a:rPr>
              <a:t>anti-</a:t>
            </a:r>
            <a:r>
              <a:rPr lang="en-US" dirty="0" err="1">
                <a:solidFill>
                  <a:srgbClr val="FF0000"/>
                </a:solidFill>
              </a:rPr>
              <a:t>materie</a:t>
            </a:r>
            <a:r>
              <a:rPr lang="en-US" dirty="0">
                <a:solidFill>
                  <a:srgbClr val="FF0000"/>
                </a:solidFill>
              </a:rPr>
              <a:t> </a:t>
            </a:r>
            <a:r>
              <a:rPr lang="en-US" dirty="0" err="1">
                <a:solidFill>
                  <a:srgbClr val="FF0000"/>
                </a:solidFill>
              </a:rPr>
              <a:t>deeltjes</a:t>
            </a:r>
            <a:endParaRPr lang="en-US" dirty="0">
              <a:solidFill>
                <a:srgbClr val="FF0000"/>
              </a:solidFill>
            </a:endParaRPr>
          </a:p>
        </p:txBody>
      </p:sp>
      <p:grpSp>
        <p:nvGrpSpPr>
          <p:cNvPr id="2" name="Group 102"/>
          <p:cNvGrpSpPr>
            <a:grpSpLocks/>
          </p:cNvGrpSpPr>
          <p:nvPr/>
        </p:nvGrpSpPr>
        <p:grpSpPr bwMode="auto">
          <a:xfrm>
            <a:off x="6996113" y="1441450"/>
            <a:ext cx="2230437" cy="3368675"/>
            <a:chOff x="4461" y="278"/>
            <a:chExt cx="1405" cy="2122"/>
          </a:xfrm>
        </p:grpSpPr>
        <p:sp>
          <p:nvSpPr>
            <p:cNvPr id="811111" name="Oval 103"/>
            <p:cNvSpPr>
              <a:spLocks noChangeArrowheads="1"/>
            </p:cNvSpPr>
            <p:nvPr/>
          </p:nvSpPr>
          <p:spPr bwMode="auto">
            <a:xfrm>
              <a:off x="4483" y="1508"/>
              <a:ext cx="95" cy="84"/>
            </a:xfrm>
            <a:prstGeom prst="ellipse">
              <a:avLst/>
            </a:prstGeom>
            <a:solidFill>
              <a:srgbClr val="FF0000"/>
            </a:solidFill>
            <a:ln w="9525">
              <a:solidFill>
                <a:schemeClr val="tx1"/>
              </a:solidFill>
              <a:round/>
              <a:headEnd/>
              <a:tailEnd/>
            </a:ln>
            <a:effectLst/>
          </p:spPr>
          <p:txBody>
            <a:bodyPr wrap="none" anchor="ctr"/>
            <a:lstStyle/>
            <a:p>
              <a:endParaRPr lang="nl-NL"/>
            </a:p>
          </p:txBody>
        </p:sp>
        <p:sp>
          <p:nvSpPr>
            <p:cNvPr id="811112" name="Freeform 104"/>
            <p:cNvSpPr>
              <a:spLocks/>
            </p:cNvSpPr>
            <p:nvPr/>
          </p:nvSpPr>
          <p:spPr bwMode="auto">
            <a:xfrm rot="10692085" flipV="1">
              <a:off x="4461" y="2257"/>
              <a:ext cx="202" cy="82"/>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nl-NL"/>
            </a:p>
          </p:txBody>
        </p:sp>
        <p:sp>
          <p:nvSpPr>
            <p:cNvPr id="811113" name="Oval 105"/>
            <p:cNvSpPr>
              <a:spLocks noChangeArrowheads="1"/>
            </p:cNvSpPr>
            <p:nvPr/>
          </p:nvSpPr>
          <p:spPr bwMode="auto">
            <a:xfrm>
              <a:off x="4478" y="760"/>
              <a:ext cx="93" cy="94"/>
            </a:xfrm>
            <a:prstGeom prst="ellipse">
              <a:avLst/>
            </a:prstGeom>
            <a:solidFill>
              <a:schemeClr val="accent1"/>
            </a:solidFill>
            <a:ln w="9525">
              <a:solidFill>
                <a:schemeClr val="tx1"/>
              </a:solidFill>
              <a:round/>
              <a:headEnd/>
              <a:tailEnd/>
            </a:ln>
            <a:effectLst/>
          </p:spPr>
          <p:txBody>
            <a:bodyPr wrap="none" anchor="ctr"/>
            <a:lstStyle/>
            <a:p>
              <a:endParaRPr lang="nl-NL"/>
            </a:p>
          </p:txBody>
        </p:sp>
        <p:sp>
          <p:nvSpPr>
            <p:cNvPr id="811114" name="Text Box 106"/>
            <p:cNvSpPr txBox="1">
              <a:spLocks noChangeArrowheads="1"/>
            </p:cNvSpPr>
            <p:nvPr/>
          </p:nvSpPr>
          <p:spPr bwMode="auto">
            <a:xfrm>
              <a:off x="4568" y="654"/>
              <a:ext cx="891" cy="291"/>
            </a:xfrm>
            <a:prstGeom prst="rect">
              <a:avLst/>
            </a:prstGeom>
            <a:noFill/>
            <a:ln w="28575" algn="ctr">
              <a:noFill/>
              <a:miter lim="800000"/>
              <a:headEnd/>
              <a:tailEnd/>
            </a:ln>
            <a:effectLst/>
          </p:spPr>
          <p:txBody>
            <a:bodyPr wrap="none">
              <a:spAutoFit/>
            </a:bodyPr>
            <a:lstStyle/>
            <a:p>
              <a:r>
                <a:rPr lang="en-US" sz="2400" i="1" dirty="0" err="1">
                  <a:solidFill>
                    <a:srgbClr val="FFFF99"/>
                  </a:solidFill>
                </a:rPr>
                <a:t>materie</a:t>
              </a:r>
              <a:r>
                <a:rPr lang="en-US" sz="2400" i="1" dirty="0">
                  <a:solidFill>
                    <a:srgbClr val="FFFF99"/>
                  </a:solidFill>
                </a:rPr>
                <a:t>:</a:t>
              </a:r>
            </a:p>
          </p:txBody>
        </p:sp>
        <p:sp>
          <p:nvSpPr>
            <p:cNvPr id="811115" name="Text Box 107"/>
            <p:cNvSpPr txBox="1">
              <a:spLocks noChangeArrowheads="1"/>
            </p:cNvSpPr>
            <p:nvPr/>
          </p:nvSpPr>
          <p:spPr bwMode="auto">
            <a:xfrm>
              <a:off x="4585" y="1445"/>
              <a:ext cx="1281" cy="291"/>
            </a:xfrm>
            <a:prstGeom prst="rect">
              <a:avLst/>
            </a:prstGeom>
            <a:noFill/>
            <a:ln w="28575" algn="ctr">
              <a:noFill/>
              <a:miter lim="800000"/>
              <a:headEnd/>
              <a:tailEnd/>
            </a:ln>
            <a:effectLst/>
          </p:spPr>
          <p:txBody>
            <a:bodyPr wrap="none">
              <a:spAutoFit/>
            </a:bodyPr>
            <a:lstStyle/>
            <a:p>
              <a:r>
                <a:rPr lang="en-US" sz="2400" i="1" dirty="0">
                  <a:solidFill>
                    <a:srgbClr val="FFFF99"/>
                  </a:solidFill>
                </a:rPr>
                <a:t>anti-</a:t>
              </a:r>
              <a:r>
                <a:rPr lang="en-US" sz="2400" i="1" dirty="0" err="1">
                  <a:solidFill>
                    <a:srgbClr val="FFFF99"/>
                  </a:solidFill>
                </a:rPr>
                <a:t>materie</a:t>
              </a:r>
              <a:r>
                <a:rPr lang="en-US" sz="2400" i="1" dirty="0">
                  <a:solidFill>
                    <a:srgbClr val="FFFF99"/>
                  </a:solidFill>
                </a:rPr>
                <a:t>:</a:t>
              </a:r>
            </a:p>
          </p:txBody>
        </p:sp>
        <p:sp>
          <p:nvSpPr>
            <p:cNvPr id="811116" name="Text Box 108"/>
            <p:cNvSpPr txBox="1">
              <a:spLocks noChangeArrowheads="1"/>
            </p:cNvSpPr>
            <p:nvPr/>
          </p:nvSpPr>
          <p:spPr bwMode="auto">
            <a:xfrm>
              <a:off x="4758" y="2112"/>
              <a:ext cx="464" cy="288"/>
            </a:xfrm>
            <a:prstGeom prst="rect">
              <a:avLst/>
            </a:prstGeom>
            <a:noFill/>
            <a:ln w="28575" algn="ctr">
              <a:noFill/>
              <a:miter lim="800000"/>
              <a:headEnd/>
              <a:tailEnd/>
            </a:ln>
            <a:effectLst/>
          </p:spPr>
          <p:txBody>
            <a:bodyPr wrap="none">
              <a:spAutoFit/>
            </a:bodyPr>
            <a:lstStyle/>
            <a:p>
              <a:r>
                <a:rPr lang="en-US" sz="2400" dirty="0" err="1">
                  <a:solidFill>
                    <a:srgbClr val="FFFF99"/>
                  </a:solidFill>
                </a:rPr>
                <a:t>licht</a:t>
              </a:r>
              <a:endParaRPr lang="en-US" sz="2400" dirty="0">
                <a:solidFill>
                  <a:srgbClr val="FFFF99"/>
                </a:solidFill>
              </a:endParaRPr>
            </a:p>
          </p:txBody>
        </p:sp>
        <p:sp>
          <p:nvSpPr>
            <p:cNvPr id="811117" name="Text Box 109"/>
            <p:cNvSpPr txBox="1">
              <a:spLocks noChangeArrowheads="1"/>
            </p:cNvSpPr>
            <p:nvPr/>
          </p:nvSpPr>
          <p:spPr bwMode="auto">
            <a:xfrm>
              <a:off x="4569" y="278"/>
              <a:ext cx="407" cy="233"/>
            </a:xfrm>
            <a:prstGeom prst="rect">
              <a:avLst/>
            </a:prstGeom>
            <a:noFill/>
            <a:ln w="28575" algn="ctr">
              <a:noFill/>
              <a:miter lim="800000"/>
              <a:headEnd/>
              <a:tailEnd/>
            </a:ln>
            <a:effectLst/>
          </p:spPr>
          <p:txBody>
            <a:bodyPr wrap="none">
              <a:spAutoFit/>
            </a:bodyPr>
            <a:lstStyle/>
            <a:p>
              <a:r>
                <a:rPr lang="en-US" dirty="0" err="1">
                  <a:solidFill>
                    <a:srgbClr val="FFFF99"/>
                  </a:solidFill>
                </a:rPr>
                <a:t>Stel</a:t>
              </a:r>
              <a:r>
                <a:rPr lang="en-US" dirty="0">
                  <a:solidFill>
                    <a:srgbClr val="FFFF99"/>
                  </a:solidFill>
                </a:rPr>
                <a:t>:</a:t>
              </a:r>
            </a:p>
          </p:txBody>
        </p:sp>
        <p:sp>
          <p:nvSpPr>
            <p:cNvPr id="811118" name="Text Box 110"/>
            <p:cNvSpPr txBox="1">
              <a:spLocks noChangeArrowheads="1"/>
            </p:cNvSpPr>
            <p:nvPr/>
          </p:nvSpPr>
          <p:spPr bwMode="auto">
            <a:xfrm>
              <a:off x="4569" y="942"/>
              <a:ext cx="1166" cy="288"/>
            </a:xfrm>
            <a:prstGeom prst="rect">
              <a:avLst/>
            </a:prstGeom>
            <a:noFill/>
            <a:ln w="28575" algn="ctr">
              <a:noFill/>
              <a:miter lim="800000"/>
              <a:headEnd/>
              <a:tailEnd/>
            </a:ln>
            <a:effectLst/>
          </p:spPr>
          <p:txBody>
            <a:bodyPr wrap="none">
              <a:spAutoFit/>
            </a:bodyPr>
            <a:lstStyle/>
            <a:p>
              <a:r>
                <a:rPr lang="en-US" sz="2400" dirty="0">
                  <a:solidFill>
                    <a:srgbClr val="FFFF99"/>
                  </a:solidFill>
                </a:rPr>
                <a:t>100000000</a:t>
              </a:r>
              <a:r>
                <a:rPr lang="en-US" sz="2400" dirty="0">
                  <a:solidFill>
                    <a:srgbClr val="66FFFF"/>
                  </a:solidFill>
                </a:rPr>
                <a:t>1</a:t>
              </a:r>
            </a:p>
          </p:txBody>
        </p:sp>
        <p:sp>
          <p:nvSpPr>
            <p:cNvPr id="811119" name="Text Box 111"/>
            <p:cNvSpPr txBox="1">
              <a:spLocks noChangeArrowheads="1"/>
            </p:cNvSpPr>
            <p:nvPr/>
          </p:nvSpPr>
          <p:spPr bwMode="auto">
            <a:xfrm>
              <a:off x="4594" y="1725"/>
              <a:ext cx="1166" cy="288"/>
            </a:xfrm>
            <a:prstGeom prst="rect">
              <a:avLst/>
            </a:prstGeom>
            <a:noFill/>
            <a:ln w="28575" algn="ctr">
              <a:noFill/>
              <a:miter lim="800000"/>
              <a:headEnd/>
              <a:tailEnd/>
            </a:ln>
            <a:effectLst/>
          </p:spPr>
          <p:txBody>
            <a:bodyPr wrap="none">
              <a:spAutoFit/>
            </a:bodyPr>
            <a:lstStyle/>
            <a:p>
              <a:r>
                <a:rPr lang="en-US" sz="2400" dirty="0">
                  <a:solidFill>
                    <a:srgbClr val="FFFF99"/>
                  </a:solidFill>
                </a:rPr>
                <a:t>100000000</a:t>
              </a:r>
              <a:r>
                <a:rPr lang="en-US" sz="2400" dirty="0">
                  <a:solidFill>
                    <a:srgbClr val="FF0000"/>
                  </a:solidFill>
                </a:rPr>
                <a:t>0</a:t>
              </a:r>
            </a:p>
          </p:txBody>
        </p:sp>
      </p:grpSp>
      <p:sp>
        <p:nvSpPr>
          <p:cNvPr id="811120" name="Text Box 112"/>
          <p:cNvSpPr txBox="1">
            <a:spLocks noChangeArrowheads="1"/>
          </p:cNvSpPr>
          <p:nvPr/>
        </p:nvSpPr>
        <p:spPr bwMode="auto">
          <a:xfrm>
            <a:off x="2314575" y="588963"/>
            <a:ext cx="3221104" cy="369332"/>
          </a:xfrm>
          <a:prstGeom prst="rect">
            <a:avLst/>
          </a:prstGeom>
          <a:noFill/>
          <a:ln w="28575" algn="ctr">
            <a:noFill/>
            <a:miter lim="800000"/>
            <a:headEnd/>
            <a:tailEnd/>
          </a:ln>
          <a:effectLst/>
        </p:spPr>
        <p:txBody>
          <a:bodyPr wrap="none">
            <a:spAutoFit/>
          </a:bodyPr>
          <a:lstStyle/>
          <a:p>
            <a:r>
              <a:rPr lang="en-US" dirty="0" err="1">
                <a:solidFill>
                  <a:srgbClr val="FFFF99"/>
                </a:solidFill>
              </a:rPr>
              <a:t>Tijd</a:t>
            </a:r>
            <a:r>
              <a:rPr lang="en-US" dirty="0">
                <a:solidFill>
                  <a:srgbClr val="FFFF99"/>
                </a:solidFill>
              </a:rPr>
              <a:t>=0.00000000001 </a:t>
            </a:r>
            <a:r>
              <a:rPr lang="en-US" dirty="0" err="1">
                <a:solidFill>
                  <a:srgbClr val="FFFF99"/>
                </a:solidFill>
              </a:rPr>
              <a:t>seconde</a:t>
            </a:r>
            <a:endParaRPr lang="en-US" dirty="0">
              <a:solidFill>
                <a:srgbClr val="FFFF99"/>
              </a:solidFill>
            </a:endParaRPr>
          </a:p>
        </p:txBody>
      </p:sp>
      <p:sp>
        <p:nvSpPr>
          <p:cNvPr id="117" name="Oval 116"/>
          <p:cNvSpPr/>
          <p:nvPr/>
        </p:nvSpPr>
        <p:spPr bwMode="auto">
          <a:xfrm>
            <a:off x="2747006" y="1351117"/>
            <a:ext cx="4188092" cy="3837147"/>
          </a:xfrm>
          <a:prstGeom prst="ellipse">
            <a:avLst/>
          </a:prstGeom>
          <a:solidFill>
            <a:schemeClr val="tx1">
              <a:alpha val="7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99"/>
              </a:solidFill>
              <a:effectLst/>
              <a:latin typeface="Tahoma" pitchFamily="34" charset="0"/>
            </a:endParaRPr>
          </a:p>
        </p:txBody>
      </p:sp>
      <p:sp>
        <p:nvSpPr>
          <p:cNvPr id="116" name="TextBox 115"/>
          <p:cNvSpPr txBox="1"/>
          <p:nvPr/>
        </p:nvSpPr>
        <p:spPr>
          <a:xfrm>
            <a:off x="2747433" y="2549091"/>
            <a:ext cx="4043580" cy="1384995"/>
          </a:xfrm>
          <a:prstGeom prst="rect">
            <a:avLst/>
          </a:prstGeom>
          <a:noFill/>
        </p:spPr>
        <p:txBody>
          <a:bodyPr wrap="square" rtlCol="0">
            <a:spAutoFit/>
          </a:bodyPr>
          <a:lstStyle/>
          <a:p>
            <a:pPr algn="ctr"/>
            <a:r>
              <a:rPr lang="en-US" b="1" dirty="0" smtClean="0">
                <a:solidFill>
                  <a:srgbClr val="FF9900"/>
                </a:solidFill>
              </a:rPr>
              <a:t>Het </a:t>
            </a:r>
            <a:r>
              <a:rPr lang="en-US" b="1" dirty="0" err="1" smtClean="0">
                <a:solidFill>
                  <a:srgbClr val="FF9900"/>
                </a:solidFill>
              </a:rPr>
              <a:t>Standaardmodel</a:t>
            </a:r>
            <a:r>
              <a:rPr lang="en-US" b="1" dirty="0" smtClean="0">
                <a:solidFill>
                  <a:srgbClr val="FF9900"/>
                </a:solidFill>
              </a:rPr>
              <a:t> </a:t>
            </a:r>
            <a:r>
              <a:rPr lang="en-US" b="1" dirty="0" err="1" smtClean="0">
                <a:solidFill>
                  <a:srgbClr val="FF9900"/>
                </a:solidFill>
              </a:rPr>
              <a:t>komt</a:t>
            </a:r>
            <a:r>
              <a:rPr lang="en-US" b="1" dirty="0" smtClean="0">
                <a:solidFill>
                  <a:srgbClr val="FF9900"/>
                </a:solidFill>
              </a:rPr>
              <a:t> </a:t>
            </a:r>
            <a:r>
              <a:rPr lang="en-US" b="1" dirty="0" err="1" smtClean="0">
                <a:solidFill>
                  <a:srgbClr val="FF9900"/>
                </a:solidFill>
              </a:rPr>
              <a:t>een</a:t>
            </a:r>
            <a:r>
              <a:rPr lang="en-US" b="1" dirty="0" smtClean="0">
                <a:solidFill>
                  <a:srgbClr val="FF9900"/>
                </a:solidFill>
              </a:rPr>
              <a:t> factor </a:t>
            </a:r>
            <a:r>
              <a:rPr lang="en-US" b="1" u="sng" dirty="0" err="1" smtClean="0">
                <a:solidFill>
                  <a:srgbClr val="FF9900"/>
                </a:solidFill>
              </a:rPr>
              <a:t>miljard</a:t>
            </a:r>
            <a:r>
              <a:rPr lang="en-US" b="1" dirty="0" smtClean="0">
                <a:solidFill>
                  <a:srgbClr val="FF9900"/>
                </a:solidFill>
              </a:rPr>
              <a:t> </a:t>
            </a:r>
            <a:r>
              <a:rPr lang="en-US" b="1" dirty="0" err="1" smtClean="0">
                <a:solidFill>
                  <a:srgbClr val="FF9900"/>
                </a:solidFill>
              </a:rPr>
              <a:t>te</a:t>
            </a:r>
            <a:r>
              <a:rPr lang="en-US" b="1" dirty="0" smtClean="0">
                <a:solidFill>
                  <a:srgbClr val="FF9900"/>
                </a:solidFill>
              </a:rPr>
              <a:t> </a:t>
            </a:r>
            <a:r>
              <a:rPr lang="en-US" b="1" dirty="0" err="1" smtClean="0">
                <a:solidFill>
                  <a:srgbClr val="FF9900"/>
                </a:solidFill>
              </a:rPr>
              <a:t>kort</a:t>
            </a:r>
            <a:r>
              <a:rPr lang="en-US" b="1" dirty="0" smtClean="0">
                <a:solidFill>
                  <a:srgbClr val="FF9900"/>
                </a:solidFill>
              </a:rPr>
              <a:t>!</a:t>
            </a:r>
            <a:endParaRPr lang="en-US" b="1" dirty="0">
              <a:solidFill>
                <a:srgbClr val="FF9900"/>
              </a:solidFill>
            </a:endParaRPr>
          </a:p>
        </p:txBody>
      </p:sp>
    </p:spTree>
    <p:extLst>
      <p:ext uri="{BB962C8B-B14F-4D97-AF65-F5344CB8AC3E}">
        <p14:creationId xmlns:p14="http://schemas.microsoft.com/office/powerpoint/2010/main" val="6245586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62260" y="3296715"/>
            <a:ext cx="3047065" cy="717027"/>
          </a:xfrm>
        </p:spPr>
        <p:txBody>
          <a:bodyPr/>
          <a:lstStyle/>
          <a:p>
            <a:pPr marL="0" indent="0">
              <a:buNone/>
            </a:pPr>
            <a:r>
              <a:rPr lang="en-US" dirty="0" smtClean="0"/>
              <a:t>Extra </a:t>
            </a:r>
            <a:r>
              <a:rPr lang="en-US" dirty="0" err="1" smtClean="0"/>
              <a:t>Materiaal</a:t>
            </a:r>
            <a:endParaRPr lang="en-US" dirty="0"/>
          </a:p>
        </p:txBody>
      </p:sp>
      <p:sp>
        <p:nvSpPr>
          <p:cNvPr id="4" name="Date Placeholder 3"/>
          <p:cNvSpPr>
            <a:spLocks noGrp="1"/>
          </p:cNvSpPr>
          <p:nvPr>
            <p:ph type="dt" sz="half" idx="10"/>
          </p:nvPr>
        </p:nvSpPr>
        <p:spPr/>
        <p:txBody>
          <a:bodyPr/>
          <a:lstStyle/>
          <a:p>
            <a:r>
              <a:rPr lang="en-US" smtClean="0"/>
              <a:t>24 april 2013</a:t>
            </a:r>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1675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113" y="317953"/>
            <a:ext cx="5210174" cy="6516687"/>
            <a:chOff x="2526" y="71"/>
            <a:chExt cx="3282" cy="4105"/>
          </a:xfrm>
        </p:grpSpPr>
        <p:sp>
          <p:nvSpPr>
            <p:cNvPr id="75787" name="Text Box 5"/>
            <p:cNvSpPr txBox="1">
              <a:spLocks noChangeArrowheads="1"/>
            </p:cNvSpPr>
            <p:nvPr/>
          </p:nvSpPr>
          <p:spPr bwMode="auto">
            <a:xfrm>
              <a:off x="2526" y="71"/>
              <a:ext cx="3234" cy="3761"/>
            </a:xfrm>
            <a:prstGeom prst="rect">
              <a:avLst/>
            </a:prstGeom>
            <a:noFill/>
            <a:ln w="9525">
              <a:noFill/>
              <a:miter lim="800000"/>
              <a:headEnd/>
              <a:tailEnd/>
            </a:ln>
          </p:spPr>
          <p:txBody>
            <a:bodyPr wrap="none">
              <a:prstTxWarp prst="textNoShape">
                <a:avLst/>
              </a:prstTxWarp>
              <a:spAutoFit/>
            </a:bodyPr>
            <a:lstStyle/>
            <a:p>
              <a:pPr algn="r"/>
              <a:r>
                <a:rPr lang="en-US" sz="100" i="1" dirty="0">
                  <a:solidFill>
                    <a:srgbClr val="000099"/>
                  </a:solidFill>
                  <a:latin typeface="Arial" pitchFamily="-104" charset="0"/>
                </a:rPr>
                <a:t> </a:t>
              </a:r>
              <a:r>
                <a:rPr lang="en-US" sz="3600" i="1" dirty="0">
                  <a:solidFill>
                    <a:srgbClr val="FFFF00"/>
                  </a:solidFill>
                  <a:latin typeface="Arial" pitchFamily="-104" charset="0"/>
                </a:rPr>
                <a:t>P</a:t>
              </a:r>
              <a:r>
                <a:rPr lang="en-US" sz="2600" i="1" dirty="0">
                  <a:solidFill>
                    <a:srgbClr val="FF6600"/>
                  </a:solidFill>
                  <a:latin typeface="Arial" pitchFamily="-104" charset="0"/>
                </a:rPr>
                <a:t>ositron</a:t>
              </a:r>
              <a:r>
                <a:rPr lang="en-US" sz="2600" i="1" dirty="0">
                  <a:solidFill>
                    <a:srgbClr val="FF0000"/>
                  </a:solidFill>
                  <a:latin typeface="Arial" pitchFamily="-104" charset="0"/>
                </a:rPr>
                <a:t> </a:t>
              </a:r>
              <a:r>
                <a:rPr lang="en-US" sz="3600" i="1" dirty="0" err="1">
                  <a:solidFill>
                    <a:srgbClr val="FFFF00"/>
                  </a:solidFill>
                  <a:latin typeface="Arial" pitchFamily="-104" charset="0"/>
                </a:rPr>
                <a:t>E</a:t>
              </a:r>
              <a:r>
                <a:rPr lang="en-US" sz="2600" i="1" dirty="0" err="1">
                  <a:solidFill>
                    <a:srgbClr val="FF6600"/>
                  </a:solidFill>
                  <a:latin typeface="Arial" pitchFamily="-104" charset="0"/>
                </a:rPr>
                <a:t>mission</a:t>
              </a:r>
              <a:r>
                <a:rPr lang="en-US" sz="3600" i="1" dirty="0" err="1">
                  <a:solidFill>
                    <a:srgbClr val="FFFF00"/>
                  </a:solidFill>
                  <a:latin typeface="Arial" pitchFamily="-104" charset="0"/>
                </a:rPr>
                <a:t>T</a:t>
              </a:r>
              <a:r>
                <a:rPr lang="en-US" sz="2600" i="1" dirty="0" err="1">
                  <a:solidFill>
                    <a:srgbClr val="FF6600"/>
                  </a:solidFill>
                  <a:latin typeface="Arial" pitchFamily="-104" charset="0"/>
                </a:rPr>
                <a:t>omograph</a:t>
              </a:r>
              <a:r>
                <a:rPr lang="en-US" sz="2600" i="1" dirty="0">
                  <a:solidFill>
                    <a:srgbClr val="FF0000"/>
                  </a:solidFill>
                  <a:latin typeface="Arial" pitchFamily="-104" charset="0"/>
                </a:rPr>
                <a:t> </a:t>
              </a:r>
            </a:p>
            <a:p>
              <a:pPr algn="r"/>
              <a:endParaRPr lang="en-US" sz="2600" i="1" dirty="0">
                <a:solidFill>
                  <a:srgbClr val="FF0000"/>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a:p>
              <a:pPr algn="r"/>
              <a:endParaRPr lang="en-US" sz="3200" i="1" dirty="0">
                <a:solidFill>
                  <a:srgbClr val="000099"/>
                </a:solidFill>
                <a:latin typeface="Arial" pitchFamily="-104" charset="0"/>
              </a:endParaRPr>
            </a:p>
          </p:txBody>
        </p:sp>
        <p:pic>
          <p:nvPicPr>
            <p:cNvPr id="75788" name="Picture 6"/>
            <p:cNvPicPr>
              <a:picLocks noChangeAspect="1" noChangeArrowheads="1"/>
            </p:cNvPicPr>
            <p:nvPr/>
          </p:nvPicPr>
          <p:blipFill>
            <a:blip r:embed="rId4" cstate="print"/>
            <a:srcRect/>
            <a:stretch>
              <a:fillRect/>
            </a:stretch>
          </p:blipFill>
          <p:spPr bwMode="auto">
            <a:xfrm>
              <a:off x="2533" y="672"/>
              <a:ext cx="3275" cy="3504"/>
            </a:xfrm>
            <a:prstGeom prst="rect">
              <a:avLst/>
            </a:prstGeom>
            <a:noFill/>
            <a:ln w="9525">
              <a:noFill/>
              <a:miter lim="800000"/>
              <a:headEnd/>
              <a:tailEnd/>
            </a:ln>
          </p:spPr>
        </p:pic>
      </p:grpSp>
      <p:sp>
        <p:nvSpPr>
          <p:cNvPr id="195591" name="Rectangle 7"/>
          <p:cNvSpPr>
            <a:spLocks noChangeArrowheads="1"/>
          </p:cNvSpPr>
          <p:nvPr/>
        </p:nvSpPr>
        <p:spPr bwMode="auto">
          <a:xfrm>
            <a:off x="550862" y="41676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95592" name="Rectangle 8"/>
          <p:cNvSpPr>
            <a:spLocks noChangeArrowheads="1"/>
          </p:cNvSpPr>
          <p:nvPr/>
        </p:nvSpPr>
        <p:spPr bwMode="auto">
          <a:xfrm rot="-2993946">
            <a:off x="588962" y="41295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95593" name="Rectangle 9"/>
          <p:cNvSpPr>
            <a:spLocks noChangeArrowheads="1"/>
          </p:cNvSpPr>
          <p:nvPr/>
        </p:nvSpPr>
        <p:spPr bwMode="auto">
          <a:xfrm rot="-4460583">
            <a:off x="588962" y="41295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95594" name="Rectangle 10"/>
          <p:cNvSpPr>
            <a:spLocks noChangeArrowheads="1"/>
          </p:cNvSpPr>
          <p:nvPr/>
        </p:nvSpPr>
        <p:spPr bwMode="auto">
          <a:xfrm rot="-6958596">
            <a:off x="512762" y="40533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95595" name="Rectangle 11"/>
          <p:cNvSpPr>
            <a:spLocks noChangeArrowheads="1"/>
          </p:cNvSpPr>
          <p:nvPr/>
        </p:nvSpPr>
        <p:spPr bwMode="auto">
          <a:xfrm rot="-1558596">
            <a:off x="550862" y="41676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95596" name="Rectangle 12"/>
          <p:cNvSpPr>
            <a:spLocks noChangeArrowheads="1"/>
          </p:cNvSpPr>
          <p:nvPr/>
        </p:nvSpPr>
        <p:spPr bwMode="auto">
          <a:xfrm rot="-5688918">
            <a:off x="512762" y="4053340"/>
            <a:ext cx="3657600" cy="76200"/>
          </a:xfrm>
          <a:prstGeom prst="rect">
            <a:avLst/>
          </a:prstGeom>
          <a:gradFill rotWithShape="1">
            <a:gsLst>
              <a:gs pos="0">
                <a:srgbClr val="FFFF00">
                  <a:alpha val="50000"/>
                </a:srgbClr>
              </a:gs>
              <a:gs pos="50000">
                <a:srgbClr val="FFFF99">
                  <a:alpha val="50000"/>
                </a:srgbClr>
              </a:gs>
              <a:gs pos="100000">
                <a:srgbClr val="FFFF00">
                  <a:alpha val="50000"/>
                </a:srgbClr>
              </a:gs>
            </a:gsLst>
            <a:lin ang="0" scaled="1"/>
          </a:gradFill>
          <a:ln w="9525">
            <a:noFill/>
            <a:miter lim="800000"/>
            <a:headEnd/>
            <a:tailEnd/>
          </a:ln>
        </p:spPr>
        <p:txBody>
          <a:bodyPr wrap="none" anchor="ctr">
            <a:prstTxWarp prst="textNoShape">
              <a:avLst/>
            </a:prstTxWarp>
          </a:bodyPr>
          <a:lstStyle/>
          <a:p>
            <a:endParaRPr lang="en-US"/>
          </a:p>
        </p:txBody>
      </p:sp>
      <p:sp>
        <p:nvSpPr>
          <p:cNvPr id="13" name="TextBox 12"/>
          <p:cNvSpPr txBox="1"/>
          <p:nvPr/>
        </p:nvSpPr>
        <p:spPr>
          <a:xfrm>
            <a:off x="9107714" y="6812643"/>
            <a:ext cx="184666" cy="523220"/>
          </a:xfrm>
          <a:prstGeom prst="rect">
            <a:avLst/>
          </a:prstGeom>
          <a:noFill/>
        </p:spPr>
        <p:txBody>
          <a:bodyPr wrap="none" rtlCol="0">
            <a:spAutoFit/>
          </a:bodyPr>
          <a:lstStyle/>
          <a:p>
            <a:endParaRPr lang="en-US" dirty="0"/>
          </a:p>
        </p:txBody>
      </p:sp>
      <p:pic>
        <p:nvPicPr>
          <p:cNvPr id="14" name="PET-MIPS-anim.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5199062" y="603147"/>
            <a:ext cx="3843564" cy="5791200"/>
          </a:xfrm>
          <a:prstGeom prst="rect">
            <a:avLst/>
          </a:prstGeom>
        </p:spPr>
      </p:pic>
      <p:sp>
        <p:nvSpPr>
          <p:cNvPr id="15" name="Text Box 12"/>
          <p:cNvSpPr txBox="1">
            <a:spLocks noChangeArrowheads="1"/>
          </p:cNvSpPr>
          <p:nvPr/>
        </p:nvSpPr>
        <p:spPr bwMode="auto">
          <a:xfrm>
            <a:off x="120010" y="921202"/>
            <a:ext cx="1843089" cy="707886"/>
          </a:xfrm>
          <a:prstGeom prst="rect">
            <a:avLst/>
          </a:prstGeom>
          <a:noFill/>
          <a:ln w="9525">
            <a:noFill/>
            <a:miter lim="800000"/>
            <a:headEnd/>
            <a:tailEnd/>
          </a:ln>
          <a:effectLst/>
        </p:spPr>
        <p:txBody>
          <a:bodyPr wrap="none">
            <a:spAutoFit/>
          </a:bodyPr>
          <a:lstStyle/>
          <a:p>
            <a:pPr defTabSz="914400"/>
            <a:r>
              <a:rPr lang="en-US" sz="3200" dirty="0" err="1">
                <a:solidFill>
                  <a:srgbClr val="FFFFFF"/>
                </a:solidFill>
              </a:rPr>
              <a:t>e</a:t>
            </a:r>
            <a:r>
              <a:rPr lang="en-US" sz="3200" baseline="30000" dirty="0" err="1">
                <a:solidFill>
                  <a:srgbClr val="FFFFFF"/>
                </a:solidFill>
              </a:rPr>
              <a:t>+</a:t>
            </a:r>
            <a:r>
              <a:rPr lang="en-US" sz="3200" dirty="0" err="1">
                <a:solidFill>
                  <a:srgbClr val="FFFFFF"/>
                </a:solidFill>
              </a:rPr>
              <a:t>e</a:t>
            </a:r>
            <a:r>
              <a:rPr lang="en-US" sz="3200" baseline="30000" dirty="0">
                <a:solidFill>
                  <a:srgbClr val="FFFFFF"/>
                </a:solidFill>
                <a:sym typeface="Symbol" pitchFamily="18" charset="2"/>
              </a:rPr>
              <a:t></a:t>
            </a:r>
            <a:r>
              <a:rPr lang="en-US" sz="4000" dirty="0">
                <a:solidFill>
                  <a:srgbClr val="FFFFFF"/>
                </a:solidFill>
                <a:sym typeface="Symbol" pitchFamily="18" charset="2"/>
              </a:rPr>
              <a:t></a:t>
            </a:r>
            <a:r>
              <a:rPr lang="en-US" sz="4000" dirty="0">
                <a:solidFill>
                  <a:srgbClr val="FFFFFF"/>
                </a:solidFill>
                <a:latin typeface="Arial" charset="0"/>
                <a:sym typeface="Symbol" pitchFamily="18" charset="2"/>
              </a:rPr>
              <a:t></a:t>
            </a:r>
          </a:p>
        </p:txBody>
      </p:sp>
    </p:spTree>
    <p:extLst>
      <p:ext uri="{BB962C8B-B14F-4D97-AF65-F5344CB8AC3E}">
        <p14:creationId xmlns:p14="http://schemas.microsoft.com/office/powerpoint/2010/main" val="3443743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95591"/>
                                        </p:tgtEl>
                                        <p:attrNameLst>
                                          <p:attrName>style.visibility</p:attrName>
                                        </p:attrNameLst>
                                      </p:cBhvr>
                                      <p:to>
                                        <p:strVal val="visible"/>
                                      </p:to>
                                    </p:set>
                                    <p:anim calcmode="lin" valueType="num">
                                      <p:cBhvr>
                                        <p:cTn id="11" dur="500" fill="hold"/>
                                        <p:tgtEl>
                                          <p:spTgt spid="195591"/>
                                        </p:tgtEl>
                                        <p:attrNameLst>
                                          <p:attrName>ppt_w</p:attrName>
                                        </p:attrNameLst>
                                      </p:cBhvr>
                                      <p:tavLst>
                                        <p:tav tm="0">
                                          <p:val>
                                            <p:fltVal val="0"/>
                                          </p:val>
                                        </p:tav>
                                        <p:tav tm="100000">
                                          <p:val>
                                            <p:strVal val="#ppt_w"/>
                                          </p:val>
                                        </p:tav>
                                      </p:tavLst>
                                    </p:anim>
                                    <p:anim calcmode="lin" valueType="num">
                                      <p:cBhvr>
                                        <p:cTn id="12" dur="500" fill="hold"/>
                                        <p:tgtEl>
                                          <p:spTgt spid="195591"/>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95592"/>
                                        </p:tgtEl>
                                        <p:attrNameLst>
                                          <p:attrName>style.visibility</p:attrName>
                                        </p:attrNameLst>
                                      </p:cBhvr>
                                      <p:to>
                                        <p:strVal val="visible"/>
                                      </p:to>
                                    </p:set>
                                    <p:anim calcmode="lin" valueType="num">
                                      <p:cBhvr>
                                        <p:cTn id="16" dur="500" fill="hold"/>
                                        <p:tgtEl>
                                          <p:spTgt spid="195592"/>
                                        </p:tgtEl>
                                        <p:attrNameLst>
                                          <p:attrName>ppt_w</p:attrName>
                                        </p:attrNameLst>
                                      </p:cBhvr>
                                      <p:tavLst>
                                        <p:tav tm="0">
                                          <p:val>
                                            <p:fltVal val="0"/>
                                          </p:val>
                                        </p:tav>
                                        <p:tav tm="100000">
                                          <p:val>
                                            <p:strVal val="#ppt_w"/>
                                          </p:val>
                                        </p:tav>
                                      </p:tavLst>
                                    </p:anim>
                                    <p:anim calcmode="lin" valueType="num">
                                      <p:cBhvr>
                                        <p:cTn id="17" dur="500" fill="hold"/>
                                        <p:tgtEl>
                                          <p:spTgt spid="195592"/>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195593"/>
                                        </p:tgtEl>
                                        <p:attrNameLst>
                                          <p:attrName>style.visibility</p:attrName>
                                        </p:attrNameLst>
                                      </p:cBhvr>
                                      <p:to>
                                        <p:strVal val="visible"/>
                                      </p:to>
                                    </p:set>
                                    <p:anim calcmode="lin" valueType="num">
                                      <p:cBhvr>
                                        <p:cTn id="21" dur="500" fill="hold"/>
                                        <p:tgtEl>
                                          <p:spTgt spid="195593"/>
                                        </p:tgtEl>
                                        <p:attrNameLst>
                                          <p:attrName>ppt_w</p:attrName>
                                        </p:attrNameLst>
                                      </p:cBhvr>
                                      <p:tavLst>
                                        <p:tav tm="0">
                                          <p:val>
                                            <p:fltVal val="0"/>
                                          </p:val>
                                        </p:tav>
                                        <p:tav tm="100000">
                                          <p:val>
                                            <p:strVal val="#ppt_w"/>
                                          </p:val>
                                        </p:tav>
                                      </p:tavLst>
                                    </p:anim>
                                    <p:anim calcmode="lin" valueType="num">
                                      <p:cBhvr>
                                        <p:cTn id="22" dur="500" fill="hold"/>
                                        <p:tgtEl>
                                          <p:spTgt spid="195593"/>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0" nodeType="afterEffect">
                                  <p:stCondLst>
                                    <p:cond delay="0"/>
                                  </p:stCondLst>
                                  <p:childTnLst>
                                    <p:set>
                                      <p:cBhvr>
                                        <p:cTn id="25" dur="1" fill="hold">
                                          <p:stCondLst>
                                            <p:cond delay="0"/>
                                          </p:stCondLst>
                                        </p:cTn>
                                        <p:tgtEl>
                                          <p:spTgt spid="195594"/>
                                        </p:tgtEl>
                                        <p:attrNameLst>
                                          <p:attrName>style.visibility</p:attrName>
                                        </p:attrNameLst>
                                      </p:cBhvr>
                                      <p:to>
                                        <p:strVal val="visible"/>
                                      </p:to>
                                    </p:set>
                                    <p:anim calcmode="lin" valueType="num">
                                      <p:cBhvr>
                                        <p:cTn id="26" dur="500" fill="hold"/>
                                        <p:tgtEl>
                                          <p:spTgt spid="195594"/>
                                        </p:tgtEl>
                                        <p:attrNameLst>
                                          <p:attrName>ppt_w</p:attrName>
                                        </p:attrNameLst>
                                      </p:cBhvr>
                                      <p:tavLst>
                                        <p:tav tm="0">
                                          <p:val>
                                            <p:fltVal val="0"/>
                                          </p:val>
                                        </p:tav>
                                        <p:tav tm="100000">
                                          <p:val>
                                            <p:strVal val="#ppt_w"/>
                                          </p:val>
                                        </p:tav>
                                      </p:tavLst>
                                    </p:anim>
                                    <p:anim calcmode="lin" valueType="num">
                                      <p:cBhvr>
                                        <p:cTn id="27" dur="500" fill="hold"/>
                                        <p:tgtEl>
                                          <p:spTgt spid="195594"/>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0" nodeType="afterEffect">
                                  <p:stCondLst>
                                    <p:cond delay="0"/>
                                  </p:stCondLst>
                                  <p:childTnLst>
                                    <p:set>
                                      <p:cBhvr>
                                        <p:cTn id="30" dur="1" fill="hold">
                                          <p:stCondLst>
                                            <p:cond delay="0"/>
                                          </p:stCondLst>
                                        </p:cTn>
                                        <p:tgtEl>
                                          <p:spTgt spid="195595"/>
                                        </p:tgtEl>
                                        <p:attrNameLst>
                                          <p:attrName>style.visibility</p:attrName>
                                        </p:attrNameLst>
                                      </p:cBhvr>
                                      <p:to>
                                        <p:strVal val="visible"/>
                                      </p:to>
                                    </p:set>
                                    <p:anim calcmode="lin" valueType="num">
                                      <p:cBhvr>
                                        <p:cTn id="31" dur="500" fill="hold"/>
                                        <p:tgtEl>
                                          <p:spTgt spid="195595"/>
                                        </p:tgtEl>
                                        <p:attrNameLst>
                                          <p:attrName>ppt_w</p:attrName>
                                        </p:attrNameLst>
                                      </p:cBhvr>
                                      <p:tavLst>
                                        <p:tav tm="0">
                                          <p:val>
                                            <p:fltVal val="0"/>
                                          </p:val>
                                        </p:tav>
                                        <p:tav tm="100000">
                                          <p:val>
                                            <p:strVal val="#ppt_w"/>
                                          </p:val>
                                        </p:tav>
                                      </p:tavLst>
                                    </p:anim>
                                    <p:anim calcmode="lin" valueType="num">
                                      <p:cBhvr>
                                        <p:cTn id="32" dur="500" fill="hold"/>
                                        <p:tgtEl>
                                          <p:spTgt spid="195595"/>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0" nodeType="afterEffect">
                                  <p:stCondLst>
                                    <p:cond delay="0"/>
                                  </p:stCondLst>
                                  <p:childTnLst>
                                    <p:set>
                                      <p:cBhvr>
                                        <p:cTn id="35" dur="1" fill="hold">
                                          <p:stCondLst>
                                            <p:cond delay="0"/>
                                          </p:stCondLst>
                                        </p:cTn>
                                        <p:tgtEl>
                                          <p:spTgt spid="195596"/>
                                        </p:tgtEl>
                                        <p:attrNameLst>
                                          <p:attrName>style.visibility</p:attrName>
                                        </p:attrNameLst>
                                      </p:cBhvr>
                                      <p:to>
                                        <p:strVal val="visible"/>
                                      </p:to>
                                    </p:set>
                                    <p:anim calcmode="lin" valueType="num">
                                      <p:cBhvr>
                                        <p:cTn id="36" dur="500" fill="hold"/>
                                        <p:tgtEl>
                                          <p:spTgt spid="195596"/>
                                        </p:tgtEl>
                                        <p:attrNameLst>
                                          <p:attrName>ppt_w</p:attrName>
                                        </p:attrNameLst>
                                      </p:cBhvr>
                                      <p:tavLst>
                                        <p:tav tm="0">
                                          <p:val>
                                            <p:fltVal val="0"/>
                                          </p:val>
                                        </p:tav>
                                        <p:tav tm="100000">
                                          <p:val>
                                            <p:strVal val="#ppt_w"/>
                                          </p:val>
                                        </p:tav>
                                      </p:tavLst>
                                    </p:anim>
                                    <p:anim calcmode="lin" valueType="num">
                                      <p:cBhvr>
                                        <p:cTn id="37" dur="500" fill="hold"/>
                                        <p:tgtEl>
                                          <p:spTgt spid="195596"/>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4"/>
                                        </p:tgtEl>
                                      </p:cBhvr>
                                    </p:cmd>
                                  </p:childTnLst>
                                </p:cTn>
                              </p:par>
                            </p:childTnLst>
                          </p:cTn>
                        </p:par>
                      </p:childTnLst>
                    </p:cTn>
                  </p:par>
                </p:childTnLst>
              </p:cTn>
              <p:nextCondLst>
                <p:cond evt="onClick" delay="0">
                  <p:tgtEl>
                    <p:spTgt spid="14"/>
                  </p:tgtEl>
                </p:cond>
              </p:nextCondLst>
            </p:seq>
            <p:video>
              <p:cMediaNode>
                <p:cTn id="47" fill="hold" display="0">
                  <p:stCondLst>
                    <p:cond delay="indefinite"/>
                  </p:stCondLst>
                  <p:endCondLst>
                    <p:cond evt="onNext" delay="0">
                      <p:tgtEl>
                        <p:sldTgt/>
                      </p:tgtEl>
                    </p:cond>
                    <p:cond evt="onPrev" delay="0">
                      <p:tgtEl>
                        <p:sldTgt/>
                      </p:tgtEl>
                    </p:cond>
                  </p:endCondLst>
                </p:cTn>
                <p:tgtEl>
                  <p:spTgt spid="14"/>
                </p:tgtEl>
              </p:cMediaNode>
            </p:video>
          </p:childTnLst>
        </p:cTn>
      </p:par>
    </p:tnLst>
    <p:bldLst>
      <p:bldP spid="195591" grpId="0" animBg="1"/>
      <p:bldP spid="195592" grpId="0" animBg="1"/>
      <p:bldP spid="195593" grpId="0" animBg="1"/>
      <p:bldP spid="195594" grpId="0" animBg="1"/>
      <p:bldP spid="195595" grpId="0" animBg="1"/>
      <p:bldP spid="19559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De </a:t>
            </a:r>
            <a:r>
              <a:rPr lang="en-US" dirty="0" err="1" smtClean="0">
                <a:solidFill>
                  <a:srgbClr val="FF6600"/>
                </a:solidFill>
              </a:rPr>
              <a:t>Zwakke</a:t>
            </a:r>
            <a:r>
              <a:rPr lang="en-US" dirty="0" smtClean="0">
                <a:solidFill>
                  <a:srgbClr val="FF6600"/>
                </a:solidFill>
              </a:rPr>
              <a:t> </a:t>
            </a:r>
            <a:r>
              <a:rPr lang="en-US" dirty="0" err="1" smtClean="0">
                <a:solidFill>
                  <a:srgbClr val="FF6600"/>
                </a:solidFill>
              </a:rPr>
              <a:t>Wisselwerking</a:t>
            </a:r>
            <a:r>
              <a:rPr lang="en-US" dirty="0" smtClean="0">
                <a:solidFill>
                  <a:srgbClr val="FF6600"/>
                </a:solidFill>
              </a:rPr>
              <a:t> is </a:t>
            </a:r>
            <a:r>
              <a:rPr lang="en-US" dirty="0" err="1" smtClean="0">
                <a:solidFill>
                  <a:srgbClr val="FF6600"/>
                </a:solidFill>
              </a:rPr>
              <a:t>Linkshandig</a:t>
            </a:r>
            <a:endParaRPr lang="en-US" dirty="0">
              <a:solidFill>
                <a:srgbClr val="FF6600"/>
              </a:solidFill>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descr="cp2.jpg"/>
          <p:cNvPicPr>
            <a:picLocks noChangeAspect="1"/>
          </p:cNvPicPr>
          <p:nvPr/>
        </p:nvPicPr>
        <p:blipFill>
          <a:blip r:embed="rId2" cstate="print"/>
          <a:stretch>
            <a:fillRect/>
          </a:stretch>
        </p:blipFill>
        <p:spPr>
          <a:xfrm>
            <a:off x="351746" y="750568"/>
            <a:ext cx="3810000" cy="1854200"/>
          </a:xfrm>
          <a:prstGeom prst="rect">
            <a:avLst/>
          </a:prstGeom>
        </p:spPr>
      </p:pic>
      <p:sp>
        <p:nvSpPr>
          <p:cNvPr id="12" name="Content Placeholder 2"/>
          <p:cNvSpPr txBox="1">
            <a:spLocks/>
          </p:cNvSpPr>
          <p:nvPr/>
        </p:nvSpPr>
        <p:spPr bwMode="auto">
          <a:xfrm>
            <a:off x="4465218" y="1058928"/>
            <a:ext cx="4271231" cy="9317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Pariteit</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Rechtshandig</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vs</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Linkshandig</a:t>
            </a:r>
            <a:endParaRPr kumimoji="0" lang="en-US" sz="2400" b="0" i="0" u="none" strike="noStrike" kern="0" cap="none" spc="0" normalizeH="0" baseline="0" noProof="0" dirty="0" smtClean="0">
              <a:ln>
                <a:noFill/>
              </a:ln>
              <a:solidFill>
                <a:srgbClr val="FFFF99"/>
              </a:solidFill>
              <a:effectLst/>
              <a:uLnTx/>
              <a:uFillTx/>
              <a:latin typeface="+mn-lt"/>
              <a:ea typeface="+mn-ea"/>
              <a:cs typeface="+mn-cs"/>
            </a:endParaRPr>
          </a:p>
        </p:txBody>
      </p:sp>
    </p:spTree>
    <p:extLst>
      <p:ext uri="{BB962C8B-B14F-4D97-AF65-F5344CB8AC3E}">
        <p14:creationId xmlns:p14="http://schemas.microsoft.com/office/powerpoint/2010/main" val="76168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De </a:t>
            </a:r>
            <a:r>
              <a:rPr lang="en-US" dirty="0" err="1" smtClean="0">
                <a:solidFill>
                  <a:srgbClr val="FF6600"/>
                </a:solidFill>
              </a:rPr>
              <a:t>Zwakke</a:t>
            </a:r>
            <a:r>
              <a:rPr lang="en-US" dirty="0" smtClean="0">
                <a:solidFill>
                  <a:srgbClr val="FF6600"/>
                </a:solidFill>
              </a:rPr>
              <a:t> </a:t>
            </a:r>
            <a:r>
              <a:rPr lang="en-US" dirty="0" err="1" smtClean="0">
                <a:solidFill>
                  <a:srgbClr val="FF6600"/>
                </a:solidFill>
              </a:rPr>
              <a:t>Wisselwerking</a:t>
            </a:r>
            <a:r>
              <a:rPr lang="en-US" dirty="0" smtClean="0">
                <a:solidFill>
                  <a:srgbClr val="FF6600"/>
                </a:solidFill>
              </a:rPr>
              <a:t> is </a:t>
            </a:r>
            <a:r>
              <a:rPr lang="en-US" dirty="0" err="1" smtClean="0">
                <a:solidFill>
                  <a:srgbClr val="FF6600"/>
                </a:solidFill>
              </a:rPr>
              <a:t>Linkshandig</a:t>
            </a:r>
            <a:endParaRPr lang="en-US" dirty="0">
              <a:solidFill>
                <a:srgbClr val="FF6600"/>
              </a:solidFill>
            </a:endParaRPr>
          </a:p>
        </p:txBody>
      </p:sp>
      <p:sp>
        <p:nvSpPr>
          <p:cNvPr id="3" name="Content Placeholder 2"/>
          <p:cNvSpPr>
            <a:spLocks noGrp="1"/>
          </p:cNvSpPr>
          <p:nvPr>
            <p:ph idx="1"/>
          </p:nvPr>
        </p:nvSpPr>
        <p:spPr>
          <a:xfrm>
            <a:off x="168389" y="2617178"/>
            <a:ext cx="5779224" cy="1264253"/>
          </a:xfrm>
        </p:spPr>
        <p:txBody>
          <a:bodyPr/>
          <a:lstStyle/>
          <a:p>
            <a:r>
              <a:rPr lang="en-US" sz="2400" dirty="0" smtClean="0"/>
              <a:t>Het Experiment van Mme Wu</a:t>
            </a:r>
          </a:p>
          <a:p>
            <a:pPr lvl="1"/>
            <a:r>
              <a:rPr lang="en-US" sz="2200" dirty="0" err="1" smtClean="0">
                <a:solidFill>
                  <a:srgbClr val="66FFFF"/>
                </a:solidFill>
              </a:rPr>
              <a:t>Radioactief</a:t>
            </a:r>
            <a:r>
              <a:rPr lang="en-US" sz="2200" dirty="0" smtClean="0">
                <a:solidFill>
                  <a:srgbClr val="66FFFF"/>
                </a:solidFill>
              </a:rPr>
              <a:t> </a:t>
            </a:r>
            <a:r>
              <a:rPr lang="en-US" sz="2200" dirty="0" err="1" smtClean="0">
                <a:solidFill>
                  <a:srgbClr val="66FFFF"/>
                </a:solidFill>
              </a:rPr>
              <a:t>verval</a:t>
            </a:r>
            <a:r>
              <a:rPr lang="en-US" sz="2200" dirty="0" smtClean="0">
                <a:solidFill>
                  <a:srgbClr val="66FFFF"/>
                </a:solidFill>
              </a:rPr>
              <a:t>: </a:t>
            </a:r>
            <a:r>
              <a:rPr lang="en-US" sz="2200" dirty="0" err="1" smtClean="0">
                <a:solidFill>
                  <a:srgbClr val="66FFFF"/>
                </a:solidFill>
              </a:rPr>
              <a:t>n</a:t>
            </a:r>
            <a:r>
              <a:rPr lang="en-US" sz="2200" dirty="0" err="1" smtClean="0">
                <a:solidFill>
                  <a:srgbClr val="66FFFF"/>
                </a:solidFill>
                <a:sym typeface="Wingdings"/>
              </a:rPr>
              <a:t>p</a:t>
            </a:r>
            <a:r>
              <a:rPr lang="en-US" sz="2200" dirty="0" smtClean="0">
                <a:solidFill>
                  <a:srgbClr val="66FFFF"/>
                </a:solidFill>
                <a:sym typeface="Wingdings"/>
              </a:rPr>
              <a:t> </a:t>
            </a:r>
            <a:r>
              <a:rPr lang="en-US" sz="2200" dirty="0" err="1" smtClean="0">
                <a:solidFill>
                  <a:srgbClr val="66FFFF"/>
                </a:solidFill>
                <a:sym typeface="Wingdings"/>
              </a:rPr>
              <a:t>e</a:t>
            </a:r>
            <a:r>
              <a:rPr lang="en-US" sz="2200" dirty="0" smtClean="0">
                <a:solidFill>
                  <a:srgbClr val="66FFFF"/>
                </a:solidFill>
                <a:sym typeface="Wingdings"/>
              </a:rPr>
              <a:t> </a:t>
            </a:r>
            <a:r>
              <a:rPr lang="en-US" sz="2200" dirty="0" err="1" smtClean="0">
                <a:solidFill>
                  <a:srgbClr val="66FFFF"/>
                </a:solidFill>
                <a:latin typeface="Symbol"/>
                <a:sym typeface="Wingdings"/>
              </a:rPr>
              <a:t>ν</a:t>
            </a:r>
            <a:r>
              <a:rPr lang="en-US" sz="2200" dirty="0" smtClean="0">
                <a:solidFill>
                  <a:srgbClr val="66FFFF"/>
                </a:solidFill>
                <a:latin typeface="Symbol"/>
                <a:sym typeface="Wingdings"/>
              </a:rPr>
              <a:t>  </a:t>
            </a:r>
            <a:r>
              <a:rPr lang="en-US" sz="2200" dirty="0" smtClean="0">
                <a:solidFill>
                  <a:srgbClr val="66FFFF"/>
                </a:solidFill>
                <a:sym typeface="Wingdings"/>
              </a:rPr>
              <a:t>is </a:t>
            </a:r>
            <a:r>
              <a:rPr lang="en-US" sz="2200" dirty="0" err="1" smtClean="0">
                <a:solidFill>
                  <a:srgbClr val="66FFFF"/>
                </a:solidFill>
                <a:sym typeface="Wingdings"/>
              </a:rPr>
              <a:t>puur</a:t>
            </a:r>
            <a:r>
              <a:rPr lang="en-US" sz="2200" dirty="0" smtClean="0">
                <a:solidFill>
                  <a:srgbClr val="66FFFF"/>
                </a:solidFill>
                <a:sym typeface="Wingdings"/>
              </a:rPr>
              <a:t> </a:t>
            </a:r>
            <a:r>
              <a:rPr lang="en-US" sz="2200" dirty="0" err="1" smtClean="0">
                <a:solidFill>
                  <a:srgbClr val="66FFFF"/>
                </a:solidFill>
                <a:sym typeface="Wingdings"/>
              </a:rPr>
              <a:t>linkshandig</a:t>
            </a:r>
            <a:endParaRPr lang="en-US" sz="2200" dirty="0" smtClean="0">
              <a:solidFill>
                <a:srgbClr val="66FFFF"/>
              </a:solidFill>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descr="cp2.jpg"/>
          <p:cNvPicPr>
            <a:picLocks noChangeAspect="1"/>
          </p:cNvPicPr>
          <p:nvPr/>
        </p:nvPicPr>
        <p:blipFill>
          <a:blip r:embed="rId2" cstate="print"/>
          <a:stretch>
            <a:fillRect/>
          </a:stretch>
        </p:blipFill>
        <p:spPr>
          <a:xfrm>
            <a:off x="351746" y="750568"/>
            <a:ext cx="3810000" cy="1854200"/>
          </a:xfrm>
          <a:prstGeom prst="rect">
            <a:avLst/>
          </a:prstGeom>
        </p:spPr>
      </p:pic>
      <p:pic>
        <p:nvPicPr>
          <p:cNvPr id="9" name="Picture 8" descr="Wu_exp.jpg"/>
          <p:cNvPicPr>
            <a:picLocks noChangeAspect="1"/>
          </p:cNvPicPr>
          <p:nvPr/>
        </p:nvPicPr>
        <p:blipFill>
          <a:blip r:embed="rId3" cstate="print"/>
          <a:stretch>
            <a:fillRect/>
          </a:stretch>
        </p:blipFill>
        <p:spPr>
          <a:xfrm>
            <a:off x="198146" y="3855995"/>
            <a:ext cx="2307953" cy="2745249"/>
          </a:xfrm>
          <a:prstGeom prst="rect">
            <a:avLst/>
          </a:prstGeom>
        </p:spPr>
      </p:pic>
      <p:pic>
        <p:nvPicPr>
          <p:cNvPr id="10" name="Picture 9" descr="history_parity_transform.jpg"/>
          <p:cNvPicPr>
            <a:picLocks noChangeAspect="1"/>
          </p:cNvPicPr>
          <p:nvPr/>
        </p:nvPicPr>
        <p:blipFill>
          <a:blip r:embed="rId4" cstate="print"/>
          <a:stretch>
            <a:fillRect/>
          </a:stretch>
        </p:blipFill>
        <p:spPr>
          <a:xfrm>
            <a:off x="2739503" y="3883362"/>
            <a:ext cx="2304066" cy="2757221"/>
          </a:xfrm>
          <a:prstGeom prst="rect">
            <a:avLst/>
          </a:prstGeom>
        </p:spPr>
      </p:pic>
      <p:pic>
        <p:nvPicPr>
          <p:cNvPr id="11" name="Picture 10" descr="parity-violation.png"/>
          <p:cNvPicPr>
            <a:picLocks noChangeAspect="1"/>
          </p:cNvPicPr>
          <p:nvPr/>
        </p:nvPicPr>
        <p:blipFill>
          <a:blip r:embed="rId5" cstate="print"/>
          <a:stretch>
            <a:fillRect/>
          </a:stretch>
        </p:blipFill>
        <p:spPr>
          <a:xfrm>
            <a:off x="5724409" y="3393718"/>
            <a:ext cx="2921000" cy="1943100"/>
          </a:xfrm>
          <a:prstGeom prst="rect">
            <a:avLst/>
          </a:prstGeom>
        </p:spPr>
      </p:pic>
      <p:sp>
        <p:nvSpPr>
          <p:cNvPr id="12" name="Content Placeholder 2"/>
          <p:cNvSpPr txBox="1">
            <a:spLocks/>
          </p:cNvSpPr>
          <p:nvPr/>
        </p:nvSpPr>
        <p:spPr bwMode="auto">
          <a:xfrm>
            <a:off x="4465218" y="1058928"/>
            <a:ext cx="4271231" cy="9317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Pariteit</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Rechtshandig</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vs</a:t>
            </a:r>
            <a:r>
              <a:rPr kumimoji="0" lang="en-US" sz="2400" b="0" i="0" u="none" strike="noStrike" kern="0" cap="none" spc="0" normalizeH="0" baseline="0" noProof="0" dirty="0" smtClean="0">
                <a:ln>
                  <a:noFill/>
                </a:ln>
                <a:solidFill>
                  <a:srgbClr val="FFFF99"/>
                </a:solidFill>
                <a:effectLst/>
                <a:uLnTx/>
                <a:uFillTx/>
                <a:latin typeface="+mn-lt"/>
                <a:ea typeface="+mn-ea"/>
                <a:cs typeface="+mn-cs"/>
              </a:rPr>
              <a:t> </a:t>
            </a:r>
            <a:r>
              <a:rPr kumimoji="0" lang="en-US" sz="2400" b="0" i="0" u="none" strike="noStrike" kern="0" cap="none" spc="0" normalizeH="0" baseline="0" noProof="0" dirty="0" err="1" smtClean="0">
                <a:ln>
                  <a:noFill/>
                </a:ln>
                <a:solidFill>
                  <a:srgbClr val="FFFF99"/>
                </a:solidFill>
                <a:effectLst/>
                <a:uLnTx/>
                <a:uFillTx/>
                <a:latin typeface="+mn-lt"/>
                <a:ea typeface="+mn-ea"/>
                <a:cs typeface="+mn-cs"/>
              </a:rPr>
              <a:t>Linkshandig</a:t>
            </a:r>
            <a:endParaRPr kumimoji="0" lang="en-US" sz="2400" b="0" i="0" u="none" strike="noStrike" kern="0" cap="none" spc="0" normalizeH="0" baseline="0" noProof="0" dirty="0" smtClean="0">
              <a:ln>
                <a:noFill/>
              </a:ln>
              <a:solidFill>
                <a:srgbClr val="FFFF99"/>
              </a:solidFill>
              <a:effectLst/>
              <a:uLnTx/>
              <a:uFillTx/>
              <a:latin typeface="+mn-lt"/>
              <a:ea typeface="+mn-ea"/>
              <a:cs typeface="+mn-cs"/>
            </a:endParaRPr>
          </a:p>
        </p:txBody>
      </p:sp>
      <p:sp>
        <p:nvSpPr>
          <p:cNvPr id="14" name="Content Placeholder 2"/>
          <p:cNvSpPr txBox="1">
            <a:spLocks/>
          </p:cNvSpPr>
          <p:nvPr/>
        </p:nvSpPr>
        <p:spPr bwMode="auto">
          <a:xfrm>
            <a:off x="5327051" y="5489838"/>
            <a:ext cx="3636696" cy="9666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400" kern="0" dirty="0" smtClean="0">
                <a:solidFill>
                  <a:srgbClr val="FF6600"/>
                </a:solidFill>
                <a:latin typeface="+mn-lt"/>
              </a:rPr>
              <a:t>W. Pauli: “The Lord is a weak left hander”</a:t>
            </a:r>
            <a:endParaRPr kumimoji="0" lang="en-US" sz="2400" b="0" i="0" u="none" strike="noStrike" kern="0" cap="none" spc="0" normalizeH="0" baseline="0" noProof="0" dirty="0" smtClean="0">
              <a:ln>
                <a:noFill/>
              </a:ln>
              <a:solidFill>
                <a:srgbClr val="FF6600"/>
              </a:solidFill>
              <a:effectLst/>
              <a:uLnTx/>
              <a:uFillTx/>
              <a:latin typeface="+mn-lt"/>
            </a:endParaRPr>
          </a:p>
        </p:txBody>
      </p:sp>
    </p:spTree>
    <p:extLst>
      <p:ext uri="{BB962C8B-B14F-4D97-AF65-F5344CB8AC3E}">
        <p14:creationId xmlns:p14="http://schemas.microsoft.com/office/powerpoint/2010/main" val="366453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119641" y="2238998"/>
            <a:ext cx="8921809" cy="3136307"/>
          </a:xfrm>
          <a:prstGeom prst="rect">
            <a:avLst/>
          </a:prstGeom>
          <a:solidFill>
            <a:schemeClr val="bg1"/>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a typeface="SimSun" pitchFamily="2" charset="-122"/>
            </a:endParaRPr>
          </a:p>
        </p:txBody>
      </p:sp>
      <p:sp>
        <p:nvSpPr>
          <p:cNvPr id="71" name="Date Placeholder 3"/>
          <p:cNvSpPr>
            <a:spLocks noGrp="1"/>
          </p:cNvSpPr>
          <p:nvPr>
            <p:ph type="dt" sz="half" idx="10"/>
          </p:nvPr>
        </p:nvSpPr>
        <p:spPr/>
        <p:txBody>
          <a:bodyPr/>
          <a:lstStyle/>
          <a:p>
            <a:endParaRPr lang="en-US" dirty="0">
              <a:solidFill>
                <a:srgbClr val="000000"/>
              </a:solidFill>
            </a:endParaRPr>
          </a:p>
        </p:txBody>
      </p:sp>
      <p:sp>
        <p:nvSpPr>
          <p:cNvPr id="73" name="Slide Number Placeholder 5"/>
          <p:cNvSpPr>
            <a:spLocks noGrp="1"/>
          </p:cNvSpPr>
          <p:nvPr>
            <p:ph type="sldNum" sz="quarter" idx="12"/>
          </p:nvPr>
        </p:nvSpPr>
        <p:spPr/>
        <p:txBody>
          <a:bodyPr/>
          <a:lstStyle/>
          <a:p>
            <a:endParaRPr lang="en-US" dirty="0">
              <a:solidFill>
                <a:srgbClr val="000000"/>
              </a:solidFill>
            </a:endParaRPr>
          </a:p>
        </p:txBody>
      </p:sp>
      <p:sp>
        <p:nvSpPr>
          <p:cNvPr id="131074" name="Rectangle 2"/>
          <p:cNvSpPr>
            <a:spLocks noGrp="1" noChangeArrowheads="1"/>
          </p:cNvSpPr>
          <p:nvPr>
            <p:ph type="title"/>
          </p:nvPr>
        </p:nvSpPr>
        <p:spPr/>
        <p:txBody>
          <a:bodyPr/>
          <a:lstStyle/>
          <a:p>
            <a:r>
              <a:rPr lang="en-US" dirty="0" err="1" smtClean="0">
                <a:solidFill>
                  <a:srgbClr val="FF6600"/>
                </a:solidFill>
              </a:rPr>
              <a:t>Schending</a:t>
            </a:r>
            <a:r>
              <a:rPr lang="en-US" dirty="0" smtClean="0">
                <a:solidFill>
                  <a:srgbClr val="FF6600"/>
                </a:solidFill>
              </a:rPr>
              <a:t> van </a:t>
            </a:r>
            <a:r>
              <a:rPr lang="en-US" dirty="0" err="1" smtClean="0">
                <a:solidFill>
                  <a:srgbClr val="FF6600"/>
                </a:solidFill>
              </a:rPr>
              <a:t>Pariteit</a:t>
            </a:r>
            <a:endParaRPr lang="en-US" dirty="0">
              <a:solidFill>
                <a:srgbClr val="FF6600"/>
              </a:solidFill>
            </a:endParaRPr>
          </a:p>
        </p:txBody>
      </p:sp>
      <p:grpSp>
        <p:nvGrpSpPr>
          <p:cNvPr id="2" name="Group 48"/>
          <p:cNvGrpSpPr>
            <a:grpSpLocks/>
          </p:cNvGrpSpPr>
          <p:nvPr/>
        </p:nvGrpSpPr>
        <p:grpSpPr bwMode="auto">
          <a:xfrm>
            <a:off x="609600" y="2438400"/>
            <a:ext cx="1524000" cy="2667000"/>
            <a:chOff x="672" y="1584"/>
            <a:chExt cx="960" cy="1680"/>
          </a:xfrm>
        </p:grpSpPr>
        <p:sp>
          <p:nvSpPr>
            <p:cNvPr id="131113" name="Line 41"/>
            <p:cNvSpPr>
              <a:spLocks noChangeShapeType="1"/>
            </p:cNvSpPr>
            <p:nvPr/>
          </p:nvSpPr>
          <p:spPr bwMode="auto">
            <a:xfrm flipH="1">
              <a:off x="1104" y="2304"/>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076" name="AutoShape 4"/>
            <p:cNvSpPr>
              <a:spLocks noChangeArrowheads="1"/>
            </p:cNvSpPr>
            <p:nvPr/>
          </p:nvSpPr>
          <p:spPr bwMode="auto">
            <a:xfrm>
              <a:off x="768" y="1776"/>
              <a:ext cx="768" cy="1296"/>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077" name="AutoShape 5"/>
            <p:cNvSpPr>
              <a:spLocks noChangeArrowheads="1"/>
            </p:cNvSpPr>
            <p:nvPr/>
          </p:nvSpPr>
          <p:spPr bwMode="auto">
            <a:xfrm>
              <a:off x="1584"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078" name="AutoShape 6"/>
            <p:cNvSpPr>
              <a:spLocks noChangeArrowheads="1"/>
            </p:cNvSpPr>
            <p:nvPr/>
          </p:nvSpPr>
          <p:spPr bwMode="auto">
            <a:xfrm>
              <a:off x="1584"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079" name="AutoShape 7"/>
            <p:cNvSpPr>
              <a:spLocks noChangeArrowheads="1"/>
            </p:cNvSpPr>
            <p:nvPr/>
          </p:nvSpPr>
          <p:spPr bwMode="auto">
            <a:xfrm>
              <a:off x="672"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080" name="AutoShape 8"/>
            <p:cNvSpPr>
              <a:spLocks noChangeArrowheads="1"/>
            </p:cNvSpPr>
            <p:nvPr/>
          </p:nvSpPr>
          <p:spPr bwMode="auto">
            <a:xfrm>
              <a:off x="672"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081" name="Line 9"/>
            <p:cNvSpPr>
              <a:spLocks noChangeShapeType="1"/>
            </p:cNvSpPr>
            <p:nvPr/>
          </p:nvSpPr>
          <p:spPr bwMode="auto">
            <a:xfrm>
              <a:off x="720" y="283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082" name="Line 10"/>
            <p:cNvSpPr>
              <a:spLocks noChangeShapeType="1"/>
            </p:cNvSpPr>
            <p:nvPr/>
          </p:nvSpPr>
          <p:spPr bwMode="auto">
            <a:xfrm>
              <a:off x="720" y="211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083" name="Line 11"/>
            <p:cNvSpPr>
              <a:spLocks noChangeShapeType="1"/>
            </p:cNvSpPr>
            <p:nvPr/>
          </p:nvSpPr>
          <p:spPr bwMode="auto">
            <a:xfrm>
              <a:off x="1536" y="211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084" name="Line 12"/>
            <p:cNvSpPr>
              <a:spLocks noChangeShapeType="1"/>
            </p:cNvSpPr>
            <p:nvPr/>
          </p:nvSpPr>
          <p:spPr bwMode="auto">
            <a:xfrm>
              <a:off x="1536" y="283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085" name="AutoShape 13"/>
            <p:cNvSpPr>
              <a:spLocks noChangeArrowheads="1"/>
            </p:cNvSpPr>
            <p:nvPr/>
          </p:nvSpPr>
          <p:spPr bwMode="auto">
            <a:xfrm>
              <a:off x="864" y="3072"/>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en-US" sz="1600" smtClean="0">
                <a:solidFill>
                  <a:srgbClr val="000000"/>
                </a:solidFill>
                <a:latin typeface="Arial" pitchFamily="34" charset="0"/>
              </a:endParaRPr>
            </a:p>
          </p:txBody>
        </p:sp>
        <p:sp>
          <p:nvSpPr>
            <p:cNvPr id="131086" name="AutoShape 14"/>
            <p:cNvSpPr>
              <a:spLocks noChangeArrowheads="1"/>
            </p:cNvSpPr>
            <p:nvPr/>
          </p:nvSpPr>
          <p:spPr bwMode="auto">
            <a:xfrm rot="10800000">
              <a:off x="864" y="1584"/>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en-US" sz="1600" smtClean="0">
                <a:solidFill>
                  <a:srgbClr val="000000"/>
                </a:solidFill>
                <a:latin typeface="Arial" pitchFamily="34" charset="0"/>
              </a:endParaRPr>
            </a:p>
          </p:txBody>
        </p:sp>
        <p:sp>
          <p:nvSpPr>
            <p:cNvPr id="131110" name="Line 38"/>
            <p:cNvSpPr>
              <a:spLocks noChangeShapeType="1"/>
            </p:cNvSpPr>
            <p:nvPr/>
          </p:nvSpPr>
          <p:spPr bwMode="auto">
            <a:xfrm>
              <a:off x="1200" y="2352"/>
              <a:ext cx="288" cy="0"/>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11" name="Line 39"/>
            <p:cNvSpPr>
              <a:spLocks noChangeShapeType="1"/>
            </p:cNvSpPr>
            <p:nvPr/>
          </p:nvSpPr>
          <p:spPr bwMode="auto">
            <a:xfrm>
              <a:off x="816" y="2352"/>
              <a:ext cx="288" cy="0"/>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12" name="Line 40"/>
            <p:cNvSpPr>
              <a:spLocks noChangeShapeType="1"/>
            </p:cNvSpPr>
            <p:nvPr/>
          </p:nvSpPr>
          <p:spPr bwMode="auto">
            <a:xfrm>
              <a:off x="768" y="2304"/>
              <a:ext cx="48" cy="48"/>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14" name="Line 42"/>
            <p:cNvSpPr>
              <a:spLocks noChangeShapeType="1"/>
            </p:cNvSpPr>
            <p:nvPr/>
          </p:nvSpPr>
          <p:spPr bwMode="auto">
            <a:xfrm>
              <a:off x="1152" y="2304"/>
              <a:ext cx="48" cy="48"/>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15" name="Line 43"/>
            <p:cNvSpPr>
              <a:spLocks noChangeShapeType="1"/>
            </p:cNvSpPr>
            <p:nvPr/>
          </p:nvSpPr>
          <p:spPr bwMode="auto">
            <a:xfrm flipV="1">
              <a:off x="1488" y="2304"/>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16" name="Line 44"/>
            <p:cNvSpPr>
              <a:spLocks noChangeShapeType="1"/>
            </p:cNvSpPr>
            <p:nvPr/>
          </p:nvSpPr>
          <p:spPr bwMode="auto">
            <a:xfrm>
              <a:off x="816" y="2928"/>
              <a:ext cx="672"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17" name="Line 45"/>
            <p:cNvSpPr>
              <a:spLocks noChangeShapeType="1"/>
            </p:cNvSpPr>
            <p:nvPr/>
          </p:nvSpPr>
          <p:spPr bwMode="auto">
            <a:xfrm>
              <a:off x="768" y="2880"/>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18" name="Line 46"/>
            <p:cNvSpPr>
              <a:spLocks noChangeShapeType="1"/>
            </p:cNvSpPr>
            <p:nvPr/>
          </p:nvSpPr>
          <p:spPr bwMode="auto">
            <a:xfrm flipH="1">
              <a:off x="1488" y="2880"/>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grpSp>
      <p:grpSp>
        <p:nvGrpSpPr>
          <p:cNvPr id="3" name="Group 49"/>
          <p:cNvGrpSpPr>
            <a:grpSpLocks/>
          </p:cNvGrpSpPr>
          <p:nvPr/>
        </p:nvGrpSpPr>
        <p:grpSpPr bwMode="auto">
          <a:xfrm>
            <a:off x="7010400" y="2438400"/>
            <a:ext cx="1524000" cy="2667000"/>
            <a:chOff x="672" y="1584"/>
            <a:chExt cx="960" cy="1680"/>
          </a:xfrm>
        </p:grpSpPr>
        <p:sp>
          <p:nvSpPr>
            <p:cNvPr id="131122" name="Line 50"/>
            <p:cNvSpPr>
              <a:spLocks noChangeShapeType="1"/>
            </p:cNvSpPr>
            <p:nvPr/>
          </p:nvSpPr>
          <p:spPr bwMode="auto">
            <a:xfrm flipH="1">
              <a:off x="1104" y="2304"/>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23" name="AutoShape 51"/>
            <p:cNvSpPr>
              <a:spLocks noChangeArrowheads="1"/>
            </p:cNvSpPr>
            <p:nvPr/>
          </p:nvSpPr>
          <p:spPr bwMode="auto">
            <a:xfrm>
              <a:off x="768" y="1776"/>
              <a:ext cx="768" cy="1296"/>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24" name="AutoShape 52"/>
            <p:cNvSpPr>
              <a:spLocks noChangeArrowheads="1"/>
            </p:cNvSpPr>
            <p:nvPr/>
          </p:nvSpPr>
          <p:spPr bwMode="auto">
            <a:xfrm>
              <a:off x="1584"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25" name="AutoShape 53"/>
            <p:cNvSpPr>
              <a:spLocks noChangeArrowheads="1"/>
            </p:cNvSpPr>
            <p:nvPr/>
          </p:nvSpPr>
          <p:spPr bwMode="auto">
            <a:xfrm>
              <a:off x="1584"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26" name="AutoShape 54"/>
            <p:cNvSpPr>
              <a:spLocks noChangeArrowheads="1"/>
            </p:cNvSpPr>
            <p:nvPr/>
          </p:nvSpPr>
          <p:spPr bwMode="auto">
            <a:xfrm>
              <a:off x="672"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27" name="AutoShape 55"/>
            <p:cNvSpPr>
              <a:spLocks noChangeArrowheads="1"/>
            </p:cNvSpPr>
            <p:nvPr/>
          </p:nvSpPr>
          <p:spPr bwMode="auto">
            <a:xfrm>
              <a:off x="672"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28" name="Line 56"/>
            <p:cNvSpPr>
              <a:spLocks noChangeShapeType="1"/>
            </p:cNvSpPr>
            <p:nvPr/>
          </p:nvSpPr>
          <p:spPr bwMode="auto">
            <a:xfrm>
              <a:off x="720" y="283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29" name="Line 57"/>
            <p:cNvSpPr>
              <a:spLocks noChangeShapeType="1"/>
            </p:cNvSpPr>
            <p:nvPr/>
          </p:nvSpPr>
          <p:spPr bwMode="auto">
            <a:xfrm>
              <a:off x="720" y="211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30" name="Line 58"/>
            <p:cNvSpPr>
              <a:spLocks noChangeShapeType="1"/>
            </p:cNvSpPr>
            <p:nvPr/>
          </p:nvSpPr>
          <p:spPr bwMode="auto">
            <a:xfrm>
              <a:off x="1536" y="211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31" name="Line 59"/>
            <p:cNvSpPr>
              <a:spLocks noChangeShapeType="1"/>
            </p:cNvSpPr>
            <p:nvPr/>
          </p:nvSpPr>
          <p:spPr bwMode="auto">
            <a:xfrm>
              <a:off x="1536" y="2832"/>
              <a:ext cx="48"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32" name="AutoShape 60"/>
            <p:cNvSpPr>
              <a:spLocks noChangeArrowheads="1"/>
            </p:cNvSpPr>
            <p:nvPr/>
          </p:nvSpPr>
          <p:spPr bwMode="auto">
            <a:xfrm>
              <a:off x="864" y="3072"/>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en-US" sz="1600" smtClean="0">
                <a:solidFill>
                  <a:srgbClr val="000000"/>
                </a:solidFill>
                <a:latin typeface="Arial" pitchFamily="34" charset="0"/>
              </a:endParaRPr>
            </a:p>
          </p:txBody>
        </p:sp>
        <p:sp>
          <p:nvSpPr>
            <p:cNvPr id="131133" name="AutoShape 61"/>
            <p:cNvSpPr>
              <a:spLocks noChangeArrowheads="1"/>
            </p:cNvSpPr>
            <p:nvPr/>
          </p:nvSpPr>
          <p:spPr bwMode="auto">
            <a:xfrm rot="10800000">
              <a:off x="864" y="1584"/>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en-US" sz="1600" smtClean="0">
                <a:solidFill>
                  <a:srgbClr val="000000"/>
                </a:solidFill>
                <a:latin typeface="Arial" pitchFamily="34" charset="0"/>
              </a:endParaRPr>
            </a:p>
          </p:txBody>
        </p:sp>
        <p:sp>
          <p:nvSpPr>
            <p:cNvPr id="131134" name="Line 62"/>
            <p:cNvSpPr>
              <a:spLocks noChangeShapeType="1"/>
            </p:cNvSpPr>
            <p:nvPr/>
          </p:nvSpPr>
          <p:spPr bwMode="auto">
            <a:xfrm>
              <a:off x="1200" y="2352"/>
              <a:ext cx="288" cy="0"/>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35" name="Line 63"/>
            <p:cNvSpPr>
              <a:spLocks noChangeShapeType="1"/>
            </p:cNvSpPr>
            <p:nvPr/>
          </p:nvSpPr>
          <p:spPr bwMode="auto">
            <a:xfrm>
              <a:off x="816" y="2352"/>
              <a:ext cx="288" cy="0"/>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36" name="Line 64"/>
            <p:cNvSpPr>
              <a:spLocks noChangeShapeType="1"/>
            </p:cNvSpPr>
            <p:nvPr/>
          </p:nvSpPr>
          <p:spPr bwMode="auto">
            <a:xfrm>
              <a:off x="768" y="2304"/>
              <a:ext cx="48" cy="48"/>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37" name="Line 65"/>
            <p:cNvSpPr>
              <a:spLocks noChangeShapeType="1"/>
            </p:cNvSpPr>
            <p:nvPr/>
          </p:nvSpPr>
          <p:spPr bwMode="auto">
            <a:xfrm>
              <a:off x="1152" y="2304"/>
              <a:ext cx="48" cy="48"/>
            </a:xfrm>
            <a:prstGeom prst="line">
              <a:avLst/>
            </a:prstGeom>
            <a:noFill/>
            <a:ln w="9525">
              <a:solidFill>
                <a:schemeClr val="tx1"/>
              </a:solidFill>
              <a:round/>
              <a:headEnd/>
              <a:tailEnd/>
            </a:ln>
            <a:effectLst/>
          </p:spPr>
          <p:txBody>
            <a:bodyPr>
              <a:spAutoFit/>
            </a:bodyPr>
            <a:lstStyle/>
            <a:p>
              <a:endParaRPr lang="en-US" sz="1600" smtClean="0">
                <a:solidFill>
                  <a:srgbClr val="000000"/>
                </a:solidFill>
                <a:latin typeface="Arial" pitchFamily="34" charset="0"/>
              </a:endParaRPr>
            </a:p>
          </p:txBody>
        </p:sp>
        <p:sp>
          <p:nvSpPr>
            <p:cNvPr id="131138" name="Line 66"/>
            <p:cNvSpPr>
              <a:spLocks noChangeShapeType="1"/>
            </p:cNvSpPr>
            <p:nvPr/>
          </p:nvSpPr>
          <p:spPr bwMode="auto">
            <a:xfrm flipV="1">
              <a:off x="1488" y="2304"/>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39" name="Line 67"/>
            <p:cNvSpPr>
              <a:spLocks noChangeShapeType="1"/>
            </p:cNvSpPr>
            <p:nvPr/>
          </p:nvSpPr>
          <p:spPr bwMode="auto">
            <a:xfrm>
              <a:off x="816" y="2928"/>
              <a:ext cx="672" cy="0"/>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40" name="Line 68"/>
            <p:cNvSpPr>
              <a:spLocks noChangeShapeType="1"/>
            </p:cNvSpPr>
            <p:nvPr/>
          </p:nvSpPr>
          <p:spPr bwMode="auto">
            <a:xfrm>
              <a:off x="768" y="2880"/>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sp>
          <p:nvSpPr>
            <p:cNvPr id="131141" name="Line 69"/>
            <p:cNvSpPr>
              <a:spLocks noChangeShapeType="1"/>
            </p:cNvSpPr>
            <p:nvPr/>
          </p:nvSpPr>
          <p:spPr bwMode="auto">
            <a:xfrm flipH="1">
              <a:off x="1488" y="2880"/>
              <a:ext cx="48" cy="48"/>
            </a:xfrm>
            <a:prstGeom prst="line">
              <a:avLst/>
            </a:prstGeom>
            <a:noFill/>
            <a:ln w="9525">
              <a:solidFill>
                <a:schemeClr val="tx1"/>
              </a:solidFill>
              <a:round/>
              <a:headEnd/>
              <a:tailEnd/>
            </a:ln>
            <a:effectLst/>
          </p:spPr>
          <p:txBody>
            <a:bodyPr wrap="none">
              <a:spAutoFit/>
            </a:bodyPr>
            <a:lstStyle/>
            <a:p>
              <a:endParaRPr lang="en-US" sz="1600" smtClean="0">
                <a:solidFill>
                  <a:srgbClr val="000000"/>
                </a:solidFill>
                <a:latin typeface="Arial" pitchFamily="34" charset="0"/>
              </a:endParaRPr>
            </a:p>
          </p:txBody>
        </p:sp>
      </p:grpSp>
      <p:sp>
        <p:nvSpPr>
          <p:cNvPr id="131143" name="Text Box 71"/>
          <p:cNvSpPr txBox="1">
            <a:spLocks noChangeArrowheads="1"/>
          </p:cNvSpPr>
          <p:nvPr/>
        </p:nvSpPr>
        <p:spPr bwMode="auto">
          <a:xfrm>
            <a:off x="486689" y="761281"/>
            <a:ext cx="8378723" cy="769441"/>
          </a:xfrm>
          <a:prstGeom prst="rect">
            <a:avLst/>
          </a:prstGeom>
          <a:noFill/>
          <a:ln w="9525" algn="ctr">
            <a:noFill/>
            <a:miter lim="800000"/>
            <a:headEnd/>
            <a:tailEnd/>
          </a:ln>
          <a:effectLst/>
        </p:spPr>
        <p:txBody>
          <a:bodyPr wrap="square">
            <a:spAutoFit/>
          </a:bodyPr>
          <a:lstStyle/>
          <a:p>
            <a:r>
              <a:rPr lang="en-US" sz="2200" dirty="0" err="1" smtClean="0">
                <a:solidFill>
                  <a:srgbClr val="FFFF00"/>
                </a:solidFill>
                <a:latin typeface="+mn-lt"/>
              </a:rPr>
              <a:t>Voor</a:t>
            </a:r>
            <a:r>
              <a:rPr lang="en-US" sz="2200" dirty="0" smtClean="0">
                <a:solidFill>
                  <a:srgbClr val="FFFF00"/>
                </a:solidFill>
                <a:latin typeface="+mn-lt"/>
              </a:rPr>
              <a:t> 1956 </a:t>
            </a:r>
            <a:r>
              <a:rPr lang="en-US" sz="2200" dirty="0" err="1" smtClean="0">
                <a:solidFill>
                  <a:srgbClr val="FFFF00"/>
                </a:solidFill>
                <a:latin typeface="+mn-lt"/>
              </a:rPr>
              <a:t>waren</a:t>
            </a:r>
            <a:r>
              <a:rPr lang="en-US" sz="2200" dirty="0" smtClean="0">
                <a:solidFill>
                  <a:srgbClr val="FFFF00"/>
                </a:solidFill>
                <a:latin typeface="+mn-lt"/>
              </a:rPr>
              <a:t> </a:t>
            </a:r>
            <a:r>
              <a:rPr lang="en-US" sz="2200" dirty="0" err="1" smtClean="0">
                <a:solidFill>
                  <a:srgbClr val="FFFF00"/>
                </a:solidFill>
                <a:latin typeface="+mn-lt"/>
              </a:rPr>
              <a:t>natuurkundigen</a:t>
            </a:r>
            <a:r>
              <a:rPr lang="en-US" sz="2200" dirty="0" smtClean="0">
                <a:solidFill>
                  <a:srgbClr val="FFFF00"/>
                </a:solidFill>
                <a:latin typeface="+mn-lt"/>
              </a:rPr>
              <a:t> </a:t>
            </a:r>
            <a:r>
              <a:rPr lang="en-US" sz="2200" b="1" u="sng" dirty="0" err="1" smtClean="0">
                <a:solidFill>
                  <a:srgbClr val="FFFF00"/>
                </a:solidFill>
                <a:latin typeface="+mn-lt"/>
              </a:rPr>
              <a:t>overtuigd</a:t>
            </a:r>
            <a:r>
              <a:rPr lang="en-US" sz="2200" dirty="0" smtClean="0">
                <a:solidFill>
                  <a:srgbClr val="FFFF00"/>
                </a:solidFill>
                <a:latin typeface="+mn-lt"/>
              </a:rPr>
              <a:t> </a:t>
            </a:r>
            <a:r>
              <a:rPr lang="en-US" sz="2200" dirty="0" err="1" smtClean="0">
                <a:solidFill>
                  <a:srgbClr val="FFFF00"/>
                </a:solidFill>
                <a:latin typeface="+mn-lt"/>
              </a:rPr>
              <a:t>dat</a:t>
            </a:r>
            <a:r>
              <a:rPr lang="en-US" sz="2200" dirty="0" smtClean="0">
                <a:solidFill>
                  <a:srgbClr val="FFFF00"/>
                </a:solidFill>
                <a:latin typeface="+mn-lt"/>
              </a:rPr>
              <a:t> de </a:t>
            </a:r>
            <a:r>
              <a:rPr lang="en-US" sz="2200" dirty="0" err="1" smtClean="0">
                <a:solidFill>
                  <a:srgbClr val="FFFF00"/>
                </a:solidFill>
                <a:latin typeface="+mn-lt"/>
              </a:rPr>
              <a:t>natuurwetten</a:t>
            </a:r>
            <a:r>
              <a:rPr lang="en-US" sz="2200" dirty="0" smtClean="0">
                <a:solidFill>
                  <a:srgbClr val="FFFF00"/>
                </a:solidFill>
                <a:latin typeface="+mn-lt"/>
              </a:rPr>
              <a:t> links-</a:t>
            </a:r>
            <a:r>
              <a:rPr lang="en-US" sz="2200" dirty="0" err="1" smtClean="0">
                <a:solidFill>
                  <a:srgbClr val="FFFF00"/>
                </a:solidFill>
                <a:latin typeface="+mn-lt"/>
              </a:rPr>
              <a:t>rechts</a:t>
            </a:r>
            <a:r>
              <a:rPr lang="en-US" sz="2200" dirty="0" smtClean="0">
                <a:solidFill>
                  <a:srgbClr val="FFFF00"/>
                </a:solidFill>
                <a:latin typeface="+mn-lt"/>
              </a:rPr>
              <a:t> </a:t>
            </a:r>
            <a:r>
              <a:rPr lang="en-US" sz="2200" dirty="0" err="1" smtClean="0">
                <a:solidFill>
                  <a:srgbClr val="FFFF00"/>
                </a:solidFill>
                <a:latin typeface="+mn-lt"/>
              </a:rPr>
              <a:t>symmetrisch</a:t>
            </a:r>
            <a:r>
              <a:rPr lang="en-US" sz="2200" dirty="0" smtClean="0">
                <a:solidFill>
                  <a:srgbClr val="FFFF00"/>
                </a:solidFill>
                <a:latin typeface="+mn-lt"/>
              </a:rPr>
              <a:t> </a:t>
            </a:r>
            <a:r>
              <a:rPr lang="en-US" sz="2200" dirty="0" err="1" smtClean="0">
                <a:solidFill>
                  <a:srgbClr val="FFFF00"/>
                </a:solidFill>
                <a:latin typeface="+mn-lt"/>
              </a:rPr>
              <a:t>zouden</a:t>
            </a:r>
            <a:r>
              <a:rPr lang="en-US" sz="2200" dirty="0" smtClean="0">
                <a:solidFill>
                  <a:srgbClr val="FFFF00"/>
                </a:solidFill>
                <a:latin typeface="+mn-lt"/>
              </a:rPr>
              <a:t> </a:t>
            </a:r>
            <a:r>
              <a:rPr lang="en-US" sz="2200" dirty="0" err="1" smtClean="0">
                <a:solidFill>
                  <a:srgbClr val="FFFF00"/>
                </a:solidFill>
                <a:latin typeface="+mn-lt"/>
              </a:rPr>
              <a:t>moeten</a:t>
            </a:r>
            <a:r>
              <a:rPr lang="en-US" sz="2200" dirty="0" smtClean="0">
                <a:solidFill>
                  <a:srgbClr val="FFFF00"/>
                </a:solidFill>
                <a:latin typeface="+mn-lt"/>
              </a:rPr>
              <a:t> </a:t>
            </a:r>
            <a:r>
              <a:rPr lang="en-US" sz="2200" dirty="0" err="1" smtClean="0">
                <a:solidFill>
                  <a:srgbClr val="FFFF00"/>
                </a:solidFill>
                <a:latin typeface="+mn-lt"/>
              </a:rPr>
              <a:t>zijn</a:t>
            </a:r>
            <a:r>
              <a:rPr lang="en-US" sz="2200" dirty="0" smtClean="0">
                <a:solidFill>
                  <a:srgbClr val="FFFF00"/>
                </a:solidFill>
                <a:latin typeface="+mn-lt"/>
              </a:rPr>
              <a:t>. </a:t>
            </a:r>
            <a:r>
              <a:rPr lang="en-US" sz="2200" dirty="0" err="1" smtClean="0">
                <a:solidFill>
                  <a:srgbClr val="FFFF00"/>
                </a:solidFill>
                <a:latin typeface="+mn-lt"/>
              </a:rPr>
              <a:t>Vreemd</a:t>
            </a:r>
            <a:r>
              <a:rPr lang="en-US" sz="2200" dirty="0" smtClean="0">
                <a:solidFill>
                  <a:srgbClr val="FFFF00"/>
                </a:solidFill>
                <a:latin typeface="+mn-lt"/>
              </a:rPr>
              <a:t>?</a:t>
            </a:r>
          </a:p>
        </p:txBody>
      </p:sp>
      <p:sp>
        <p:nvSpPr>
          <p:cNvPr id="131144" name="Text Box 72"/>
          <p:cNvSpPr txBox="1">
            <a:spLocks noChangeArrowheads="1"/>
          </p:cNvSpPr>
          <p:nvPr/>
        </p:nvSpPr>
        <p:spPr bwMode="auto">
          <a:xfrm>
            <a:off x="520495" y="1571300"/>
            <a:ext cx="8315648" cy="400110"/>
          </a:xfrm>
          <a:prstGeom prst="rect">
            <a:avLst/>
          </a:prstGeom>
          <a:noFill/>
          <a:ln w="9525" algn="ctr">
            <a:noFill/>
            <a:miter lim="800000"/>
            <a:headEnd/>
            <a:tailEnd/>
          </a:ln>
          <a:effectLst/>
        </p:spPr>
        <p:txBody>
          <a:bodyPr wrap="none">
            <a:spAutoFit/>
          </a:bodyPr>
          <a:lstStyle/>
          <a:p>
            <a:r>
              <a:rPr lang="en-US" sz="2000" dirty="0" err="1" smtClean="0">
                <a:solidFill>
                  <a:srgbClr val="66FFFF"/>
                </a:solidFill>
                <a:latin typeface="+mn-lt"/>
              </a:rPr>
              <a:t>Een</a:t>
            </a:r>
            <a:r>
              <a:rPr lang="en-US" sz="2000" dirty="0" smtClean="0">
                <a:solidFill>
                  <a:srgbClr val="66FFFF"/>
                </a:solidFill>
                <a:latin typeface="+mn-lt"/>
              </a:rPr>
              <a:t> “</a:t>
            </a:r>
            <a:r>
              <a:rPr lang="en-US" sz="2000" dirty="0" err="1" smtClean="0">
                <a:solidFill>
                  <a:srgbClr val="66FFFF"/>
                </a:solidFill>
                <a:latin typeface="+mn-lt"/>
              </a:rPr>
              <a:t>gedanken</a:t>
            </a:r>
            <a:r>
              <a:rPr lang="en-US" sz="2000" dirty="0" smtClean="0">
                <a:solidFill>
                  <a:srgbClr val="66FFFF"/>
                </a:solidFill>
                <a:latin typeface="+mn-lt"/>
              </a:rPr>
              <a:t>” experiment: twee </a:t>
            </a:r>
            <a:r>
              <a:rPr lang="en-US" sz="2000" dirty="0" err="1" smtClean="0">
                <a:solidFill>
                  <a:srgbClr val="66FFFF"/>
                </a:solidFill>
                <a:latin typeface="+mn-lt"/>
              </a:rPr>
              <a:t>perfecte</a:t>
            </a:r>
            <a:r>
              <a:rPr lang="en-US" sz="2000" dirty="0" smtClean="0">
                <a:solidFill>
                  <a:srgbClr val="66FFFF"/>
                </a:solidFill>
                <a:latin typeface="+mn-lt"/>
              </a:rPr>
              <a:t> </a:t>
            </a:r>
            <a:r>
              <a:rPr lang="en-US" sz="2000" dirty="0" err="1" smtClean="0">
                <a:solidFill>
                  <a:srgbClr val="66FFFF"/>
                </a:solidFill>
                <a:latin typeface="+mn-lt"/>
              </a:rPr>
              <a:t>spiegelsymmetrische</a:t>
            </a:r>
            <a:r>
              <a:rPr lang="en-US" sz="2000" dirty="0" smtClean="0">
                <a:solidFill>
                  <a:srgbClr val="66FFFF"/>
                </a:solidFill>
                <a:latin typeface="+mn-lt"/>
              </a:rPr>
              <a:t> auto’s:</a:t>
            </a:r>
          </a:p>
        </p:txBody>
      </p:sp>
      <p:sp>
        <p:nvSpPr>
          <p:cNvPr id="131145" name="Text Box 73"/>
          <p:cNvSpPr txBox="1">
            <a:spLocks noChangeArrowheads="1"/>
          </p:cNvSpPr>
          <p:nvPr/>
        </p:nvSpPr>
        <p:spPr bwMode="auto">
          <a:xfrm>
            <a:off x="2606467" y="3124200"/>
            <a:ext cx="3700329" cy="830997"/>
          </a:xfrm>
          <a:prstGeom prst="rect">
            <a:avLst/>
          </a:prstGeom>
          <a:noFill/>
          <a:ln w="9525" algn="ctr">
            <a:noFill/>
            <a:miter lim="800000"/>
            <a:headEnd/>
            <a:tailEnd/>
          </a:ln>
          <a:effectLst/>
        </p:spPr>
        <p:txBody>
          <a:bodyPr wrap="square">
            <a:spAutoFit/>
          </a:bodyPr>
          <a:lstStyle/>
          <a:p>
            <a:r>
              <a:rPr lang="en-US" sz="1600" dirty="0" smtClean="0">
                <a:solidFill>
                  <a:srgbClr val="000000"/>
                </a:solidFill>
                <a:latin typeface="+mn-lt"/>
              </a:rPr>
              <a:t>“L” en “R” </a:t>
            </a:r>
            <a:r>
              <a:rPr lang="en-US" sz="1600" dirty="0" err="1" smtClean="0">
                <a:solidFill>
                  <a:srgbClr val="000000"/>
                </a:solidFill>
                <a:latin typeface="+mn-lt"/>
              </a:rPr>
              <a:t>zijn</a:t>
            </a:r>
            <a:r>
              <a:rPr lang="en-US" sz="1600" dirty="0" smtClean="0">
                <a:solidFill>
                  <a:srgbClr val="000000"/>
                </a:solidFill>
                <a:latin typeface="+mn-lt"/>
              </a:rPr>
              <a:t> </a:t>
            </a:r>
            <a:r>
              <a:rPr lang="en-US" sz="1600" dirty="0" err="1" smtClean="0">
                <a:solidFill>
                  <a:srgbClr val="000000"/>
                </a:solidFill>
                <a:latin typeface="+mn-lt"/>
              </a:rPr>
              <a:t>volledig</a:t>
            </a:r>
            <a:r>
              <a:rPr lang="en-US" sz="1600" dirty="0" smtClean="0">
                <a:solidFill>
                  <a:srgbClr val="000000"/>
                </a:solidFill>
                <a:latin typeface="+mn-lt"/>
              </a:rPr>
              <a:t> </a:t>
            </a:r>
            <a:r>
              <a:rPr lang="en-US" sz="1600" dirty="0" err="1" smtClean="0">
                <a:solidFill>
                  <a:srgbClr val="000000"/>
                </a:solidFill>
                <a:latin typeface="+mn-lt"/>
              </a:rPr>
              <a:t>symmetrisch</a:t>
            </a:r>
            <a:r>
              <a:rPr lang="en-US" sz="1600" dirty="0" smtClean="0">
                <a:solidFill>
                  <a:srgbClr val="000000"/>
                </a:solidFill>
                <a:latin typeface="+mn-lt"/>
              </a:rPr>
              <a:t>,</a:t>
            </a:r>
          </a:p>
          <a:p>
            <a:r>
              <a:rPr lang="en-US" sz="1600" dirty="0" err="1" smtClean="0">
                <a:solidFill>
                  <a:srgbClr val="000000"/>
                </a:solidFill>
                <a:latin typeface="+mn-lt"/>
              </a:rPr>
              <a:t>Elke</a:t>
            </a:r>
            <a:r>
              <a:rPr lang="en-US" sz="1600" dirty="0" smtClean="0">
                <a:solidFill>
                  <a:srgbClr val="000000"/>
                </a:solidFill>
                <a:latin typeface="+mn-lt"/>
              </a:rPr>
              <a:t> </a:t>
            </a:r>
            <a:r>
              <a:rPr lang="en-US" sz="1600" dirty="0" err="1" smtClean="0">
                <a:solidFill>
                  <a:srgbClr val="000000"/>
                </a:solidFill>
                <a:latin typeface="+mn-lt"/>
              </a:rPr>
              <a:t>schroef</a:t>
            </a:r>
            <a:r>
              <a:rPr lang="en-US" sz="1600" dirty="0" smtClean="0">
                <a:solidFill>
                  <a:srgbClr val="000000"/>
                </a:solidFill>
                <a:latin typeface="+mn-lt"/>
              </a:rPr>
              <a:t>,  </a:t>
            </a:r>
            <a:r>
              <a:rPr lang="en-US" sz="1600" dirty="0" err="1" smtClean="0">
                <a:solidFill>
                  <a:srgbClr val="000000"/>
                </a:solidFill>
                <a:latin typeface="+mn-lt"/>
              </a:rPr>
              <a:t>moer</a:t>
            </a:r>
            <a:r>
              <a:rPr lang="en-US" sz="1600" dirty="0" smtClean="0">
                <a:solidFill>
                  <a:srgbClr val="000000"/>
                </a:solidFill>
                <a:latin typeface="+mn-lt"/>
              </a:rPr>
              <a:t>,  </a:t>
            </a:r>
            <a:r>
              <a:rPr lang="en-US" sz="1600" dirty="0" err="1" smtClean="0">
                <a:solidFill>
                  <a:srgbClr val="000000"/>
                </a:solidFill>
                <a:latin typeface="+mn-lt"/>
              </a:rPr>
              <a:t>molekuul</a:t>
            </a:r>
            <a:r>
              <a:rPr lang="en-US" sz="1600" dirty="0" smtClean="0">
                <a:solidFill>
                  <a:srgbClr val="000000"/>
                </a:solidFill>
                <a:latin typeface="+mn-lt"/>
              </a:rPr>
              <a:t>, etc. </a:t>
            </a:r>
          </a:p>
          <a:p>
            <a:r>
              <a:rPr lang="en-US" sz="1600" dirty="0" smtClean="0">
                <a:solidFill>
                  <a:srgbClr val="000000"/>
                </a:solidFill>
                <a:latin typeface="+mn-lt"/>
              </a:rPr>
              <a:t>De </a:t>
            </a:r>
            <a:r>
              <a:rPr lang="en-US" sz="1600" dirty="0" err="1" smtClean="0">
                <a:solidFill>
                  <a:srgbClr val="000000"/>
                </a:solidFill>
                <a:latin typeface="+mn-lt"/>
              </a:rPr>
              <a:t>werking</a:t>
            </a:r>
            <a:r>
              <a:rPr lang="en-US" sz="1600" dirty="0" smtClean="0">
                <a:solidFill>
                  <a:srgbClr val="000000"/>
                </a:solidFill>
                <a:latin typeface="+mn-lt"/>
              </a:rPr>
              <a:t> van de motor is </a:t>
            </a:r>
            <a:r>
              <a:rPr lang="en-US" sz="1600" dirty="0" err="1" smtClean="0">
                <a:solidFill>
                  <a:srgbClr val="000000"/>
                </a:solidFill>
                <a:latin typeface="+mn-lt"/>
              </a:rPr>
              <a:t>onbekend</a:t>
            </a:r>
            <a:r>
              <a:rPr lang="en-US" sz="1600" dirty="0" smtClean="0">
                <a:solidFill>
                  <a:srgbClr val="000000"/>
                </a:solidFill>
                <a:latin typeface="+mn-lt"/>
              </a:rPr>
              <a:t>.</a:t>
            </a:r>
          </a:p>
        </p:txBody>
      </p:sp>
      <p:sp>
        <p:nvSpPr>
          <p:cNvPr id="131146" name="Text Box 74"/>
          <p:cNvSpPr txBox="1">
            <a:spLocks noChangeArrowheads="1"/>
          </p:cNvSpPr>
          <p:nvPr/>
        </p:nvSpPr>
        <p:spPr bwMode="auto">
          <a:xfrm>
            <a:off x="2590800" y="4191000"/>
            <a:ext cx="3827586" cy="338554"/>
          </a:xfrm>
          <a:prstGeom prst="rect">
            <a:avLst/>
          </a:prstGeom>
          <a:noFill/>
          <a:ln w="9525" algn="ctr">
            <a:noFill/>
            <a:miter lim="800000"/>
            <a:headEnd/>
            <a:tailEnd/>
          </a:ln>
          <a:effectLst/>
        </p:spPr>
        <p:txBody>
          <a:bodyPr wrap="none">
            <a:spAutoFit/>
          </a:bodyPr>
          <a:lstStyle/>
          <a:p>
            <a:r>
              <a:rPr lang="en-US" sz="1600" dirty="0" err="1" smtClean="0">
                <a:solidFill>
                  <a:srgbClr val="000000"/>
                </a:solidFill>
                <a:latin typeface="+mn-lt"/>
              </a:rPr>
              <a:t>Persoon</a:t>
            </a:r>
            <a:r>
              <a:rPr lang="en-US" sz="1600" dirty="0" smtClean="0">
                <a:solidFill>
                  <a:srgbClr val="000000"/>
                </a:solidFill>
                <a:latin typeface="+mn-lt"/>
              </a:rPr>
              <a:t> “L” </a:t>
            </a:r>
            <a:r>
              <a:rPr lang="en-US" sz="1600" dirty="0" err="1" smtClean="0">
                <a:solidFill>
                  <a:srgbClr val="000000"/>
                </a:solidFill>
                <a:latin typeface="+mn-lt"/>
              </a:rPr>
              <a:t>stapt</a:t>
            </a:r>
            <a:r>
              <a:rPr lang="en-US" sz="1600" dirty="0" smtClean="0">
                <a:solidFill>
                  <a:srgbClr val="000000"/>
                </a:solidFill>
                <a:latin typeface="+mn-lt"/>
              </a:rPr>
              <a:t> in, start, ….. 60 km/h</a:t>
            </a:r>
          </a:p>
        </p:txBody>
      </p:sp>
      <p:sp>
        <p:nvSpPr>
          <p:cNvPr id="131147" name="Text Box 75"/>
          <p:cNvSpPr txBox="1">
            <a:spLocks noChangeArrowheads="1"/>
          </p:cNvSpPr>
          <p:nvPr/>
        </p:nvSpPr>
        <p:spPr bwMode="auto">
          <a:xfrm>
            <a:off x="2590800" y="4572000"/>
            <a:ext cx="4680192" cy="338554"/>
          </a:xfrm>
          <a:prstGeom prst="rect">
            <a:avLst/>
          </a:prstGeom>
          <a:noFill/>
          <a:ln w="9525" algn="ctr">
            <a:noFill/>
            <a:miter lim="800000"/>
            <a:headEnd/>
            <a:tailEnd/>
          </a:ln>
          <a:effectLst/>
        </p:spPr>
        <p:txBody>
          <a:bodyPr wrap="none">
            <a:spAutoFit/>
          </a:bodyPr>
          <a:lstStyle/>
          <a:p>
            <a:r>
              <a:rPr lang="en-US" sz="1600" dirty="0" err="1" smtClean="0">
                <a:solidFill>
                  <a:srgbClr val="000000"/>
                </a:solidFill>
                <a:latin typeface="+mn-lt"/>
              </a:rPr>
              <a:t>Persoon</a:t>
            </a:r>
            <a:r>
              <a:rPr lang="en-US" sz="1600" dirty="0" smtClean="0">
                <a:solidFill>
                  <a:srgbClr val="000000"/>
                </a:solidFill>
                <a:latin typeface="+mn-lt"/>
              </a:rPr>
              <a:t> “R” </a:t>
            </a:r>
            <a:r>
              <a:rPr lang="en-US" sz="1600" dirty="0" err="1" smtClean="0">
                <a:solidFill>
                  <a:srgbClr val="000000"/>
                </a:solidFill>
                <a:latin typeface="+mn-lt"/>
              </a:rPr>
              <a:t>stapt</a:t>
            </a:r>
            <a:r>
              <a:rPr lang="en-US" sz="1600" dirty="0" smtClean="0">
                <a:solidFill>
                  <a:srgbClr val="000000"/>
                </a:solidFill>
                <a:latin typeface="+mn-lt"/>
              </a:rPr>
              <a:t> in, start, ….. </a:t>
            </a:r>
            <a:r>
              <a:rPr lang="en-US" sz="1600" dirty="0" err="1" smtClean="0">
                <a:solidFill>
                  <a:srgbClr val="000000"/>
                </a:solidFill>
                <a:latin typeface="+mn-lt"/>
              </a:rPr>
              <a:t>Wat</a:t>
            </a:r>
            <a:r>
              <a:rPr lang="en-US" sz="1600" dirty="0" smtClean="0">
                <a:solidFill>
                  <a:srgbClr val="000000"/>
                </a:solidFill>
                <a:latin typeface="+mn-lt"/>
              </a:rPr>
              <a:t> </a:t>
            </a:r>
            <a:r>
              <a:rPr lang="en-US" sz="1600" dirty="0" err="1" smtClean="0">
                <a:solidFill>
                  <a:srgbClr val="000000"/>
                </a:solidFill>
                <a:latin typeface="+mn-lt"/>
              </a:rPr>
              <a:t>gebeurd</a:t>
            </a:r>
            <a:r>
              <a:rPr lang="en-US" sz="1600" dirty="0" smtClean="0">
                <a:solidFill>
                  <a:srgbClr val="000000"/>
                </a:solidFill>
                <a:latin typeface="+mn-lt"/>
              </a:rPr>
              <a:t> </a:t>
            </a:r>
            <a:r>
              <a:rPr lang="en-US" sz="1600" dirty="0" err="1" smtClean="0">
                <a:solidFill>
                  <a:srgbClr val="000000"/>
                </a:solidFill>
                <a:latin typeface="+mn-lt"/>
              </a:rPr>
              <a:t>er</a:t>
            </a:r>
            <a:r>
              <a:rPr lang="en-US" sz="1600" dirty="0" smtClean="0">
                <a:solidFill>
                  <a:srgbClr val="000000"/>
                </a:solidFill>
                <a:latin typeface="+mn-lt"/>
              </a:rPr>
              <a:t>?</a:t>
            </a:r>
          </a:p>
        </p:txBody>
      </p:sp>
      <p:sp>
        <p:nvSpPr>
          <p:cNvPr id="131148" name="Text Box 76"/>
          <p:cNvSpPr txBox="1">
            <a:spLocks noChangeArrowheads="1"/>
          </p:cNvSpPr>
          <p:nvPr/>
        </p:nvSpPr>
        <p:spPr bwMode="auto">
          <a:xfrm>
            <a:off x="669925" y="5793373"/>
            <a:ext cx="8011202" cy="400110"/>
          </a:xfrm>
          <a:prstGeom prst="rect">
            <a:avLst/>
          </a:prstGeom>
          <a:noFill/>
          <a:ln w="9525" algn="ctr">
            <a:noFill/>
            <a:miter lim="800000"/>
            <a:headEnd/>
            <a:tailEnd/>
          </a:ln>
          <a:effectLst/>
        </p:spPr>
        <p:txBody>
          <a:bodyPr wrap="none">
            <a:spAutoFit/>
          </a:bodyPr>
          <a:lstStyle/>
          <a:p>
            <a:r>
              <a:rPr lang="en-US" sz="2000" dirty="0" err="1" smtClean="0">
                <a:solidFill>
                  <a:srgbClr val="FF9900"/>
                </a:solidFill>
                <a:latin typeface="Arial" pitchFamily="34" charset="0"/>
              </a:rPr>
              <a:t>Wat</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gebeurd</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er</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als</a:t>
            </a:r>
            <a:r>
              <a:rPr lang="en-US" sz="2000" dirty="0" smtClean="0">
                <a:solidFill>
                  <a:srgbClr val="FF9900"/>
                </a:solidFill>
                <a:latin typeface="Arial" pitchFamily="34" charset="0"/>
              </a:rPr>
              <a:t> de starter </a:t>
            </a:r>
            <a:r>
              <a:rPr lang="en-US" sz="2000" dirty="0" err="1" smtClean="0">
                <a:solidFill>
                  <a:srgbClr val="FF9900"/>
                </a:solidFill>
                <a:latin typeface="Arial" pitchFamily="34" charset="0"/>
              </a:rPr>
              <a:t>ontsteekt</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m.b.v</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een</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radioactief</a:t>
            </a:r>
            <a:r>
              <a:rPr lang="en-US" sz="2000" dirty="0" smtClean="0">
                <a:solidFill>
                  <a:srgbClr val="FF9900"/>
                </a:solidFill>
                <a:latin typeface="Arial" pitchFamily="34" charset="0"/>
              </a:rPr>
              <a:t> </a:t>
            </a:r>
            <a:r>
              <a:rPr lang="en-US" sz="2000" dirty="0" err="1" smtClean="0">
                <a:solidFill>
                  <a:srgbClr val="FF9900"/>
                </a:solidFill>
                <a:latin typeface="Arial" pitchFamily="34" charset="0"/>
              </a:rPr>
              <a:t>verval</a:t>
            </a:r>
            <a:r>
              <a:rPr lang="en-US" sz="2000" dirty="0" smtClean="0">
                <a:solidFill>
                  <a:srgbClr val="FF9900"/>
                </a:solidFill>
                <a:latin typeface="Arial" pitchFamily="34" charset="0"/>
              </a:rPr>
              <a:t>?</a:t>
            </a:r>
          </a:p>
        </p:txBody>
      </p:sp>
      <p:sp>
        <p:nvSpPr>
          <p:cNvPr id="131149" name="Oval 77"/>
          <p:cNvSpPr>
            <a:spLocks noChangeArrowheads="1"/>
          </p:cNvSpPr>
          <p:nvPr/>
        </p:nvSpPr>
        <p:spPr bwMode="auto">
          <a:xfrm>
            <a:off x="914400" y="3276600"/>
            <a:ext cx="304800" cy="304800"/>
          </a:xfrm>
          <a:prstGeom prst="ellipse">
            <a:avLst/>
          </a:prstGeom>
          <a:noFill/>
          <a:ln w="9525" algn="ctr">
            <a:solidFill>
              <a:schemeClr val="tx1"/>
            </a:solidFill>
            <a:round/>
            <a:headEnd/>
            <a:tailEnd/>
          </a:ln>
          <a:effectLst/>
        </p:spPr>
        <p:txBody>
          <a:bodyPr anchor="ctr">
            <a:spAutoFit/>
          </a:bodyPr>
          <a:lstStyle/>
          <a:p>
            <a:endParaRPr lang="en-US" sz="1600" smtClean="0">
              <a:solidFill>
                <a:srgbClr val="000000"/>
              </a:solidFill>
              <a:latin typeface="Arial" pitchFamily="34" charset="0"/>
            </a:endParaRPr>
          </a:p>
        </p:txBody>
      </p:sp>
      <p:sp>
        <p:nvSpPr>
          <p:cNvPr id="131150" name="Rectangle 78"/>
          <p:cNvSpPr>
            <a:spLocks noChangeArrowheads="1"/>
          </p:cNvSpPr>
          <p:nvPr/>
        </p:nvSpPr>
        <p:spPr bwMode="auto">
          <a:xfrm>
            <a:off x="1143000" y="3048000"/>
            <a:ext cx="76200" cy="152400"/>
          </a:xfrm>
          <a:prstGeom prst="rect">
            <a:avLst/>
          </a:prstGeom>
          <a:noFill/>
          <a:ln w="9525" algn="ctr">
            <a:solidFill>
              <a:schemeClr val="tx1"/>
            </a:solidFill>
            <a:miter lim="800000"/>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51" name="Freeform 79"/>
          <p:cNvSpPr>
            <a:spLocks/>
          </p:cNvSpPr>
          <p:nvPr/>
        </p:nvSpPr>
        <p:spPr bwMode="auto">
          <a:xfrm>
            <a:off x="914400" y="28194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en-US" sz="1600" smtClean="0">
              <a:solidFill>
                <a:srgbClr val="000000"/>
              </a:solidFill>
              <a:latin typeface="Arial" pitchFamily="34" charset="0"/>
            </a:endParaRPr>
          </a:p>
        </p:txBody>
      </p:sp>
      <p:sp>
        <p:nvSpPr>
          <p:cNvPr id="131152" name="Freeform 80"/>
          <p:cNvSpPr>
            <a:spLocks/>
          </p:cNvSpPr>
          <p:nvPr/>
        </p:nvSpPr>
        <p:spPr bwMode="auto">
          <a:xfrm>
            <a:off x="914400" y="28956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en-US" sz="1600" smtClean="0">
              <a:solidFill>
                <a:srgbClr val="000000"/>
              </a:solidFill>
              <a:latin typeface="Arial" pitchFamily="34" charset="0"/>
            </a:endParaRPr>
          </a:p>
        </p:txBody>
      </p:sp>
      <p:sp>
        <p:nvSpPr>
          <p:cNvPr id="131153" name="Freeform 81"/>
          <p:cNvSpPr>
            <a:spLocks/>
          </p:cNvSpPr>
          <p:nvPr/>
        </p:nvSpPr>
        <p:spPr bwMode="auto">
          <a:xfrm>
            <a:off x="7924800" y="28194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en-US" sz="1600" smtClean="0">
              <a:solidFill>
                <a:srgbClr val="000000"/>
              </a:solidFill>
              <a:latin typeface="Arial" pitchFamily="34" charset="0"/>
            </a:endParaRPr>
          </a:p>
        </p:txBody>
      </p:sp>
      <p:sp>
        <p:nvSpPr>
          <p:cNvPr id="131154" name="Freeform 82"/>
          <p:cNvSpPr>
            <a:spLocks/>
          </p:cNvSpPr>
          <p:nvPr/>
        </p:nvSpPr>
        <p:spPr bwMode="auto">
          <a:xfrm>
            <a:off x="7924800" y="28956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en-US" sz="1600" smtClean="0">
              <a:solidFill>
                <a:srgbClr val="000000"/>
              </a:solidFill>
              <a:latin typeface="Arial" pitchFamily="34" charset="0"/>
            </a:endParaRPr>
          </a:p>
        </p:txBody>
      </p:sp>
      <p:sp>
        <p:nvSpPr>
          <p:cNvPr id="131155" name="Rectangle 83"/>
          <p:cNvSpPr>
            <a:spLocks noChangeArrowheads="1"/>
          </p:cNvSpPr>
          <p:nvPr/>
        </p:nvSpPr>
        <p:spPr bwMode="auto">
          <a:xfrm>
            <a:off x="7924800" y="3048000"/>
            <a:ext cx="76200" cy="152400"/>
          </a:xfrm>
          <a:prstGeom prst="rect">
            <a:avLst/>
          </a:prstGeom>
          <a:noFill/>
          <a:ln w="9525" algn="ctr">
            <a:solidFill>
              <a:schemeClr val="tx1"/>
            </a:solidFill>
            <a:miter lim="800000"/>
            <a:headEnd/>
            <a:tailEnd/>
          </a:ln>
          <a:effectLst/>
        </p:spPr>
        <p:txBody>
          <a:bodyPr wrap="none" anchor="ctr">
            <a:spAutoFit/>
          </a:bodyPr>
          <a:lstStyle/>
          <a:p>
            <a:endParaRPr lang="en-US" sz="1600" smtClean="0">
              <a:solidFill>
                <a:srgbClr val="000000"/>
              </a:solidFill>
              <a:latin typeface="Arial" pitchFamily="34" charset="0"/>
            </a:endParaRPr>
          </a:p>
        </p:txBody>
      </p:sp>
      <p:sp>
        <p:nvSpPr>
          <p:cNvPr id="131156" name="Oval 84"/>
          <p:cNvSpPr>
            <a:spLocks noChangeArrowheads="1"/>
          </p:cNvSpPr>
          <p:nvPr/>
        </p:nvSpPr>
        <p:spPr bwMode="auto">
          <a:xfrm>
            <a:off x="7924800" y="3276600"/>
            <a:ext cx="304800" cy="304800"/>
          </a:xfrm>
          <a:prstGeom prst="ellipse">
            <a:avLst/>
          </a:prstGeom>
          <a:noFill/>
          <a:ln w="9525" algn="ctr">
            <a:solidFill>
              <a:schemeClr val="tx1"/>
            </a:solidFill>
            <a:round/>
            <a:headEnd/>
            <a:tailEnd/>
          </a:ln>
          <a:effectLst/>
        </p:spPr>
        <p:txBody>
          <a:bodyPr anchor="ctr">
            <a:spAutoFit/>
          </a:bodyPr>
          <a:lstStyle/>
          <a:p>
            <a:endParaRPr lang="en-US" sz="1600" smtClean="0">
              <a:solidFill>
                <a:srgbClr val="000000"/>
              </a:solidFill>
              <a:latin typeface="Arial" pitchFamily="34" charset="0"/>
            </a:endParaRPr>
          </a:p>
        </p:txBody>
      </p:sp>
      <p:sp>
        <p:nvSpPr>
          <p:cNvPr id="131158" name="Text Box 86"/>
          <p:cNvSpPr txBox="1">
            <a:spLocks noChangeArrowheads="1"/>
          </p:cNvSpPr>
          <p:nvPr/>
        </p:nvSpPr>
        <p:spPr bwMode="auto">
          <a:xfrm>
            <a:off x="8594725" y="3389313"/>
            <a:ext cx="501650" cy="366712"/>
          </a:xfrm>
          <a:prstGeom prst="rect">
            <a:avLst/>
          </a:prstGeom>
          <a:noFill/>
          <a:ln w="9525" algn="ctr">
            <a:noFill/>
            <a:miter lim="800000"/>
            <a:headEnd/>
            <a:tailEnd/>
          </a:ln>
          <a:effectLst/>
        </p:spPr>
        <p:txBody>
          <a:bodyPr wrap="none">
            <a:spAutoFit/>
          </a:bodyPr>
          <a:lstStyle/>
          <a:p>
            <a:r>
              <a:rPr lang="en-US" sz="1800" smtClean="0">
                <a:solidFill>
                  <a:srgbClr val="000000"/>
                </a:solidFill>
                <a:latin typeface="Arial" pitchFamily="34" charset="0"/>
              </a:rPr>
              <a:t>“R”</a:t>
            </a:r>
          </a:p>
        </p:txBody>
      </p:sp>
      <p:sp>
        <p:nvSpPr>
          <p:cNvPr id="131159" name="Line 87"/>
          <p:cNvSpPr>
            <a:spLocks noChangeShapeType="1"/>
          </p:cNvSpPr>
          <p:nvPr/>
        </p:nvSpPr>
        <p:spPr bwMode="auto">
          <a:xfrm flipH="1" flipV="1">
            <a:off x="914400" y="2895600"/>
            <a:ext cx="76200" cy="152400"/>
          </a:xfrm>
          <a:prstGeom prst="line">
            <a:avLst/>
          </a:prstGeom>
          <a:noFill/>
          <a:ln w="9525">
            <a:solidFill>
              <a:schemeClr val="tx1"/>
            </a:solidFill>
            <a:round/>
            <a:headEnd/>
            <a:tailEnd type="triangle" w="med" len="med"/>
          </a:ln>
          <a:effectLst/>
        </p:spPr>
        <p:txBody>
          <a:bodyPr wrap="none">
            <a:spAutoFit/>
          </a:bodyPr>
          <a:lstStyle/>
          <a:p>
            <a:endParaRPr lang="en-US" sz="1600" smtClean="0">
              <a:solidFill>
                <a:srgbClr val="000000"/>
              </a:solidFill>
              <a:latin typeface="Arial" pitchFamily="34" charset="0"/>
            </a:endParaRPr>
          </a:p>
        </p:txBody>
      </p:sp>
      <p:sp>
        <p:nvSpPr>
          <p:cNvPr id="131160" name="Line 88"/>
          <p:cNvSpPr>
            <a:spLocks noChangeShapeType="1"/>
          </p:cNvSpPr>
          <p:nvPr/>
        </p:nvSpPr>
        <p:spPr bwMode="auto">
          <a:xfrm flipV="1">
            <a:off x="8153400" y="2895600"/>
            <a:ext cx="76200" cy="152400"/>
          </a:xfrm>
          <a:prstGeom prst="line">
            <a:avLst/>
          </a:prstGeom>
          <a:noFill/>
          <a:ln w="9525">
            <a:solidFill>
              <a:schemeClr val="tx1"/>
            </a:solidFill>
            <a:round/>
            <a:headEnd/>
            <a:tailEnd type="triangle" w="med" len="med"/>
          </a:ln>
          <a:effectLst/>
        </p:spPr>
        <p:txBody>
          <a:bodyPr wrap="none">
            <a:spAutoFit/>
          </a:bodyPr>
          <a:lstStyle/>
          <a:p>
            <a:endParaRPr lang="en-US" sz="1600" smtClean="0">
              <a:solidFill>
                <a:srgbClr val="000000"/>
              </a:solidFill>
              <a:latin typeface="Arial" pitchFamily="34" charset="0"/>
            </a:endParaRPr>
          </a:p>
        </p:txBody>
      </p:sp>
      <p:sp>
        <p:nvSpPr>
          <p:cNvPr id="131161" name="Line 89"/>
          <p:cNvSpPr>
            <a:spLocks noChangeShapeType="1"/>
          </p:cNvSpPr>
          <p:nvPr/>
        </p:nvSpPr>
        <p:spPr bwMode="auto">
          <a:xfrm flipV="1">
            <a:off x="1219200" y="2667000"/>
            <a:ext cx="1295400" cy="457200"/>
          </a:xfrm>
          <a:prstGeom prst="line">
            <a:avLst/>
          </a:prstGeom>
          <a:noFill/>
          <a:ln w="9525">
            <a:solidFill>
              <a:schemeClr val="tx1"/>
            </a:solidFill>
            <a:prstDash val="lgDash"/>
            <a:round/>
            <a:headEnd/>
            <a:tailEnd/>
          </a:ln>
          <a:effectLst/>
        </p:spPr>
        <p:txBody>
          <a:bodyPr>
            <a:spAutoFit/>
          </a:bodyPr>
          <a:lstStyle/>
          <a:p>
            <a:endParaRPr lang="en-US" sz="1600" smtClean="0">
              <a:solidFill>
                <a:srgbClr val="000000"/>
              </a:solidFill>
              <a:latin typeface="Arial" pitchFamily="34" charset="0"/>
            </a:endParaRPr>
          </a:p>
        </p:txBody>
      </p:sp>
      <p:sp>
        <p:nvSpPr>
          <p:cNvPr id="131162" name="Text Box 90"/>
          <p:cNvSpPr txBox="1">
            <a:spLocks noChangeArrowheads="1"/>
          </p:cNvSpPr>
          <p:nvPr/>
        </p:nvSpPr>
        <p:spPr bwMode="auto">
          <a:xfrm>
            <a:off x="5867400" y="2362200"/>
            <a:ext cx="1099981" cy="307777"/>
          </a:xfrm>
          <a:prstGeom prst="rect">
            <a:avLst/>
          </a:prstGeom>
          <a:noFill/>
          <a:ln w="9525" algn="ctr">
            <a:noFill/>
            <a:miter lim="800000"/>
            <a:headEnd/>
            <a:tailEnd/>
          </a:ln>
          <a:effectLst/>
        </p:spPr>
        <p:txBody>
          <a:bodyPr wrap="none">
            <a:spAutoFit/>
          </a:bodyPr>
          <a:lstStyle/>
          <a:p>
            <a:r>
              <a:rPr lang="en-US" sz="1400" dirty="0" smtClean="0">
                <a:solidFill>
                  <a:srgbClr val="000000"/>
                </a:solidFill>
                <a:latin typeface="Arial" pitchFamily="34" charset="0"/>
              </a:rPr>
              <a:t>Gas </a:t>
            </a:r>
            <a:r>
              <a:rPr lang="en-US" sz="1400" dirty="0" err="1" smtClean="0">
                <a:solidFill>
                  <a:srgbClr val="000000"/>
                </a:solidFill>
                <a:latin typeface="Arial" pitchFamily="34" charset="0"/>
              </a:rPr>
              <a:t>pedaal</a:t>
            </a:r>
            <a:endParaRPr lang="en-US" sz="1400" dirty="0" smtClean="0">
              <a:solidFill>
                <a:srgbClr val="000000"/>
              </a:solidFill>
              <a:latin typeface="Arial" pitchFamily="34" charset="0"/>
            </a:endParaRPr>
          </a:p>
        </p:txBody>
      </p:sp>
      <p:sp>
        <p:nvSpPr>
          <p:cNvPr id="131163" name="Line 91"/>
          <p:cNvSpPr>
            <a:spLocks noChangeShapeType="1"/>
          </p:cNvSpPr>
          <p:nvPr/>
        </p:nvSpPr>
        <p:spPr bwMode="auto">
          <a:xfrm>
            <a:off x="6400800" y="2667000"/>
            <a:ext cx="1524000" cy="457200"/>
          </a:xfrm>
          <a:prstGeom prst="line">
            <a:avLst/>
          </a:prstGeom>
          <a:noFill/>
          <a:ln w="9525">
            <a:solidFill>
              <a:schemeClr val="tx1"/>
            </a:solidFill>
            <a:prstDash val="lgDash"/>
            <a:round/>
            <a:headEnd/>
            <a:tailEnd/>
          </a:ln>
          <a:effectLst/>
        </p:spPr>
        <p:txBody>
          <a:bodyPr>
            <a:spAutoFit/>
          </a:bodyPr>
          <a:lstStyle/>
          <a:p>
            <a:endParaRPr lang="en-US" sz="1600" smtClean="0">
              <a:solidFill>
                <a:srgbClr val="000000"/>
              </a:solidFill>
              <a:latin typeface="Arial" pitchFamily="34" charset="0"/>
            </a:endParaRPr>
          </a:p>
        </p:txBody>
      </p:sp>
      <p:sp>
        <p:nvSpPr>
          <p:cNvPr id="131165" name="Line 93"/>
          <p:cNvSpPr>
            <a:spLocks noChangeShapeType="1"/>
          </p:cNvSpPr>
          <p:nvPr/>
        </p:nvSpPr>
        <p:spPr bwMode="auto">
          <a:xfrm>
            <a:off x="609600" y="2819400"/>
            <a:ext cx="381000" cy="533400"/>
          </a:xfrm>
          <a:prstGeom prst="line">
            <a:avLst/>
          </a:prstGeom>
          <a:noFill/>
          <a:ln w="9525">
            <a:solidFill>
              <a:schemeClr val="tx1"/>
            </a:solidFill>
            <a:prstDash val="lgDash"/>
            <a:round/>
            <a:headEnd/>
            <a:tailEnd/>
          </a:ln>
          <a:effectLst/>
        </p:spPr>
        <p:txBody>
          <a:bodyPr>
            <a:spAutoFit/>
          </a:bodyPr>
          <a:lstStyle/>
          <a:p>
            <a:endParaRPr lang="en-US" sz="1600" smtClean="0">
              <a:solidFill>
                <a:srgbClr val="000000"/>
              </a:solidFill>
              <a:latin typeface="Arial" pitchFamily="34" charset="0"/>
            </a:endParaRPr>
          </a:p>
        </p:txBody>
      </p:sp>
      <p:sp>
        <p:nvSpPr>
          <p:cNvPr id="131166" name="Text Box 94"/>
          <p:cNvSpPr txBox="1">
            <a:spLocks noChangeArrowheads="1"/>
          </p:cNvSpPr>
          <p:nvPr/>
        </p:nvSpPr>
        <p:spPr bwMode="auto">
          <a:xfrm>
            <a:off x="76200" y="2590800"/>
            <a:ext cx="627063" cy="304800"/>
          </a:xfrm>
          <a:prstGeom prst="rect">
            <a:avLst/>
          </a:prstGeom>
          <a:noFill/>
          <a:ln w="9525" algn="ctr">
            <a:noFill/>
            <a:miter lim="800000"/>
            <a:headEnd/>
            <a:tailEnd/>
          </a:ln>
          <a:effectLst/>
        </p:spPr>
        <p:txBody>
          <a:bodyPr wrap="none">
            <a:spAutoFit/>
          </a:bodyPr>
          <a:lstStyle/>
          <a:p>
            <a:r>
              <a:rPr lang="en-US" sz="1400" smtClean="0">
                <a:solidFill>
                  <a:srgbClr val="000000"/>
                </a:solidFill>
                <a:latin typeface="Arial" pitchFamily="34" charset="0"/>
              </a:rPr>
              <a:t>driver</a:t>
            </a:r>
          </a:p>
        </p:txBody>
      </p:sp>
      <p:sp>
        <p:nvSpPr>
          <p:cNvPr id="131167" name="Text Box 95"/>
          <p:cNvSpPr txBox="1">
            <a:spLocks noChangeArrowheads="1"/>
          </p:cNvSpPr>
          <p:nvPr/>
        </p:nvSpPr>
        <p:spPr bwMode="auto">
          <a:xfrm>
            <a:off x="2133600" y="2362200"/>
            <a:ext cx="1099981" cy="307777"/>
          </a:xfrm>
          <a:prstGeom prst="rect">
            <a:avLst/>
          </a:prstGeom>
          <a:noFill/>
          <a:ln w="9525" algn="ctr">
            <a:noFill/>
            <a:miter lim="800000"/>
            <a:headEnd/>
            <a:tailEnd/>
          </a:ln>
          <a:effectLst/>
        </p:spPr>
        <p:txBody>
          <a:bodyPr wrap="none">
            <a:spAutoFit/>
          </a:bodyPr>
          <a:lstStyle/>
          <a:p>
            <a:r>
              <a:rPr lang="en-US" sz="1400" dirty="0" smtClean="0">
                <a:solidFill>
                  <a:srgbClr val="000000"/>
                </a:solidFill>
                <a:latin typeface="Arial" pitchFamily="34" charset="0"/>
              </a:rPr>
              <a:t>Gas </a:t>
            </a:r>
            <a:r>
              <a:rPr lang="en-US" sz="1400" dirty="0" err="1" smtClean="0">
                <a:solidFill>
                  <a:srgbClr val="000000"/>
                </a:solidFill>
                <a:latin typeface="Arial" pitchFamily="34" charset="0"/>
              </a:rPr>
              <a:t>pedaal</a:t>
            </a:r>
            <a:endParaRPr lang="en-US" sz="1400" dirty="0" smtClean="0">
              <a:solidFill>
                <a:srgbClr val="000000"/>
              </a:solidFill>
              <a:latin typeface="Arial" pitchFamily="34" charset="0"/>
            </a:endParaRPr>
          </a:p>
        </p:txBody>
      </p:sp>
      <p:sp>
        <p:nvSpPr>
          <p:cNvPr id="131168" name="Text Box 96"/>
          <p:cNvSpPr txBox="1">
            <a:spLocks noChangeArrowheads="1"/>
          </p:cNvSpPr>
          <p:nvPr/>
        </p:nvSpPr>
        <p:spPr bwMode="auto">
          <a:xfrm>
            <a:off x="8382000" y="2438400"/>
            <a:ext cx="627063" cy="304800"/>
          </a:xfrm>
          <a:prstGeom prst="rect">
            <a:avLst/>
          </a:prstGeom>
          <a:noFill/>
          <a:ln w="9525" algn="ctr">
            <a:noFill/>
            <a:miter lim="800000"/>
            <a:headEnd/>
            <a:tailEnd/>
          </a:ln>
          <a:effectLst/>
        </p:spPr>
        <p:txBody>
          <a:bodyPr wrap="none">
            <a:spAutoFit/>
          </a:bodyPr>
          <a:lstStyle/>
          <a:p>
            <a:r>
              <a:rPr lang="en-US" sz="1400" smtClean="0">
                <a:solidFill>
                  <a:srgbClr val="000000"/>
                </a:solidFill>
                <a:latin typeface="Arial" pitchFamily="34" charset="0"/>
              </a:rPr>
              <a:t>driver</a:t>
            </a:r>
          </a:p>
        </p:txBody>
      </p:sp>
      <p:sp>
        <p:nvSpPr>
          <p:cNvPr id="131169" name="Line 97"/>
          <p:cNvSpPr>
            <a:spLocks noChangeShapeType="1"/>
          </p:cNvSpPr>
          <p:nvPr/>
        </p:nvSpPr>
        <p:spPr bwMode="auto">
          <a:xfrm flipV="1">
            <a:off x="8153400" y="2743200"/>
            <a:ext cx="304800" cy="609600"/>
          </a:xfrm>
          <a:prstGeom prst="line">
            <a:avLst/>
          </a:prstGeom>
          <a:noFill/>
          <a:ln w="9525">
            <a:solidFill>
              <a:schemeClr val="tx1"/>
            </a:solidFill>
            <a:prstDash val="lgDash"/>
            <a:round/>
            <a:headEnd/>
            <a:tailEnd/>
          </a:ln>
          <a:effectLst/>
        </p:spPr>
        <p:txBody>
          <a:bodyPr wrap="none">
            <a:spAutoFit/>
          </a:bodyPr>
          <a:lstStyle/>
          <a:p>
            <a:endParaRPr lang="en-US" sz="1600" smtClean="0">
              <a:solidFill>
                <a:srgbClr val="000000"/>
              </a:solidFill>
              <a:latin typeface="Arial" pitchFamily="34" charset="0"/>
            </a:endParaRPr>
          </a:p>
        </p:txBody>
      </p:sp>
      <p:sp>
        <p:nvSpPr>
          <p:cNvPr id="78" name="Text Box 85"/>
          <p:cNvSpPr txBox="1">
            <a:spLocks noChangeArrowheads="1"/>
          </p:cNvSpPr>
          <p:nvPr/>
        </p:nvSpPr>
        <p:spPr bwMode="auto">
          <a:xfrm>
            <a:off x="212725" y="3465513"/>
            <a:ext cx="463550" cy="366712"/>
          </a:xfrm>
          <a:prstGeom prst="rect">
            <a:avLst/>
          </a:prstGeom>
          <a:noFill/>
          <a:ln w="9525" algn="ctr">
            <a:noFill/>
            <a:miter lim="800000"/>
            <a:headEnd/>
            <a:tailEnd/>
          </a:ln>
          <a:effectLst/>
        </p:spPr>
        <p:txBody>
          <a:bodyPr wrap="none">
            <a:spAutoFit/>
          </a:bodyPr>
          <a:lstStyle/>
          <a:p>
            <a:r>
              <a:rPr lang="en-US" sz="1800" dirty="0" smtClean="0">
                <a:solidFill>
                  <a:srgbClr val="000000"/>
                </a:solidFill>
                <a:latin typeface="Arial" pitchFamily="34" charset="0"/>
              </a:rPr>
              <a:t>“L”</a:t>
            </a:r>
          </a:p>
        </p:txBody>
      </p:sp>
    </p:spTree>
    <p:extLst>
      <p:ext uri="{BB962C8B-B14F-4D97-AF65-F5344CB8AC3E}">
        <p14:creationId xmlns:p14="http://schemas.microsoft.com/office/powerpoint/2010/main" val="73174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148"/>
                                        </p:tgtEl>
                                        <p:attrNameLst>
                                          <p:attrName>style.visibility</p:attrName>
                                        </p:attrNameLst>
                                      </p:cBhvr>
                                      <p:to>
                                        <p:strVal val="visible"/>
                                      </p:to>
                                    </p:set>
                                    <p:anim calcmode="lin" valueType="num">
                                      <p:cBhvr additive="base">
                                        <p:cTn id="7" dur="500" fill="hold"/>
                                        <p:tgtEl>
                                          <p:spTgt spid="131148"/>
                                        </p:tgtEl>
                                        <p:attrNameLst>
                                          <p:attrName>ppt_x</p:attrName>
                                        </p:attrNameLst>
                                      </p:cBhvr>
                                      <p:tavLst>
                                        <p:tav tm="0">
                                          <p:val>
                                            <p:strVal val="0-#ppt_w/2"/>
                                          </p:val>
                                        </p:tav>
                                        <p:tav tm="100000">
                                          <p:val>
                                            <p:strVal val="#ppt_x"/>
                                          </p:val>
                                        </p:tav>
                                      </p:tavLst>
                                    </p:anim>
                                    <p:anim calcmode="lin" valueType="num">
                                      <p:cBhvr additive="base">
                                        <p:cTn id="8" dur="500" fill="hold"/>
                                        <p:tgtEl>
                                          <p:spTgt spid="131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4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6600"/>
                </a:solidFill>
              </a:rPr>
              <a:t>Antimaterie</a:t>
            </a:r>
            <a:r>
              <a:rPr lang="en-US" dirty="0" smtClean="0">
                <a:solidFill>
                  <a:srgbClr val="FF6600"/>
                </a:solidFill>
              </a:rPr>
              <a:t>: </a:t>
            </a:r>
            <a:r>
              <a:rPr lang="en-US" dirty="0" err="1" smtClean="0">
                <a:solidFill>
                  <a:srgbClr val="FF6600"/>
                </a:solidFill>
              </a:rPr>
              <a:t>herstel</a:t>
            </a:r>
            <a:r>
              <a:rPr lang="en-US" dirty="0" smtClean="0">
                <a:solidFill>
                  <a:srgbClr val="FF6600"/>
                </a:solidFill>
              </a:rPr>
              <a:t> van de </a:t>
            </a:r>
            <a:r>
              <a:rPr lang="en-US" dirty="0" err="1" smtClean="0">
                <a:solidFill>
                  <a:srgbClr val="FF6600"/>
                </a:solidFill>
              </a:rPr>
              <a:t>symmetrie</a:t>
            </a:r>
            <a:r>
              <a:rPr lang="en-US" dirty="0" smtClean="0">
                <a:solidFill>
                  <a:srgbClr val="FF6600"/>
                </a:solidFill>
              </a:rPr>
              <a:t>?</a:t>
            </a:r>
            <a:endParaRPr lang="en-US" dirty="0">
              <a:solidFill>
                <a:srgbClr val="FF6600"/>
              </a:solidFill>
            </a:endParaRPr>
          </a:p>
        </p:txBody>
      </p:sp>
      <p:sp>
        <p:nvSpPr>
          <p:cNvPr id="3" name="Content Placeholder 2"/>
          <p:cNvSpPr>
            <a:spLocks noGrp="1"/>
          </p:cNvSpPr>
          <p:nvPr>
            <p:ph idx="1"/>
          </p:nvPr>
        </p:nvSpPr>
        <p:spPr>
          <a:xfrm>
            <a:off x="288213" y="6034936"/>
            <a:ext cx="8855787" cy="666547"/>
          </a:xfrm>
        </p:spPr>
        <p:txBody>
          <a:bodyPr/>
          <a:lstStyle/>
          <a:p>
            <a:pPr>
              <a:buNone/>
            </a:pPr>
            <a:r>
              <a:rPr lang="en-US" sz="2400" dirty="0" smtClean="0"/>
              <a:t>Charge-Parity </a:t>
            </a:r>
            <a:r>
              <a:rPr lang="en-US" sz="2400" dirty="0" err="1" smtClean="0"/>
              <a:t>Symmetrie</a:t>
            </a:r>
            <a:r>
              <a:rPr lang="en-US" sz="2400" dirty="0" smtClean="0"/>
              <a:t> = </a:t>
            </a:r>
            <a:r>
              <a:rPr lang="en-US" sz="2400" dirty="0" err="1" smtClean="0"/>
              <a:t>Materie</a:t>
            </a:r>
            <a:r>
              <a:rPr lang="en-US" sz="2400" dirty="0" smtClean="0"/>
              <a:t> </a:t>
            </a:r>
            <a:r>
              <a:rPr lang="en-US" sz="2400" dirty="0" err="1" smtClean="0"/>
              <a:t>vs</a:t>
            </a:r>
            <a:r>
              <a:rPr lang="en-US" sz="2400" dirty="0" smtClean="0"/>
              <a:t> </a:t>
            </a:r>
            <a:r>
              <a:rPr lang="en-US" sz="2400" dirty="0" err="1" smtClean="0"/>
              <a:t>Antimaterie</a:t>
            </a:r>
            <a:r>
              <a:rPr lang="en-US" sz="2400" dirty="0" smtClean="0"/>
              <a:t> </a:t>
            </a:r>
            <a:r>
              <a:rPr lang="en-US" sz="2400" dirty="0" err="1" smtClean="0"/>
              <a:t>symmetrie</a:t>
            </a:r>
            <a:endParaRPr lang="en-US" sz="240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pic>
        <p:nvPicPr>
          <p:cNvPr id="6" name="Picture 5" descr="cp1.jpg"/>
          <p:cNvPicPr>
            <a:picLocks noChangeAspect="1"/>
          </p:cNvPicPr>
          <p:nvPr/>
        </p:nvPicPr>
        <p:blipFill>
          <a:blip r:embed="rId2" cstate="print"/>
          <a:stretch>
            <a:fillRect/>
          </a:stretch>
        </p:blipFill>
        <p:spPr>
          <a:xfrm>
            <a:off x="389351" y="2483871"/>
            <a:ext cx="3528543" cy="1717224"/>
          </a:xfrm>
          <a:prstGeom prst="rect">
            <a:avLst/>
          </a:prstGeom>
        </p:spPr>
      </p:pic>
      <p:pic>
        <p:nvPicPr>
          <p:cNvPr id="7" name="Picture 6" descr="cp2.jpg"/>
          <p:cNvPicPr>
            <a:picLocks noChangeAspect="1"/>
          </p:cNvPicPr>
          <p:nvPr/>
        </p:nvPicPr>
        <p:blipFill>
          <a:blip r:embed="rId3" cstate="print"/>
          <a:stretch>
            <a:fillRect/>
          </a:stretch>
        </p:blipFill>
        <p:spPr>
          <a:xfrm>
            <a:off x="415338" y="781501"/>
            <a:ext cx="3493547" cy="1700193"/>
          </a:xfrm>
          <a:prstGeom prst="rect">
            <a:avLst/>
          </a:prstGeom>
        </p:spPr>
      </p:pic>
      <p:pic>
        <p:nvPicPr>
          <p:cNvPr id="8" name="Picture 7" descr="cp3.jpg"/>
          <p:cNvPicPr>
            <a:picLocks noChangeAspect="1"/>
          </p:cNvPicPr>
          <p:nvPr/>
        </p:nvPicPr>
        <p:blipFill>
          <a:blip r:embed="rId4" cstate="print"/>
          <a:stretch>
            <a:fillRect/>
          </a:stretch>
        </p:blipFill>
        <p:spPr>
          <a:xfrm>
            <a:off x="371228" y="4196642"/>
            <a:ext cx="3529574" cy="1717726"/>
          </a:xfrm>
          <a:prstGeom prst="rect">
            <a:avLst/>
          </a:prstGeom>
        </p:spPr>
      </p:pic>
      <p:pic>
        <p:nvPicPr>
          <p:cNvPr id="9" name="Picture 8" descr="parity-violation.png"/>
          <p:cNvPicPr>
            <a:picLocks noChangeAspect="1"/>
          </p:cNvPicPr>
          <p:nvPr/>
        </p:nvPicPr>
        <p:blipFill>
          <a:blip r:embed="rId5" cstate="print"/>
          <a:stretch>
            <a:fillRect/>
          </a:stretch>
        </p:blipFill>
        <p:spPr>
          <a:xfrm>
            <a:off x="5461941" y="686905"/>
            <a:ext cx="2344867" cy="1559846"/>
          </a:xfrm>
          <a:prstGeom prst="rect">
            <a:avLst/>
          </a:prstGeom>
        </p:spPr>
      </p:pic>
      <p:pic>
        <p:nvPicPr>
          <p:cNvPr id="10" name="Picture 9" descr="charge-violation.png"/>
          <p:cNvPicPr>
            <a:picLocks noChangeAspect="1"/>
          </p:cNvPicPr>
          <p:nvPr/>
        </p:nvPicPr>
        <p:blipFill>
          <a:blip r:embed="rId6" cstate="print"/>
          <a:stretch>
            <a:fillRect/>
          </a:stretch>
        </p:blipFill>
        <p:spPr>
          <a:xfrm>
            <a:off x="5460030" y="2695044"/>
            <a:ext cx="2339725" cy="1153837"/>
          </a:xfrm>
          <a:prstGeom prst="rect">
            <a:avLst/>
          </a:prstGeom>
        </p:spPr>
      </p:pic>
      <p:pic>
        <p:nvPicPr>
          <p:cNvPr id="11" name="Picture 10" descr="CP-symmetry.png"/>
          <p:cNvPicPr>
            <a:picLocks noChangeAspect="1"/>
          </p:cNvPicPr>
          <p:nvPr/>
        </p:nvPicPr>
        <p:blipFill>
          <a:blip r:embed="rId7" cstate="print"/>
          <a:stretch>
            <a:fillRect/>
          </a:stretch>
        </p:blipFill>
        <p:spPr>
          <a:xfrm>
            <a:off x="5462234" y="4286087"/>
            <a:ext cx="2319509" cy="1542978"/>
          </a:xfrm>
          <a:prstGeom prst="rect">
            <a:avLst/>
          </a:prstGeom>
        </p:spPr>
      </p:pic>
      <p:sp>
        <p:nvSpPr>
          <p:cNvPr id="12" name="Rectangle 11"/>
          <p:cNvSpPr/>
          <p:nvPr/>
        </p:nvSpPr>
        <p:spPr bwMode="auto">
          <a:xfrm>
            <a:off x="378279" y="612502"/>
            <a:ext cx="3530606" cy="5314359"/>
          </a:xfrm>
          <a:prstGeom prst="rect">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FF99"/>
              </a:solidFill>
              <a:effectLst/>
              <a:latin typeface="Tahoma" pitchFamily="34" charset="0"/>
            </a:endParaRPr>
          </a:p>
        </p:txBody>
      </p:sp>
      <p:cxnSp>
        <p:nvCxnSpPr>
          <p:cNvPr id="14" name="Straight Connector 13"/>
          <p:cNvCxnSpPr/>
          <p:nvPr/>
        </p:nvCxnSpPr>
        <p:spPr bwMode="auto">
          <a:xfrm>
            <a:off x="387286" y="2350928"/>
            <a:ext cx="3494580" cy="36030"/>
          </a:xfrm>
          <a:prstGeom prst="line">
            <a:avLst/>
          </a:prstGeom>
          <a:solidFill>
            <a:srgbClr val="FFFF99"/>
          </a:solidFill>
          <a:ln w="28575" cap="flat" cmpd="sng" algn="ctr">
            <a:solidFill>
              <a:schemeClr val="bg1"/>
            </a:solidFill>
            <a:prstDash val="solid"/>
            <a:round/>
            <a:headEnd type="none" w="med" len="med"/>
            <a:tailEnd type="none" w="med" len="med"/>
          </a:ln>
          <a:effectLst/>
        </p:spPr>
      </p:cxnSp>
      <p:cxnSp>
        <p:nvCxnSpPr>
          <p:cNvPr id="17" name="Straight Connector 16"/>
          <p:cNvCxnSpPr/>
          <p:nvPr/>
        </p:nvCxnSpPr>
        <p:spPr bwMode="auto">
          <a:xfrm>
            <a:off x="395574" y="4052532"/>
            <a:ext cx="3494580" cy="36030"/>
          </a:xfrm>
          <a:prstGeom prst="line">
            <a:avLst/>
          </a:prstGeom>
          <a:solidFill>
            <a:srgbClr val="FFFF99"/>
          </a:solidFill>
          <a:ln w="285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40597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929058" cy="1004870"/>
          </a:xfrm>
          <a:ln w="25400">
            <a:solidFill>
              <a:schemeClr val="bg1"/>
            </a:solidFill>
          </a:ln>
        </p:spPr>
        <p:txBody>
          <a:bodyPr/>
          <a:lstStyle/>
          <a:p>
            <a:r>
              <a:rPr lang="en-US" sz="4800" dirty="0" err="1" smtClean="0">
                <a:solidFill>
                  <a:srgbClr val="FF6600"/>
                </a:solidFill>
              </a:rPr>
              <a:t>Symmetrie</a:t>
            </a:r>
            <a:endParaRPr lang="en-US" sz="4800" dirty="0">
              <a:solidFill>
                <a:srgbClr val="FF6600"/>
              </a:solidFill>
            </a:endParaRPr>
          </a:p>
        </p:txBody>
      </p:sp>
      <p:pic>
        <p:nvPicPr>
          <p:cNvPr id="4" name="Picture 3" descr="angelsDemonsSymmetry.jpg"/>
          <p:cNvPicPr>
            <a:picLocks noChangeAspect="1"/>
          </p:cNvPicPr>
          <p:nvPr/>
        </p:nvPicPr>
        <p:blipFill>
          <a:blip r:embed="rId2"/>
          <a:stretch>
            <a:fillRect/>
          </a:stretch>
        </p:blipFill>
        <p:spPr>
          <a:xfrm>
            <a:off x="4393797" y="214290"/>
            <a:ext cx="4250169" cy="6429396"/>
          </a:xfrm>
          <a:prstGeom prst="rect">
            <a:avLst/>
          </a:prstGeom>
        </p:spPr>
      </p:pic>
      <p:sp>
        <p:nvSpPr>
          <p:cNvPr id="5" name="Content Placeholder 2"/>
          <p:cNvSpPr>
            <a:spLocks noGrp="1"/>
          </p:cNvSpPr>
          <p:nvPr>
            <p:ph idx="1"/>
          </p:nvPr>
        </p:nvSpPr>
        <p:spPr>
          <a:xfrm>
            <a:off x="214282" y="1142985"/>
            <a:ext cx="4000528" cy="2500329"/>
          </a:xfrm>
          <a:solidFill>
            <a:srgbClr val="003300">
              <a:alpha val="50000"/>
            </a:srgbClr>
          </a:solidFill>
        </p:spPr>
        <p:txBody>
          <a:bodyPr/>
          <a:lstStyle/>
          <a:p>
            <a:r>
              <a:rPr lang="en-US" sz="2000" dirty="0" err="1" smtClean="0"/>
              <a:t>Zijn</a:t>
            </a:r>
            <a:r>
              <a:rPr lang="en-US" sz="2000" dirty="0" smtClean="0"/>
              <a:t> </a:t>
            </a:r>
            <a:r>
              <a:rPr lang="en-US" sz="2000" dirty="0" err="1" smtClean="0"/>
              <a:t>materie</a:t>
            </a:r>
            <a:r>
              <a:rPr lang="en-US" sz="2000" dirty="0" smtClean="0"/>
              <a:t> en </a:t>
            </a:r>
            <a:r>
              <a:rPr lang="en-US" sz="2000" dirty="0" err="1" smtClean="0"/>
              <a:t>antimaterie</a:t>
            </a:r>
            <a:r>
              <a:rPr lang="en-US" sz="2000" dirty="0" smtClean="0"/>
              <a:t> </a:t>
            </a:r>
            <a:r>
              <a:rPr lang="en-US" sz="2000" dirty="0" err="1" smtClean="0"/>
              <a:t>exacte</a:t>
            </a:r>
            <a:r>
              <a:rPr lang="en-US" sz="2000" dirty="0" smtClean="0"/>
              <a:t> </a:t>
            </a:r>
            <a:r>
              <a:rPr lang="en-US" sz="2000" dirty="0" err="1" smtClean="0"/>
              <a:t>tegenpolen</a:t>
            </a:r>
            <a:r>
              <a:rPr lang="en-US" sz="2000" dirty="0" smtClean="0"/>
              <a:t>?</a:t>
            </a:r>
          </a:p>
          <a:p>
            <a:r>
              <a:rPr lang="en-US" sz="2000" dirty="0" err="1" smtClean="0"/>
              <a:t>Nobelprijs</a:t>
            </a:r>
            <a:r>
              <a:rPr lang="en-US" sz="2000" dirty="0" smtClean="0"/>
              <a:t> </a:t>
            </a:r>
            <a:r>
              <a:rPr lang="en-US" sz="2000" dirty="0" err="1" smtClean="0"/>
              <a:t>antwoord</a:t>
            </a:r>
            <a:r>
              <a:rPr lang="en-US" sz="2000" dirty="0" smtClean="0"/>
              <a:t>: Nee! </a:t>
            </a:r>
          </a:p>
          <a:p>
            <a:r>
              <a:rPr lang="en-US" sz="2000" dirty="0" smtClean="0"/>
              <a:t>Is </a:t>
            </a:r>
            <a:r>
              <a:rPr lang="en-US" sz="2000" dirty="0" err="1" smtClean="0"/>
              <a:t>dit</a:t>
            </a:r>
            <a:r>
              <a:rPr lang="en-US" sz="2000" dirty="0" smtClean="0"/>
              <a:t> de </a:t>
            </a:r>
            <a:r>
              <a:rPr lang="en-US" sz="2000" dirty="0" err="1" smtClean="0"/>
              <a:t>reden</a:t>
            </a:r>
            <a:r>
              <a:rPr lang="en-US" sz="2000" dirty="0" smtClean="0"/>
              <a:t> </a:t>
            </a:r>
            <a:r>
              <a:rPr lang="en-US" sz="2000" dirty="0" err="1" smtClean="0"/>
              <a:t>waarom</a:t>
            </a:r>
            <a:r>
              <a:rPr lang="en-US" sz="2000" dirty="0" smtClean="0"/>
              <a:t> </a:t>
            </a:r>
            <a:r>
              <a:rPr lang="en-US" sz="2000" dirty="0" err="1" smtClean="0"/>
              <a:t>er</a:t>
            </a:r>
            <a:r>
              <a:rPr lang="en-US" sz="2000" dirty="0" smtClean="0"/>
              <a:t> </a:t>
            </a:r>
            <a:r>
              <a:rPr lang="en-US" sz="2000" dirty="0" err="1" smtClean="0"/>
              <a:t>overal</a:t>
            </a:r>
            <a:r>
              <a:rPr lang="en-US" sz="2000" dirty="0" smtClean="0"/>
              <a:t>  </a:t>
            </a:r>
            <a:r>
              <a:rPr lang="en-US" sz="2000" dirty="0" err="1" smtClean="0"/>
              <a:t>materie</a:t>
            </a:r>
            <a:r>
              <a:rPr lang="en-US" sz="2000" dirty="0" smtClean="0"/>
              <a:t> is en </a:t>
            </a:r>
            <a:r>
              <a:rPr lang="en-US" sz="2000" dirty="0" err="1" smtClean="0"/>
              <a:t>nergens</a:t>
            </a:r>
            <a:r>
              <a:rPr lang="en-US" sz="2000" dirty="0" smtClean="0"/>
              <a:t>  </a:t>
            </a:r>
            <a:r>
              <a:rPr lang="en-US" sz="2000" dirty="0" err="1" smtClean="0"/>
              <a:t>antimaterie</a:t>
            </a:r>
            <a:r>
              <a:rPr lang="en-US" sz="2000" dirty="0" smtClean="0"/>
              <a:t>?!</a:t>
            </a:r>
          </a:p>
        </p:txBody>
      </p:sp>
      <p:pic>
        <p:nvPicPr>
          <p:cNvPr id="7" name="Picture 6" descr="illuminati_1.jpg"/>
          <p:cNvPicPr>
            <a:picLocks noChangeAspect="1"/>
          </p:cNvPicPr>
          <p:nvPr/>
        </p:nvPicPr>
        <p:blipFill>
          <a:blip r:embed="rId3" cstate="print"/>
          <a:stretch>
            <a:fillRect/>
          </a:stretch>
        </p:blipFill>
        <p:spPr>
          <a:xfrm>
            <a:off x="357190" y="3786190"/>
            <a:ext cx="3571868" cy="2678901"/>
          </a:xfrm>
          <a:prstGeom prst="rect">
            <a:avLst/>
          </a:prstGeom>
        </p:spPr>
      </p:pic>
    </p:spTree>
    <p:extLst>
      <p:ext uri="{BB962C8B-B14F-4D97-AF65-F5344CB8AC3E}">
        <p14:creationId xmlns:p14="http://schemas.microsoft.com/office/powerpoint/2010/main" val="7944851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8" presetClass="emph" presetSubtype="0" fill="hold" nodeType="afterEffect">
                                  <p:stCondLst>
                                    <p:cond delay="0"/>
                                  </p:stCondLst>
                                  <p:childTnLst>
                                    <p:animRot by="10800000">
                                      <p:cBhvr>
                                        <p:cTn id="25"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bble Ultra Deep Field"/>
          <p:cNvPicPr>
            <a:picLocks noChangeAspect="1" noChangeArrowheads="1"/>
          </p:cNvPicPr>
          <p:nvPr/>
        </p:nvPicPr>
        <p:blipFill>
          <a:blip r:embed="rId3" cstate="print"/>
          <a:srcRect/>
          <a:stretch>
            <a:fillRect/>
          </a:stretch>
        </p:blipFill>
        <p:spPr bwMode="auto">
          <a:xfrm>
            <a:off x="0" y="-1136650"/>
            <a:ext cx="9144000" cy="9131300"/>
          </a:xfrm>
          <a:prstGeom prst="rect">
            <a:avLst/>
          </a:prstGeom>
          <a:noFill/>
        </p:spPr>
      </p:pic>
      <p:pic>
        <p:nvPicPr>
          <p:cNvPr id="143362" name="Picture 2" descr="title"/>
          <p:cNvPicPr>
            <a:picLocks noChangeAspect="1" noChangeArrowheads="1"/>
          </p:cNvPicPr>
          <p:nvPr/>
        </p:nvPicPr>
        <p:blipFill>
          <a:blip r:embed="rId4" cstate="print"/>
          <a:srcRect l="30872" t="13333" r="7857" b="19385"/>
          <a:stretch>
            <a:fillRect/>
          </a:stretch>
        </p:blipFill>
        <p:spPr bwMode="auto">
          <a:xfrm>
            <a:off x="0" y="0"/>
            <a:ext cx="6477000" cy="6858000"/>
          </a:xfrm>
          <a:prstGeom prst="rect">
            <a:avLst/>
          </a:prstGeom>
          <a:noFill/>
          <a:ln w="9525">
            <a:noFill/>
            <a:miter lim="800000"/>
            <a:headEnd/>
            <a:tailEnd/>
          </a:ln>
        </p:spPr>
      </p:pic>
      <p:sp>
        <p:nvSpPr>
          <p:cNvPr id="143363" name="Rectangle 3"/>
          <p:cNvSpPr>
            <a:spLocks noGrp="1" noChangeArrowheads="1"/>
          </p:cNvSpPr>
          <p:nvPr>
            <p:ph type="ctrTitle"/>
          </p:nvPr>
        </p:nvSpPr>
        <p:spPr>
          <a:xfrm>
            <a:off x="1295400" y="2690531"/>
            <a:ext cx="7772400" cy="1470025"/>
          </a:xfrm>
        </p:spPr>
        <p:txBody>
          <a:bodyPr/>
          <a:lstStyle/>
          <a:p>
            <a:pPr algn="r" eaLnBrk="1" hangingPunct="1"/>
            <a:r>
              <a:rPr lang="en-US" sz="4000" dirty="0" smtClean="0">
                <a:solidFill>
                  <a:srgbClr val="FFFF00"/>
                </a:solidFill>
              </a:rPr>
              <a:t>Les 1 t/m </a:t>
            </a:r>
            <a:r>
              <a:rPr lang="en-US" sz="4000" dirty="0">
                <a:solidFill>
                  <a:srgbClr val="FFFF00"/>
                </a:solidFill>
              </a:rPr>
              <a:t>4</a:t>
            </a:r>
          </a:p>
        </p:txBody>
      </p:sp>
      <p:sp>
        <p:nvSpPr>
          <p:cNvPr id="143364" name="Rectangle 4"/>
          <p:cNvSpPr>
            <a:spLocks noGrp="1" noChangeArrowheads="1"/>
          </p:cNvSpPr>
          <p:nvPr>
            <p:ph type="subTitle" idx="1"/>
          </p:nvPr>
        </p:nvSpPr>
        <p:spPr>
          <a:xfrm>
            <a:off x="2667000" y="3962400"/>
            <a:ext cx="6400800" cy="1752600"/>
          </a:xfrm>
        </p:spPr>
        <p:txBody>
          <a:bodyPr>
            <a:normAutofit/>
          </a:bodyPr>
          <a:lstStyle/>
          <a:p>
            <a:pPr algn="r" eaLnBrk="1" hangingPunct="1"/>
            <a:r>
              <a:rPr lang="en-US" i="1" dirty="0" err="1" smtClean="0">
                <a:solidFill>
                  <a:srgbClr val="00FFFF"/>
                </a:solidFill>
              </a:rPr>
              <a:t>Wat</a:t>
            </a:r>
            <a:r>
              <a:rPr lang="en-US" i="1" dirty="0" smtClean="0">
                <a:solidFill>
                  <a:srgbClr val="00FFFF"/>
                </a:solidFill>
              </a:rPr>
              <a:t> </a:t>
            </a:r>
            <a:r>
              <a:rPr lang="en-US" i="1" dirty="0" err="1" smtClean="0">
                <a:solidFill>
                  <a:srgbClr val="00FFFF"/>
                </a:solidFill>
              </a:rPr>
              <a:t>hebben</a:t>
            </a:r>
            <a:r>
              <a:rPr lang="en-US" i="1" dirty="0" smtClean="0">
                <a:solidFill>
                  <a:srgbClr val="00FFFF"/>
                </a:solidFill>
              </a:rPr>
              <a:t> we t</a:t>
            </a:r>
            <a:r>
              <a:rPr lang="en-US" sz="3200" i="1" dirty="0" smtClean="0">
                <a:solidFill>
                  <a:srgbClr val="00FFFF"/>
                </a:solidFill>
              </a:rPr>
              <a:t>ot </a:t>
            </a:r>
          </a:p>
          <a:p>
            <a:pPr algn="r" eaLnBrk="1" hangingPunct="1"/>
            <a:r>
              <a:rPr lang="en-US" sz="3200" i="1" dirty="0" err="1" smtClean="0">
                <a:solidFill>
                  <a:srgbClr val="00FFFF"/>
                </a:solidFill>
              </a:rPr>
              <a:t>dusver</a:t>
            </a:r>
            <a:r>
              <a:rPr lang="en-US" sz="3200" i="1" dirty="0" smtClean="0">
                <a:solidFill>
                  <a:srgbClr val="00FFFF"/>
                </a:solidFill>
              </a:rPr>
              <a:t> </a:t>
            </a:r>
            <a:r>
              <a:rPr lang="en-US" sz="3200" i="1" dirty="0" err="1" smtClean="0">
                <a:solidFill>
                  <a:srgbClr val="00FFFF"/>
                </a:solidFill>
              </a:rPr>
              <a:t>geleerd</a:t>
            </a:r>
            <a:r>
              <a:rPr lang="en-US" sz="3200" i="1" dirty="0" smtClean="0">
                <a:solidFill>
                  <a:srgbClr val="00FFFF"/>
                </a:solidFill>
              </a:rPr>
              <a:t>?</a:t>
            </a:r>
          </a:p>
        </p:txBody>
      </p:sp>
      <p:sp>
        <p:nvSpPr>
          <p:cNvPr id="143365" name="Line 5"/>
          <p:cNvSpPr>
            <a:spLocks noChangeShapeType="1"/>
          </p:cNvSpPr>
          <p:nvPr/>
        </p:nvSpPr>
        <p:spPr bwMode="auto">
          <a:xfrm>
            <a:off x="4191000" y="3886200"/>
            <a:ext cx="6400800" cy="0"/>
          </a:xfrm>
          <a:prstGeom prst="line">
            <a:avLst/>
          </a:prstGeom>
          <a:noFill/>
          <a:ln w="28575">
            <a:solidFill>
              <a:srgbClr val="FF9933"/>
            </a:solid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146442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bble Ultra Deep Field"/>
          <p:cNvPicPr>
            <a:picLocks noChangeAspect="1" noChangeArrowheads="1"/>
          </p:cNvPicPr>
          <p:nvPr/>
        </p:nvPicPr>
        <p:blipFill>
          <a:blip r:embed="rId2" cstate="print"/>
          <a:srcRect/>
          <a:stretch>
            <a:fillRect/>
          </a:stretch>
        </p:blipFill>
        <p:spPr bwMode="auto">
          <a:xfrm>
            <a:off x="0" y="-1136650"/>
            <a:ext cx="9144000" cy="9131300"/>
          </a:xfrm>
          <a:prstGeom prst="rect">
            <a:avLst/>
          </a:prstGeom>
          <a:noFill/>
        </p:spPr>
      </p:pic>
      <p:sp>
        <p:nvSpPr>
          <p:cNvPr id="2" name="Title 1"/>
          <p:cNvSpPr>
            <a:spLocks noGrp="1"/>
          </p:cNvSpPr>
          <p:nvPr>
            <p:ph type="title"/>
          </p:nvPr>
        </p:nvSpPr>
        <p:spPr/>
        <p:txBody>
          <a:bodyPr>
            <a:normAutofit/>
          </a:bodyPr>
          <a:lstStyle/>
          <a:p>
            <a:r>
              <a:rPr lang="en-US" dirty="0" smtClean="0"/>
              <a:t>1: </a:t>
            </a:r>
            <a:r>
              <a:rPr lang="en-US" dirty="0" err="1" smtClean="0"/>
              <a:t>Een</a:t>
            </a:r>
            <a:r>
              <a:rPr lang="en-US" dirty="0" smtClean="0"/>
              <a:t> </a:t>
            </a:r>
            <a:r>
              <a:rPr lang="en-US" dirty="0" err="1" smtClean="0"/>
              <a:t>sterrenstelsel</a:t>
            </a:r>
            <a:r>
              <a:rPr lang="en-US" dirty="0" smtClean="0"/>
              <a:t> </a:t>
            </a:r>
            <a:r>
              <a:rPr lang="en-US" dirty="0" err="1" smtClean="0"/>
              <a:t>bevat</a:t>
            </a:r>
            <a:r>
              <a:rPr lang="en-US" dirty="0" smtClean="0"/>
              <a:t> 100 </a:t>
            </a:r>
            <a:r>
              <a:rPr lang="en-US" dirty="0" err="1" smtClean="0"/>
              <a:t>miljard</a:t>
            </a:r>
            <a:r>
              <a:rPr lang="en-US" dirty="0" smtClean="0"/>
              <a:t> </a:t>
            </a:r>
            <a:r>
              <a:rPr lang="en-US" dirty="0" err="1" smtClean="0"/>
              <a:t>sterren</a:t>
            </a:r>
            <a:endParaRPr lang="en-US" dirty="0"/>
          </a:p>
        </p:txBody>
      </p:sp>
      <p:pic>
        <p:nvPicPr>
          <p:cNvPr id="4" name="Picture 3" descr="Andromeda_Galaxy.jpg"/>
          <p:cNvPicPr>
            <a:picLocks noChangeAspect="1"/>
          </p:cNvPicPr>
          <p:nvPr/>
        </p:nvPicPr>
        <p:blipFill>
          <a:blip r:embed="rId3"/>
          <a:stretch>
            <a:fillRect/>
          </a:stretch>
        </p:blipFill>
        <p:spPr>
          <a:xfrm>
            <a:off x="-1" y="832994"/>
            <a:ext cx="9144000" cy="6007608"/>
          </a:xfrm>
          <a:prstGeom prst="rect">
            <a:avLst/>
          </a:prstGeom>
        </p:spPr>
      </p:pic>
      <p:sp>
        <p:nvSpPr>
          <p:cNvPr id="3" name="Rectangle 2"/>
          <p:cNvSpPr/>
          <p:nvPr/>
        </p:nvSpPr>
        <p:spPr>
          <a:xfrm>
            <a:off x="5237301" y="58384"/>
            <a:ext cx="1885428" cy="6285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944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bble_ultra_deep_field.jpg"/>
          <p:cNvPicPr>
            <a:picLocks noChangeAspect="1"/>
          </p:cNvPicPr>
          <p:nvPr/>
        </p:nvPicPr>
        <p:blipFill>
          <a:blip r:embed="rId2"/>
          <a:stretch>
            <a:fillRect/>
          </a:stretch>
        </p:blipFill>
        <p:spPr>
          <a:xfrm>
            <a:off x="-147438" y="-1257113"/>
            <a:ext cx="9408577" cy="9408577"/>
          </a:xfrm>
          <a:prstGeom prst="rect">
            <a:avLst/>
          </a:prstGeom>
        </p:spPr>
      </p:pic>
      <p:sp>
        <p:nvSpPr>
          <p:cNvPr id="2" name="Title 1"/>
          <p:cNvSpPr>
            <a:spLocks noGrp="1"/>
          </p:cNvSpPr>
          <p:nvPr>
            <p:ph type="title"/>
          </p:nvPr>
        </p:nvSpPr>
        <p:spPr>
          <a:xfrm>
            <a:off x="846726" y="361108"/>
            <a:ext cx="6748150" cy="870350"/>
          </a:xfrm>
          <a:solidFill>
            <a:schemeClr val="tx1">
              <a:alpha val="50000"/>
            </a:schemeClr>
          </a:solidFill>
        </p:spPr>
        <p:txBody>
          <a:bodyPr>
            <a:normAutofit fontScale="90000"/>
          </a:bodyPr>
          <a:lstStyle/>
          <a:p>
            <a:r>
              <a:rPr lang="en-US" dirty="0" smtClean="0"/>
              <a:t>2: </a:t>
            </a:r>
            <a:r>
              <a:rPr lang="en-US" dirty="0" err="1" smtClean="0"/>
              <a:t>Er</a:t>
            </a:r>
            <a:r>
              <a:rPr lang="en-US" dirty="0" smtClean="0"/>
              <a:t> </a:t>
            </a:r>
            <a:r>
              <a:rPr lang="en-US" dirty="0" err="1" smtClean="0"/>
              <a:t>zijn</a:t>
            </a:r>
            <a:r>
              <a:rPr lang="en-US" dirty="0" smtClean="0"/>
              <a:t> 100 </a:t>
            </a:r>
            <a:r>
              <a:rPr lang="en-US" dirty="0" err="1" smtClean="0"/>
              <a:t>miljard</a:t>
            </a:r>
            <a:r>
              <a:rPr lang="en-US" dirty="0" smtClean="0"/>
              <a:t> </a:t>
            </a:r>
            <a:r>
              <a:rPr lang="en-US" dirty="0" err="1" smtClean="0"/>
              <a:t>sterrenstelsels</a:t>
            </a:r>
            <a:r>
              <a:rPr lang="en-US" dirty="0" smtClean="0"/>
              <a:t>,</a:t>
            </a:r>
            <a:br>
              <a:rPr lang="en-US" dirty="0" smtClean="0"/>
            </a:br>
            <a:r>
              <a:rPr lang="en-US" dirty="0" smtClean="0"/>
              <a:t>maar het </a:t>
            </a:r>
            <a:r>
              <a:rPr lang="en-US" dirty="0" err="1" smtClean="0"/>
              <a:t>universum</a:t>
            </a:r>
            <a:r>
              <a:rPr lang="en-US" dirty="0" smtClean="0"/>
              <a:t> is </a:t>
            </a:r>
            <a:r>
              <a:rPr lang="en-US" dirty="0" err="1" smtClean="0"/>
              <a:t>vooral</a:t>
            </a:r>
            <a:r>
              <a:rPr lang="en-US" dirty="0" smtClean="0"/>
              <a:t> “</a:t>
            </a:r>
            <a:r>
              <a:rPr lang="en-US" dirty="0" err="1" smtClean="0"/>
              <a:t>leeg</a:t>
            </a:r>
            <a:r>
              <a:rPr lang="en-US" dirty="0" smtClean="0"/>
              <a:t>”</a:t>
            </a:r>
            <a:endParaRPr lang="en-US" dirty="0"/>
          </a:p>
        </p:txBody>
      </p:sp>
      <p:sp>
        <p:nvSpPr>
          <p:cNvPr id="5" name="Rectangle 4"/>
          <p:cNvSpPr/>
          <p:nvPr/>
        </p:nvSpPr>
        <p:spPr>
          <a:xfrm>
            <a:off x="2867422" y="277019"/>
            <a:ext cx="1728310" cy="6285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08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bble Ultra Deep Field"/>
          <p:cNvPicPr>
            <a:picLocks noChangeAspect="1" noChangeArrowheads="1"/>
          </p:cNvPicPr>
          <p:nvPr/>
        </p:nvPicPr>
        <p:blipFill>
          <a:blip r:embed="rId2" cstate="print"/>
          <a:srcRect/>
          <a:stretch>
            <a:fillRect/>
          </a:stretch>
        </p:blipFill>
        <p:spPr bwMode="auto">
          <a:xfrm>
            <a:off x="0" y="-1136650"/>
            <a:ext cx="9144000" cy="9131300"/>
          </a:xfrm>
          <a:prstGeom prst="rect">
            <a:avLst/>
          </a:prstGeom>
          <a:noFill/>
        </p:spPr>
      </p:pic>
      <p:pic>
        <p:nvPicPr>
          <p:cNvPr id="4" name="Picture 3" descr="Crab_Nebula.jpg"/>
          <p:cNvPicPr>
            <a:picLocks noChangeAspect="1"/>
          </p:cNvPicPr>
          <p:nvPr/>
        </p:nvPicPr>
        <p:blipFill>
          <a:blip r:embed="rId3"/>
          <a:stretch>
            <a:fillRect/>
          </a:stretch>
        </p:blipFill>
        <p:spPr>
          <a:xfrm>
            <a:off x="1279802" y="-99617"/>
            <a:ext cx="6858000" cy="6858000"/>
          </a:xfrm>
          <a:prstGeom prst="rect">
            <a:avLst/>
          </a:prstGeom>
        </p:spPr>
      </p:pic>
      <p:sp>
        <p:nvSpPr>
          <p:cNvPr id="2" name="Title 1"/>
          <p:cNvSpPr>
            <a:spLocks noGrp="1"/>
          </p:cNvSpPr>
          <p:nvPr>
            <p:ph type="title"/>
          </p:nvPr>
        </p:nvSpPr>
        <p:spPr/>
        <p:txBody>
          <a:bodyPr/>
          <a:lstStyle/>
          <a:p>
            <a:r>
              <a:rPr lang="en-US" dirty="0" smtClean="0"/>
              <a:t>3: </a:t>
            </a:r>
            <a:r>
              <a:rPr lang="en-US" dirty="0" err="1" smtClean="0"/>
              <a:t>Wij</a:t>
            </a:r>
            <a:r>
              <a:rPr lang="en-US" dirty="0" smtClean="0"/>
              <a:t> </a:t>
            </a:r>
            <a:r>
              <a:rPr lang="en-US" dirty="0" err="1" smtClean="0"/>
              <a:t>gemaakt</a:t>
            </a:r>
            <a:r>
              <a:rPr lang="en-US" dirty="0" smtClean="0"/>
              <a:t> </a:t>
            </a:r>
            <a:r>
              <a:rPr lang="en-US" dirty="0" err="1" smtClean="0"/>
              <a:t>uit</a:t>
            </a:r>
            <a:r>
              <a:rPr lang="en-US" dirty="0" smtClean="0"/>
              <a:t> </a:t>
            </a:r>
            <a:r>
              <a:rPr lang="en-US" dirty="0" err="1" smtClean="0"/>
              <a:t>sterrenstof</a:t>
            </a:r>
            <a:endParaRPr lang="en-US" dirty="0"/>
          </a:p>
        </p:txBody>
      </p:sp>
      <p:sp>
        <p:nvSpPr>
          <p:cNvPr id="6" name="Rectangle 5"/>
          <p:cNvSpPr/>
          <p:nvPr/>
        </p:nvSpPr>
        <p:spPr>
          <a:xfrm>
            <a:off x="5184927" y="130940"/>
            <a:ext cx="1911616" cy="46033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43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defPPr>
      </a:lstStyle>
    </a:tx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rgbClr val="FFFF99"/>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FFFF99"/>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G Time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defPPr>
      </a:lstStyle>
    </a:tx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6958</TotalTime>
  <Words>3235</Words>
  <Application>Microsoft Macintosh PowerPoint</Application>
  <PresentationFormat>On-screen Show (4:3)</PresentationFormat>
  <Paragraphs>540</Paragraphs>
  <Slides>58</Slides>
  <Notes>28</Notes>
  <HiddenSlides>0</HiddenSlides>
  <MMClips>1</MMClips>
  <ScaleCrop>false</ScaleCrop>
  <HeadingPairs>
    <vt:vector size="4" baseType="variant">
      <vt:variant>
        <vt:lpstr>Theme</vt:lpstr>
      </vt:variant>
      <vt:variant>
        <vt:i4>7</vt:i4>
      </vt:variant>
      <vt:variant>
        <vt:lpstr>Slide Titles</vt:lpstr>
      </vt:variant>
      <vt:variant>
        <vt:i4>58</vt:i4>
      </vt:variant>
    </vt:vector>
  </HeadingPairs>
  <TitlesOfParts>
    <vt:vector size="65" baseType="lpstr">
      <vt:lpstr>Office Theme</vt:lpstr>
      <vt:lpstr>1_Default Design</vt:lpstr>
      <vt:lpstr>5_Default Design</vt:lpstr>
      <vt:lpstr>6_Default Design</vt:lpstr>
      <vt:lpstr>2_Default Design</vt:lpstr>
      <vt:lpstr>1_Office Theme</vt:lpstr>
      <vt:lpstr>2_Office Theme</vt:lpstr>
      <vt:lpstr>Het Quantum Universum</vt:lpstr>
      <vt:lpstr>Waar gaat het over?</vt:lpstr>
      <vt:lpstr>Wat gaan we doen?</vt:lpstr>
      <vt:lpstr>Werk-groepjes</vt:lpstr>
      <vt:lpstr>Inhoud van de lessen</vt:lpstr>
      <vt:lpstr>Les 1 t/m 4</vt:lpstr>
      <vt:lpstr>1: Een sterrenstelsel bevat 100 miljard sterren</vt:lpstr>
      <vt:lpstr>2: Er zijn 100 miljard sterrenstelsels, maar het universum is vooral “leeg”</vt:lpstr>
      <vt:lpstr>3: Wij gemaakt uit sterrenstof</vt:lpstr>
      <vt:lpstr>4: Het heelal is 13.7 miljard jaar oud en dijt uit</vt:lpstr>
      <vt:lpstr>5. Donkere materie en donkere energie  overheersen in het heelal </vt:lpstr>
      <vt:lpstr>6: Bouwstenen van gewone  materie, maar ook het atoom is vooral “leeg”</vt:lpstr>
      <vt:lpstr>7: Elementaire deeltjes zijn het eerst gemaakt  na de Big Bang ”</vt:lpstr>
      <vt:lpstr>PowerPoint Presentation</vt:lpstr>
      <vt:lpstr> 8: De Elementaire Deeltjes</vt:lpstr>
      <vt:lpstr>9: Kracht = deeltjes uitwisseling!!</vt:lpstr>
      <vt:lpstr>PowerPoint Presentation</vt:lpstr>
      <vt:lpstr>PowerPoint Presentation</vt:lpstr>
      <vt:lpstr>  4: Materie en Antimaterie</vt:lpstr>
      <vt:lpstr>PowerPoint Presentation</vt:lpstr>
      <vt:lpstr>PowerPoint Presentation</vt:lpstr>
      <vt:lpstr>CERN maakt anti-materie!</vt:lpstr>
      <vt:lpstr>Antimaterie</vt:lpstr>
      <vt:lpstr> De elementaire deeltjes</vt:lpstr>
      <vt:lpstr> De elementaire deeltjes</vt:lpstr>
      <vt:lpstr>De Ontdekking van het Positron</vt:lpstr>
      <vt:lpstr>PowerPoint Presentation</vt:lpstr>
      <vt:lpstr>Creatie:   e+e</vt:lpstr>
      <vt:lpstr>Annihilatie: e+e  </vt:lpstr>
      <vt:lpstr>Productie van antiwaterstof CERN vs Angels&amp;Demons</vt:lpstr>
      <vt:lpstr>Antimaterie: Bom? Energie?</vt:lpstr>
      <vt:lpstr>Antimaterie: CERN’s productie?</vt:lpstr>
      <vt:lpstr>Het ATHENA experiment op CERN</vt:lpstr>
      <vt:lpstr>Antimaterie</vt:lpstr>
      <vt:lpstr>Een wereld van materie</vt:lpstr>
      <vt:lpstr>… een wereld van antimaterie?</vt:lpstr>
      <vt:lpstr>Is er antimaterie in de natuur?</vt:lpstr>
      <vt:lpstr>PowerPoint Presentation</vt:lpstr>
      <vt:lpstr>Zijn er antimaterie sterrenstelsels?</vt:lpstr>
      <vt:lpstr>Terug naar de Oerknal</vt:lpstr>
      <vt:lpstr>Het vroege hete heelal</vt:lpstr>
      <vt:lpstr>Het afgekoelde heelal</vt:lpstr>
      <vt:lpstr>Kosmische achtergrond straling</vt:lpstr>
      <vt:lpstr>Het heelal zoals we het nu zien</vt:lpstr>
      <vt:lpstr>Escher’s impressie over het  verschil tussen materie en antimaterie</vt:lpstr>
      <vt:lpstr>PowerPoint Presentation</vt:lpstr>
      <vt:lpstr>PowerPoint Presentation</vt:lpstr>
      <vt:lpstr>Beauty deeltjes:  verschil tussen materie en antimaterie</vt:lpstr>
      <vt:lpstr>Beauty deeltjes:  verschil tussen materie en antimaterie</vt:lpstr>
      <vt:lpstr>Het vroege hete heelal</vt:lpstr>
      <vt:lpstr>Het vroege hete heelal</vt:lpstr>
      <vt:lpstr>PowerPoint Presentation</vt:lpstr>
      <vt:lpstr>PowerPoint Presentation</vt:lpstr>
      <vt:lpstr>De Zwakke Wisselwerking is Linkshandig</vt:lpstr>
      <vt:lpstr>De Zwakke Wisselwerking is Linkshandig</vt:lpstr>
      <vt:lpstr>Schending van Pariteit</vt:lpstr>
      <vt:lpstr>Antimaterie: herstel van de symmetrie?</vt:lpstr>
      <vt:lpstr>Symmetrie</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Marcel Merk</dc:creator>
  <cp:lastModifiedBy>Marcel Merk</cp:lastModifiedBy>
  <cp:revision>129</cp:revision>
  <dcterms:created xsi:type="dcterms:W3CDTF">2014-01-15T08:08:32Z</dcterms:created>
  <dcterms:modified xsi:type="dcterms:W3CDTF">2014-12-10T20:27:50Z</dcterms:modified>
</cp:coreProperties>
</file>