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4" r:id="rId2"/>
    <p:sldMasterId id="2147483676" r:id="rId3"/>
    <p:sldMasterId id="2147483719" r:id="rId4"/>
  </p:sldMasterIdLst>
  <p:notesMasterIdLst>
    <p:notesMasterId r:id="rId38"/>
  </p:notesMasterIdLst>
  <p:sldIdLst>
    <p:sldId id="256" r:id="rId5"/>
    <p:sldId id="515" r:id="rId6"/>
    <p:sldId id="514" r:id="rId7"/>
    <p:sldId id="602" r:id="rId8"/>
    <p:sldId id="516" r:id="rId9"/>
    <p:sldId id="350" r:id="rId10"/>
    <p:sldId id="576" r:id="rId11"/>
    <p:sldId id="577" r:id="rId12"/>
    <p:sldId id="582" r:id="rId13"/>
    <p:sldId id="578" r:id="rId14"/>
    <p:sldId id="579" r:id="rId15"/>
    <p:sldId id="593" r:id="rId16"/>
    <p:sldId id="595" r:id="rId17"/>
    <p:sldId id="596" r:id="rId18"/>
    <p:sldId id="533" r:id="rId19"/>
    <p:sldId id="597" r:id="rId20"/>
    <p:sldId id="550" r:id="rId21"/>
    <p:sldId id="532" r:id="rId22"/>
    <p:sldId id="445" r:id="rId23"/>
    <p:sldId id="537" r:id="rId24"/>
    <p:sldId id="444" r:id="rId25"/>
    <p:sldId id="603" r:id="rId26"/>
    <p:sldId id="534" r:id="rId27"/>
    <p:sldId id="555" r:id="rId28"/>
    <p:sldId id="599" r:id="rId29"/>
    <p:sldId id="536" r:id="rId30"/>
    <p:sldId id="565" r:id="rId31"/>
    <p:sldId id="566" r:id="rId32"/>
    <p:sldId id="535" r:id="rId33"/>
    <p:sldId id="564" r:id="rId34"/>
    <p:sldId id="568" r:id="rId35"/>
    <p:sldId id="601" r:id="rId36"/>
    <p:sldId id="600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715" autoAdjust="0"/>
  </p:normalViewPr>
  <p:slideViewPr>
    <p:cSldViewPr snapToGrid="0" snapToObjects="1">
      <p:cViewPr varScale="1">
        <p:scale>
          <a:sx n="102" d="100"/>
          <a:sy n="102" d="100"/>
        </p:scale>
        <p:origin x="-8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87E19-74D1-5741-ABF5-264DF9DFC1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CFDD3-E388-914E-97F6-3978442EE5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Willebrord</a:t>
            </a:r>
            <a:r>
              <a:rPr lang="en-US" dirty="0" smtClean="0"/>
              <a:t> </a:t>
            </a:r>
            <a:r>
              <a:rPr lang="en-US" dirty="0" err="1" smtClean="0"/>
              <a:t>Snellius</a:t>
            </a:r>
            <a:r>
              <a:rPr lang="en-US" dirty="0" smtClean="0"/>
              <a:t>: </a:t>
            </a:r>
            <a:r>
              <a:rPr lang="en-US" dirty="0" err="1" smtClean="0"/>
              <a:t>Astronoom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wiskundige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universiteit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leiden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Straal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aarde</a:t>
            </a:r>
            <a:r>
              <a:rPr lang="en-US" baseline="0" dirty="0" smtClean="0"/>
              <a:t>: “de </a:t>
            </a:r>
            <a:r>
              <a:rPr lang="en-US" baseline="0" dirty="0" err="1" smtClean="0"/>
              <a:t>Bataafse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Erathostenes</a:t>
            </a:r>
            <a:r>
              <a:rPr lang="en-US" baseline="0" dirty="0" smtClean="0"/>
              <a:t>”. </a:t>
            </a:r>
            <a:r>
              <a:rPr lang="en-US" baseline="0" dirty="0" err="1" smtClean="0"/>
              <a:t>Berekening</a:t>
            </a:r>
            <a:r>
              <a:rPr lang="en-US" baseline="0" dirty="0" smtClean="0"/>
              <a:t> pi, wet van </a:t>
            </a:r>
            <a:r>
              <a:rPr lang="en-US" baseline="0" dirty="0" err="1" smtClean="0"/>
              <a:t>brekingsindex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leven</a:t>
            </a:r>
            <a:r>
              <a:rPr lang="en-US" dirty="0" smtClean="0"/>
              <a:t> </a:t>
            </a:r>
            <a:r>
              <a:rPr lang="en-US" dirty="0" err="1" smtClean="0"/>
              <a:t>mogelijk</a:t>
            </a:r>
            <a:r>
              <a:rPr lang="en-US" dirty="0" smtClean="0"/>
              <a:t> op </a:t>
            </a:r>
            <a:r>
              <a:rPr lang="en-US" dirty="0" err="1" smtClean="0"/>
              <a:t>een</a:t>
            </a:r>
            <a:r>
              <a:rPr lang="en-US" dirty="0" smtClean="0"/>
              <a:t> van de </a:t>
            </a:r>
            <a:r>
              <a:rPr lang="en-US" dirty="0" err="1" smtClean="0"/>
              <a:t>planeten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FDD3-E388-914E-97F6-3978442EE50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14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8BAA2-5065-4378-BAAF-343A43841A5D}" type="slidenum">
              <a:rPr lang="en-US"/>
              <a:pPr/>
              <a:t>25</a:t>
            </a:fld>
            <a:endParaRPr lang="en-US"/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Penzias en Wilson </a:t>
            </a:r>
            <a:r>
              <a:rPr lang="en-US" dirty="0" err="1" smtClean="0"/>
              <a:t>zochten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zwakke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radiosignalen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interstellaire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ruimte</a:t>
            </a:r>
            <a:r>
              <a:rPr lang="en-US" baseline="0" dirty="0" smtClean="0"/>
              <a:t>. (</a:t>
            </a:r>
            <a:r>
              <a:rPr lang="en-US" baseline="0" dirty="0" err="1" smtClean="0"/>
              <a:t>Doel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communicatie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satellieten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Echter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zien</a:t>
            </a:r>
            <a:r>
              <a:rPr lang="en-US" baseline="0" dirty="0" smtClean="0"/>
              <a:t> heel </a:t>
            </a:r>
            <a:r>
              <a:rPr lang="en-US" baseline="0" dirty="0" err="1" smtClean="0"/>
              <a:t>sterk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signaal</a:t>
            </a:r>
            <a:r>
              <a:rPr lang="en-US" baseline="0" dirty="0" smtClean="0"/>
              <a:t>: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licht</a:t>
            </a:r>
            <a:r>
              <a:rPr lang="en-US" dirty="0" smtClean="0"/>
              <a:t> van big bang!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ruis</a:t>
            </a:r>
            <a:r>
              <a:rPr lang="en-US" baseline="0" dirty="0" smtClean="0"/>
              <a:t> door </a:t>
            </a:r>
            <a:r>
              <a:rPr lang="en-US" baseline="0" dirty="0" err="1" smtClean="0"/>
              <a:t>duivenstront</a:t>
            </a:r>
            <a:r>
              <a:rPr lang="en-US" baseline="0" dirty="0" smtClean="0"/>
              <a:t>!)</a:t>
            </a:r>
            <a:r>
              <a:rPr lang="en-US" dirty="0" smtClean="0"/>
              <a:t> </a:t>
            </a:r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infrarood</a:t>
            </a:r>
            <a:r>
              <a:rPr lang="en-US" dirty="0"/>
              <a:t> </a:t>
            </a:r>
            <a:r>
              <a:rPr lang="en-US" dirty="0" err="1"/>
              <a:t>licht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is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blote</a:t>
            </a:r>
            <a:r>
              <a:rPr lang="en-US" dirty="0"/>
              <a:t> </a:t>
            </a:r>
            <a:r>
              <a:rPr lang="en-US" dirty="0" err="1" smtClean="0"/>
              <a:t>oog</a:t>
            </a:r>
            <a:r>
              <a:rPr lang="en-US" dirty="0" smtClean="0"/>
              <a:t>. </a:t>
            </a:r>
            <a:r>
              <a:rPr lang="en-US" dirty="0"/>
              <a:t>Te </a:t>
            </a:r>
            <a:r>
              <a:rPr lang="en-US" dirty="0" err="1"/>
              <a:t>vergelijken</a:t>
            </a:r>
            <a:r>
              <a:rPr lang="en-US" dirty="0"/>
              <a:t> met de </a:t>
            </a:r>
            <a:r>
              <a:rPr lang="en-US" dirty="0" err="1"/>
              <a:t>straling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magnetron.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de </a:t>
            </a:r>
            <a:r>
              <a:rPr lang="en-US" dirty="0" err="1"/>
              <a:t>schotelantenne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de </a:t>
            </a:r>
            <a:r>
              <a:rPr lang="en-US" dirty="0" err="1"/>
              <a:t>signalen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: 1 mm.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kosmologische</a:t>
            </a:r>
            <a:r>
              <a:rPr lang="en-US" dirty="0"/>
              <a:t> </a:t>
            </a:r>
            <a:r>
              <a:rPr lang="en-US" dirty="0" err="1"/>
              <a:t>ontdekkingen</a:t>
            </a:r>
            <a:r>
              <a:rPr lang="en-US" dirty="0"/>
              <a:t>. Het is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/>
              <a:t>soort</a:t>
            </a:r>
            <a:r>
              <a:rPr lang="en-US" dirty="0"/>
              <a:t> van </a:t>
            </a:r>
            <a:r>
              <a:rPr lang="en-US" dirty="0" err="1"/>
              <a:t>temperatuur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vergelijking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van de </a:t>
            </a:r>
            <a:r>
              <a:rPr lang="en-US" dirty="0" err="1"/>
              <a:t>aarde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recentelijk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 </a:t>
            </a:r>
            <a:r>
              <a:rPr lang="en-US" dirty="0" err="1"/>
              <a:t>gemaakt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Nobelprijs</a:t>
            </a:r>
            <a:r>
              <a:rPr lang="en-US" dirty="0"/>
              <a:t> 1978. Mather en Smoot </a:t>
            </a:r>
            <a:r>
              <a:rPr lang="en-US" dirty="0" err="1"/>
              <a:t>hebben</a:t>
            </a:r>
            <a:r>
              <a:rPr lang="en-US" dirty="0"/>
              <a:t> de </a:t>
            </a:r>
            <a:r>
              <a:rPr lang="en-US" dirty="0" err="1"/>
              <a:t>nobelprijs</a:t>
            </a:r>
            <a:r>
              <a:rPr lang="en-US" dirty="0"/>
              <a:t> 2006 </a:t>
            </a:r>
            <a:r>
              <a:rPr lang="en-US" dirty="0" err="1"/>
              <a:t>Cobe</a:t>
            </a:r>
            <a:r>
              <a:rPr lang="en-US" dirty="0"/>
              <a:t> </a:t>
            </a:r>
            <a:r>
              <a:rPr lang="en-US" dirty="0" err="1"/>
              <a:t>satelliet</a:t>
            </a:r>
            <a:r>
              <a:rPr lang="en-US" dirty="0"/>
              <a:t>. </a:t>
            </a:r>
            <a:r>
              <a:rPr lang="en-US" dirty="0" err="1"/>
              <a:t>Hoekverdeling</a:t>
            </a:r>
            <a:r>
              <a:rPr lang="en-US" dirty="0"/>
              <a:t>. Het </a:t>
            </a:r>
            <a:r>
              <a:rPr lang="en-US" dirty="0" err="1"/>
              <a:t>verbazingwekkende</a:t>
            </a:r>
            <a:r>
              <a:rPr lang="en-US" dirty="0"/>
              <a:t> is nu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miljard</a:t>
            </a:r>
            <a:r>
              <a:rPr lang="en-US" dirty="0"/>
              <a:t> </a:t>
            </a:r>
            <a:r>
              <a:rPr lang="en-US" dirty="0" err="1"/>
              <a:t>maal</a:t>
            </a:r>
            <a:r>
              <a:rPr lang="en-US" dirty="0"/>
              <a:t> </a:t>
            </a:r>
            <a:r>
              <a:rPr lang="en-US" dirty="0" err="1"/>
              <a:t>zoveel</a:t>
            </a:r>
            <a:r>
              <a:rPr lang="en-US" dirty="0"/>
              <a:t> </a:t>
            </a:r>
            <a:r>
              <a:rPr lang="en-US" dirty="0" err="1"/>
              <a:t>lichtdeeltjes</a:t>
            </a:r>
            <a:r>
              <a:rPr lang="en-US" dirty="0"/>
              <a:t> (</a:t>
            </a:r>
            <a:r>
              <a:rPr lang="en-US" dirty="0" err="1"/>
              <a:t>fotonen</a:t>
            </a:r>
            <a:r>
              <a:rPr lang="en-US" dirty="0"/>
              <a:t>)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voorkomen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De </a:t>
            </a:r>
            <a:r>
              <a:rPr lang="en-US" dirty="0" err="1"/>
              <a:t>vraag</a:t>
            </a:r>
            <a:r>
              <a:rPr lang="en-US" dirty="0"/>
              <a:t> is </a:t>
            </a: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vandaan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Relationship Id="rId3" Type="http://schemas.openxmlformats.org/officeDocument/2006/relationships/image" Target="../media/image7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Relationship Id="rId3" Type="http://schemas.openxmlformats.org/officeDocument/2006/relationships/image" Target="../media/image7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eg"/><Relationship Id="rId3" Type="http://schemas.openxmlformats.org/officeDocument/2006/relationships/image" Target="../media/image7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eg"/><Relationship Id="rId3" Type="http://schemas.openxmlformats.org/officeDocument/2006/relationships/image" Target="../media/image11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jpeg"/><Relationship Id="rId3" Type="http://schemas.openxmlformats.org/officeDocument/2006/relationships/image" Target="../media/image11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jpeg"/><Relationship Id="rId3" Type="http://schemas.openxmlformats.org/officeDocument/2006/relationships/image" Target="../media/image11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jpeg"/><Relationship Id="rId3" Type="http://schemas.openxmlformats.org/officeDocument/2006/relationships/image" Target="../media/image11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jpeg"/><Relationship Id="rId3" Type="http://schemas.openxmlformats.org/officeDocument/2006/relationships/image" Target="../media/image11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jpeg"/><Relationship Id="rId3" Type="http://schemas.openxmlformats.org/officeDocument/2006/relationships/image" Target="../media/image11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jpeg"/><Relationship Id="rId3" Type="http://schemas.openxmlformats.org/officeDocument/2006/relationships/image" Target="../media/image11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jpeg"/><Relationship Id="rId3" Type="http://schemas.openxmlformats.org/officeDocument/2006/relationships/image" Target="../media/image11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emf"/><Relationship Id="rId3" Type="http://schemas.openxmlformats.org/officeDocument/2006/relationships/image" Target="../media/image20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jpeg"/><Relationship Id="rId3" Type="http://schemas.openxmlformats.org/officeDocument/2006/relationships/image" Target="../media/image11.emf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jpeg"/><Relationship Id="rId3" Type="http://schemas.openxmlformats.org/officeDocument/2006/relationships/image" Target="../media/image11.emf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 algemeen N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115" y="1657595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490"/>
            <a:ext cx="8326967" cy="276999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14918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Nederland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06895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00" b="1" dirty="0" err="1" smtClean="0">
                <a:solidFill>
                  <a:prstClr val="white"/>
                </a:solidFill>
                <a:latin typeface="Verdana"/>
                <a:cs typeface="Arial" charset="0"/>
              </a:rPr>
              <a:t>Nederlandse</a:t>
            </a:r>
            <a:r>
              <a:rPr lang="en-US" sz="1000" b="1" dirty="0" smtClean="0">
                <a:solidFill>
                  <a:prstClr val="white"/>
                </a:solidFill>
                <a:latin typeface="Verdana"/>
                <a:cs typeface="Arial" charset="0"/>
              </a:rPr>
              <a:t> </a:t>
            </a:r>
            <a:r>
              <a:rPr lang="en-US" sz="1000" b="1" dirty="0" err="1" smtClean="0">
                <a:solidFill>
                  <a:prstClr val="white"/>
                </a:solidFill>
                <a:latin typeface="Verdana"/>
                <a:cs typeface="Arial" charset="0"/>
              </a:rPr>
              <a:t>Organisatie</a:t>
            </a:r>
            <a:r>
              <a:rPr lang="en-US" sz="1000" b="1" dirty="0" smtClean="0">
                <a:solidFill>
                  <a:prstClr val="white"/>
                </a:solidFill>
                <a:latin typeface="Verdana"/>
                <a:cs typeface="Arial" charset="0"/>
              </a:rPr>
              <a:t> </a:t>
            </a:r>
            <a:r>
              <a:rPr lang="en-US" sz="1000" b="1" dirty="0" err="1" smtClean="0">
                <a:solidFill>
                  <a:prstClr val="white"/>
                </a:solidFill>
                <a:latin typeface="Verdana"/>
                <a:cs typeface="Arial" charset="0"/>
              </a:rPr>
              <a:t>voor</a:t>
            </a:r>
            <a:r>
              <a:rPr lang="en-US" sz="1000" b="1" dirty="0" smtClean="0">
                <a:solidFill>
                  <a:prstClr val="white"/>
                </a:solidFill>
                <a:latin typeface="Verdana"/>
                <a:cs typeface="Arial" charset="0"/>
              </a:rPr>
              <a:t> </a:t>
            </a:r>
            <a:r>
              <a:rPr lang="en-US" sz="1000" b="1" dirty="0" err="1" smtClean="0">
                <a:solidFill>
                  <a:prstClr val="white"/>
                </a:solidFill>
                <a:latin typeface="Verdana"/>
                <a:cs typeface="Arial" charset="0"/>
              </a:rPr>
              <a:t>Wetenschappelijk</a:t>
            </a:r>
            <a:r>
              <a:rPr lang="en-US" sz="1000" b="1" dirty="0" smtClean="0">
                <a:solidFill>
                  <a:prstClr val="white"/>
                </a:solidFill>
                <a:latin typeface="Verdana"/>
                <a:cs typeface="Arial" charset="0"/>
              </a:rPr>
              <a:t> </a:t>
            </a:r>
            <a:r>
              <a:rPr lang="en-US" sz="1000" b="1" dirty="0" err="1" smtClean="0">
                <a:solidFill>
                  <a:prstClr val="white"/>
                </a:solidFill>
                <a:latin typeface="Verdana"/>
                <a:cs typeface="Arial" charset="0"/>
              </a:rPr>
              <a:t>Onderzoek</a:t>
            </a:r>
            <a:endParaRPr lang="nl-NL" sz="1000" b="1" dirty="0" smtClean="0">
              <a:solidFill>
                <a:prstClr val="white"/>
              </a:solidFill>
              <a:latin typeface="Verdana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subtitle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9498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wereld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00" b="1" dirty="0" smtClean="0">
                <a:solidFill>
                  <a:prstClr val="white"/>
                </a:solidFill>
                <a:latin typeface="Verdana"/>
                <a:cs typeface="Arial" charset="0"/>
              </a:rPr>
              <a:t>Netherlands </a:t>
            </a:r>
            <a:r>
              <a:rPr lang="en-GB" sz="1000" b="1" dirty="0" smtClean="0">
                <a:solidFill>
                  <a:prstClr val="white"/>
                </a:solidFill>
                <a:latin typeface="Verdana"/>
                <a:cs typeface="Arial" charset="0"/>
              </a:rPr>
              <a:t>Organisation</a:t>
            </a:r>
            <a:r>
              <a:rPr lang="en-US" sz="1000" b="1" dirty="0" smtClean="0">
                <a:solidFill>
                  <a:prstClr val="white"/>
                </a:solidFill>
                <a:latin typeface="Verdana"/>
                <a:cs typeface="Arial" charset="0"/>
              </a:rPr>
              <a:t> for Scientific Research</a:t>
            </a:r>
            <a:endParaRPr lang="nl-NL" sz="1000" b="1" dirty="0" smtClean="0">
              <a:solidFill>
                <a:prstClr val="white"/>
              </a:solidFill>
              <a:latin typeface="Verdana"/>
              <a:cs typeface="Arial" charset="0"/>
            </a:endParaRPr>
          </a:p>
        </p:txBody>
      </p:sp>
      <p:sp>
        <p:nvSpPr>
          <p:cNvPr id="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subtitle</a:t>
            </a:r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9036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strategie li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368"/>
            <a:ext cx="9159876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19100" y="5097463"/>
            <a:ext cx="7772400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</a:t>
            </a:r>
            <a:endParaRPr lang="nl-NL" dirty="0"/>
          </a:p>
        </p:txBody>
      </p:sp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411480" y="6516688"/>
            <a:ext cx="686435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00" b="1" dirty="0" smtClean="0">
                <a:solidFill>
                  <a:prstClr val="white"/>
                </a:solidFill>
                <a:latin typeface="Verdana"/>
                <a:cs typeface="Arial" charset="0"/>
              </a:rPr>
              <a:t>Netherlands </a:t>
            </a:r>
            <a:r>
              <a:rPr lang="en-GB" sz="1000" b="1" dirty="0" smtClean="0">
                <a:solidFill>
                  <a:prstClr val="white"/>
                </a:solidFill>
                <a:latin typeface="Verdana"/>
                <a:cs typeface="Arial" charset="0"/>
              </a:rPr>
              <a:t>Organisation</a:t>
            </a:r>
            <a:r>
              <a:rPr lang="en-US" sz="1000" b="1" dirty="0" smtClean="0">
                <a:solidFill>
                  <a:prstClr val="white"/>
                </a:solidFill>
                <a:latin typeface="Verdana"/>
                <a:cs typeface="Arial" charset="0"/>
              </a:rPr>
              <a:t> for Scientific Research</a:t>
            </a:r>
            <a:endParaRPr lang="nl-NL" sz="1000" b="1" dirty="0" smtClean="0">
              <a:solidFill>
                <a:prstClr val="white"/>
              </a:solidFill>
              <a:latin typeface="Verdan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591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icr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368"/>
            <a:ext cx="9159876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</a:t>
            </a:r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nl-NL" dirty="0"/>
          </a:p>
        </p:txBody>
      </p:sp>
      <p:sp>
        <p:nvSpPr>
          <p:cNvPr id="9" name="Text Box 6"/>
          <p:cNvSpPr txBox="1">
            <a:spLocks noChangeArrowheads="1"/>
          </p:cNvSpPr>
          <p:nvPr userDrawn="1"/>
        </p:nvSpPr>
        <p:spPr bwMode="auto">
          <a:xfrm>
            <a:off x="411480" y="6516688"/>
            <a:ext cx="686435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00" b="1" dirty="0" smtClean="0">
                <a:solidFill>
                  <a:prstClr val="white"/>
                </a:solidFill>
                <a:latin typeface="Verdana"/>
                <a:cs typeface="Arial" charset="0"/>
              </a:rPr>
              <a:t>Netherlands </a:t>
            </a:r>
            <a:r>
              <a:rPr lang="en-GB" sz="1000" b="1" dirty="0" smtClean="0">
                <a:solidFill>
                  <a:prstClr val="white"/>
                </a:solidFill>
                <a:latin typeface="Verdana"/>
                <a:cs typeface="Arial" charset="0"/>
              </a:rPr>
              <a:t>Organisation</a:t>
            </a:r>
            <a:r>
              <a:rPr lang="en-US" sz="1000" b="1" dirty="0" smtClean="0">
                <a:solidFill>
                  <a:prstClr val="white"/>
                </a:solidFill>
                <a:latin typeface="Verdana"/>
                <a:cs typeface="Arial" charset="0"/>
              </a:rPr>
              <a:t> for Scientific Research</a:t>
            </a:r>
            <a:endParaRPr lang="nl-NL" sz="1000" b="1" dirty="0" smtClean="0">
              <a:solidFill>
                <a:prstClr val="white"/>
              </a:solidFill>
              <a:latin typeface="Verdan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306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Le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eader_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368"/>
            <a:ext cx="9159876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5536" y="5097464"/>
            <a:ext cx="7795964" cy="560386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600">
                <a:solidFill>
                  <a:schemeClr val="bg1"/>
                </a:solidFill>
              </a:defRPr>
            </a:lvl1pPr>
          </a:lstStyle>
          <a:p>
            <a:pPr eaLnBrk="1" hangingPunct="1"/>
            <a:r>
              <a:rPr lang="en-GB" sz="3600" b="1" dirty="0" smtClean="0">
                <a:solidFill>
                  <a:srgbClr val="FFFFFF"/>
                </a:solidFill>
                <a:cs typeface="Arial" charset="0"/>
              </a:rPr>
              <a:t>Click to add title</a:t>
            </a:r>
            <a:br>
              <a:rPr lang="en-GB" sz="3600" b="1" dirty="0" smtClean="0">
                <a:solidFill>
                  <a:srgbClr val="FFFFFF"/>
                </a:solidFill>
                <a:cs typeface="Arial" charset="0"/>
              </a:rPr>
            </a:br>
            <a:endParaRPr lang="nl-NL" dirty="0"/>
          </a:p>
        </p:txBody>
      </p:sp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411480" y="6516688"/>
            <a:ext cx="686435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000" b="1" dirty="0" smtClean="0">
                <a:solidFill>
                  <a:prstClr val="white"/>
                </a:solidFill>
                <a:latin typeface="Verdana"/>
                <a:cs typeface="Arial" charset="0"/>
              </a:rPr>
              <a:t>Netherlands </a:t>
            </a:r>
            <a:r>
              <a:rPr lang="en-GB" sz="1000" b="1" dirty="0" smtClean="0">
                <a:solidFill>
                  <a:prstClr val="white"/>
                </a:solidFill>
                <a:latin typeface="Verdana"/>
                <a:cs typeface="Arial" charset="0"/>
              </a:rPr>
              <a:t>Organisation</a:t>
            </a:r>
            <a:r>
              <a:rPr lang="en-US" sz="1000" b="1" dirty="0" smtClean="0">
                <a:solidFill>
                  <a:prstClr val="white"/>
                </a:solidFill>
                <a:latin typeface="Verdana"/>
                <a:cs typeface="Arial" charset="0"/>
              </a:rPr>
              <a:t> for Scientific Research</a:t>
            </a:r>
            <a:endParaRPr lang="nl-NL" sz="1000" b="1" dirty="0" smtClean="0">
              <a:solidFill>
                <a:prstClr val="white"/>
              </a:solidFill>
              <a:latin typeface="Verdana"/>
              <a:cs typeface="Arial" charset="0"/>
            </a:endParaRPr>
          </a:p>
        </p:txBody>
      </p:sp>
      <p:sp>
        <p:nvSpPr>
          <p:cNvPr id="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11480" y="5745005"/>
            <a:ext cx="7825596" cy="408146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None/>
              <a:tabLst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z="2400" dirty="0" smtClean="0">
                <a:solidFill>
                  <a:srgbClr val="FFFFFF"/>
                </a:solidFill>
                <a:cs typeface="Arial" charset="0"/>
              </a:rPr>
              <a:t>Click to add subtitle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4278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nderzoe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115" y="1527980"/>
            <a:ext cx="8353177" cy="553998"/>
          </a:xfr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nl-NL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Click to add title</a:t>
            </a:r>
            <a:endParaRPr lang="nl-NL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72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zoek">
    <p:bg>
      <p:bgPr>
        <a:blipFill dpi="0" rotWithShape="1">
          <a:blip r:embed="rId2" cstate="print">
            <a:lum/>
          </a:blip>
          <a:srcRect/>
          <a:stretch>
            <a:fillRect t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116" y="1662793"/>
            <a:ext cx="8414632" cy="39687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 smtClean="0"/>
              <a:t>Click to add text</a:t>
            </a:r>
            <a:endParaRPr lang="nl-NL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9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8"/>
            <a:ext cx="8326967" cy="3770312"/>
          </a:xfrm>
        </p:spPr>
        <p:txBody>
          <a:bodyPr/>
          <a:lstStyle>
            <a:lvl1pPr eaLnBrk="1" hangingPunct="1">
              <a:defRPr sz="1800" baseline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eaLnBrk="1" hangingPunct="1"/>
            <a:r>
              <a:rPr lang="en-GB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221346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99"/>
                </a:solidFill>
              </a:defRPr>
            </a:lvl1pPr>
            <a:lvl2pPr>
              <a:defRPr>
                <a:solidFill>
                  <a:srgbClr val="FFFF99"/>
                </a:solidFill>
              </a:defRPr>
            </a:lvl2pPr>
            <a:lvl3pPr>
              <a:defRPr>
                <a:solidFill>
                  <a:srgbClr val="FFFF99"/>
                </a:solidFill>
              </a:defRPr>
            </a:lvl3pPr>
            <a:lvl4pPr>
              <a:defRPr>
                <a:solidFill>
                  <a:srgbClr val="FFFF99"/>
                </a:solidFill>
              </a:defRPr>
            </a:lvl4pPr>
            <a:lvl5pPr>
              <a:defRPr>
                <a:solidFill>
                  <a:srgbClr val="FFFF99"/>
                </a:solidFill>
              </a:defRPr>
            </a:lvl5pPr>
          </a:lstStyle>
          <a:p>
            <a:pPr lvl="0"/>
            <a:r>
              <a:rPr lang="nl-NL" dirty="0" smtClean="0"/>
              <a:t>Click to </a:t>
            </a:r>
            <a:r>
              <a:rPr lang="nl-NL" dirty="0" err="1" smtClean="0"/>
              <a:t>edit</a:t>
            </a:r>
            <a:r>
              <a:rPr lang="nl-NL" dirty="0" smtClean="0"/>
              <a:t> </a:t>
            </a:r>
            <a:r>
              <a:rPr lang="nl-NL" dirty="0" err="1" smtClean="0"/>
              <a:t>Master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r>
              <a:rPr lang="nl-NL" dirty="0" smtClean="0"/>
              <a:t> </a:t>
            </a:r>
            <a:r>
              <a:rPr lang="nl-NL" dirty="0" err="1" smtClean="0"/>
              <a:t>styles</a:t>
            </a:r>
            <a:endParaRPr lang="nl-NL" dirty="0" smtClean="0"/>
          </a:p>
          <a:p>
            <a:pPr lvl="1"/>
            <a:r>
              <a:rPr lang="nl-NL" dirty="0" err="1" smtClean="0"/>
              <a:t>Second</a:t>
            </a:r>
            <a:r>
              <a:rPr lang="nl-NL" dirty="0" smtClean="0"/>
              <a:t> level</a:t>
            </a:r>
          </a:p>
          <a:p>
            <a:pPr lvl="2"/>
            <a:r>
              <a:rPr lang="nl-NL" dirty="0" err="1" smtClean="0"/>
              <a:t>Third</a:t>
            </a:r>
            <a:r>
              <a:rPr lang="nl-NL" dirty="0" smtClean="0"/>
              <a:t> level</a:t>
            </a:r>
          </a:p>
          <a:p>
            <a:pPr lvl="3"/>
            <a:r>
              <a:rPr lang="nl-NL" dirty="0" err="1" smtClean="0"/>
              <a:t>Fourth</a:t>
            </a:r>
            <a:r>
              <a:rPr lang="nl-NL" dirty="0" smtClean="0"/>
              <a:t> level</a:t>
            </a:r>
          </a:p>
          <a:p>
            <a:pPr lvl="4"/>
            <a:r>
              <a:rPr lang="nl-NL" dirty="0" err="1" smtClean="0"/>
              <a:t>Fifth</a:t>
            </a:r>
            <a:r>
              <a:rPr lang="nl-NL" dirty="0" smtClean="0"/>
              <a:t>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Financier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8136" y="1517650"/>
            <a:ext cx="8373439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852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er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7329" y="1662793"/>
            <a:ext cx="8333500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8"/>
            <a:ext cx="8326967" cy="276999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43305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Subsidies"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19100" y="6015038"/>
            <a:ext cx="8378465" cy="553998"/>
          </a:xfrm>
        </p:spPr>
        <p:txBody>
          <a:bodyPr/>
          <a:lstStyle>
            <a:lvl1pPr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642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idies">
    <p:bg>
      <p:bgPr>
        <a:blipFill dpi="0" rotWithShape="1">
          <a:blip r:embed="rId2" cstate="print">
            <a:lum/>
          </a:blip>
          <a:srcRect/>
          <a:stretch>
            <a:fillRect l="-4000" t="-12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19100" y="1655536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7"/>
            <a:ext cx="8326967" cy="3817937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7443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Competiti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2815" y="1524907"/>
            <a:ext cx="8407639" cy="553998"/>
          </a:xfrm>
        </p:spPr>
        <p:txBody>
          <a:bodyPr/>
          <a:lstStyle>
            <a:lvl1pPr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51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e">
    <p:bg>
      <p:bgPr>
        <a:blipFill dpi="0" rotWithShape="1">
          <a:blip r:embed="rId2" cstate="print">
            <a:lum/>
          </a:blip>
          <a:srcRect/>
          <a:stretch>
            <a:fillRect t="-8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19100" y="1662793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8"/>
            <a:ext cx="8326967" cy="3817937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602933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Maatschappij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3765" y="4700588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511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atschappij">
    <p:bg>
      <p:bgPr>
        <a:blipFill dpi="0" rotWithShape="1">
          <a:blip r:embed="rId2" cstate="print">
            <a:lum/>
          </a:blip>
          <a:srcRect/>
          <a:stretch>
            <a:fillRect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7329" y="1662792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7"/>
            <a:ext cx="8326967" cy="3817937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05370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nderzoekfaciliteite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4700588"/>
            <a:ext cx="833412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1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85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zoekfaciliteiten">
    <p:bg>
      <p:bgPr>
        <a:blipFill dpi="0" rotWithShape="1">
          <a:blip r:embed="rId2" cstate="print">
            <a:lum/>
          </a:blip>
          <a:srcRect/>
          <a:stretch>
            <a:fillRect t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0072" y="1662793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8"/>
            <a:ext cx="8326967" cy="3827462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65248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nderzoeksinstitute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6506" y="1524908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328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zoeksinstituten">
    <p:bg>
      <p:bgPr>
        <a:blipFill dpi="0" rotWithShape="1">
          <a:blip r:embed="rId2" cstate="print">
            <a:lum/>
          </a:blip>
          <a:srcRect/>
          <a:stretch>
            <a:fillRect t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536" y="1655535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8"/>
            <a:ext cx="8326967" cy="3808412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268398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Internationa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3753" y="1532164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1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360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tionaal">
    <p:bg>
      <p:bgPr>
        <a:blipFill dpi="0" rotWithShape="1">
          <a:blip r:embed="rId2" cstate="print">
            <a:lum/>
          </a:blip>
          <a:srcRect/>
          <a:stretch>
            <a:fillRect t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022" y="1662792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5893"/>
            <a:ext cx="8326967" cy="3820132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66146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oofdstuk Strategie L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19100" y="5823177"/>
            <a:ext cx="8353177" cy="553998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1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4" y="583195"/>
            <a:ext cx="9685471" cy="602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 lint">
    <p:bg>
      <p:bgPr>
        <a:blipFill dpi="0" rotWithShape="1">
          <a:blip r:embed="rId2" cstate="print">
            <a:lum/>
          </a:blip>
          <a:srcRect/>
          <a:stretch>
            <a:fillRect l="-87000" t="-15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4586" y="1662793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8"/>
            <a:ext cx="8326967" cy="3808412"/>
          </a:xfrm>
        </p:spPr>
        <p:txBody>
          <a:bodyPr/>
          <a:lstStyle>
            <a:lvl1pPr>
              <a:defRPr sz="1800" baseline="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87687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Strategi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3753" y="1532165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nl-NL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758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">
    <p:bg>
      <p:bgPr>
        <a:blipFill dpi="0" rotWithShape="1">
          <a:blip r:embed="rId2" cstate="print">
            <a:lum/>
          </a:blip>
          <a:srcRect/>
          <a:stretch>
            <a:fillRect t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7329" y="1655535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text</a:t>
            </a:r>
            <a:endParaRPr lang="nl-NL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9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5893"/>
            <a:ext cx="8326967" cy="3820132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add text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234309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rganisati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3753" y="1532165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1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39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tie">
    <p:bg>
      <p:bgPr>
        <a:blipFill dpi="0" rotWithShape="1">
          <a:blip r:embed="rId2" cstate="print">
            <a:lum/>
          </a:blip>
          <a:srcRect/>
          <a:stretch>
            <a:fillRect t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19100" y="1663155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the style</a:t>
            </a:r>
            <a:endParaRPr lang="nl-NL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8"/>
            <a:ext cx="8326967" cy="3817937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the master styles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742336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algemeen N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1115" y="1657595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DF0F0-B1F1-4138-9364-D163E6D548A8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490"/>
            <a:ext cx="8326967" cy="276999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3244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 voor veel logo'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296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6144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547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7611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628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9099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8457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536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8075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280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2003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378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84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fld id="{B3C61E08-4C1C-B54D-AD00-45E3707D8201}" type="datetimeFigureOut">
              <a:rPr lang="en-US"/>
              <a:pPr/>
              <a:t>15-11-14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fld id="{59FEB96C-0B57-BF49-AEFB-86E4F80EBF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613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30" Type="http://schemas.openxmlformats.org/officeDocument/2006/relationships/theme" Target="../theme/theme3.xml"/><Relationship Id="rId31" Type="http://schemas.openxmlformats.org/officeDocument/2006/relationships/image" Target="../media/image2.emf"/><Relationship Id="rId32" Type="http://schemas.openxmlformats.org/officeDocument/2006/relationships/image" Target="../media/image3.gif"/><Relationship Id="rId9" Type="http://schemas.openxmlformats.org/officeDocument/2006/relationships/slideLayout" Target="../slideLayouts/slideLayout21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33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4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686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362AD-17EB-B042-9AA6-D756029317D4}" type="datetimeFigureOut">
              <a:rPr lang="en-US" smtClean="0"/>
              <a:pPr/>
              <a:t>15-11-14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97BCA-FB68-B54D-AE0D-E73C8286EE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152400" y="6457950"/>
            <a:ext cx="838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defTabSz="914400">
              <a:defRPr/>
            </a:pPr>
            <a:fld id="{585BB61A-D1D4-42B5-B53F-F3D53951EDB3}" type="slidenum">
              <a:rPr lang="nl-NL">
                <a:solidFill>
                  <a:srgbClr val="FFFFFF"/>
                </a:solidFill>
              </a:rPr>
              <a:pPr defTabSz="914400">
                <a:defRPr/>
              </a:pPr>
              <a:t>‹#›</a:t>
            </a:fld>
            <a:r>
              <a:rPr lang="nl-NL">
                <a:solidFill>
                  <a:srgbClr val="FFFFFF"/>
                </a:solidFill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G Times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G Times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G Times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G Times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G Times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G Times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G Times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CG 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21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4" descr="header_3"/>
          <p:cNvPicPr>
            <a:picLocks noChangeAspect="1" noChangeArrowheads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8"/>
          <a:stretch/>
        </p:blipFill>
        <p:spPr bwMode="auto">
          <a:xfrm>
            <a:off x="-6786" y="866272"/>
            <a:ext cx="9154800" cy="602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1657595"/>
            <a:ext cx="832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dirty="0" smtClean="0"/>
              <a:t>Place the title here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0960" y="2478088"/>
            <a:ext cx="8329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Place the subtitle here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0270" name="Rectangle 3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535613" y="6378575"/>
            <a:ext cx="2876550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dirty="0">
              <a:solidFill>
                <a:srgbClr val="DDDEDF"/>
              </a:solidFill>
              <a:latin typeface="Verdana" pitchFamily="34" charset="0"/>
            </a:endParaRPr>
          </a:p>
        </p:txBody>
      </p:sp>
      <p:sp>
        <p:nvSpPr>
          <p:cNvPr id="10271" name="Rectangle 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6113" y="6378575"/>
            <a:ext cx="517525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9DCB578-601A-4322-B008-BD1BB7FEB93B}" type="slidenum">
              <a:rPr lang="nl-NL">
                <a:solidFill>
                  <a:srgbClr val="DDDEDF"/>
                </a:solidFill>
                <a:latin typeface="Verdana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l-NL" dirty="0">
              <a:solidFill>
                <a:srgbClr val="DDDEDF"/>
              </a:solidFill>
              <a:latin typeface="Verdana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874294"/>
            <a:ext cx="2029326" cy="5694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nl-NL">
              <a:solidFill>
                <a:prstClr val="white"/>
              </a:solidFill>
              <a:latin typeface="Verdana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8" y="521368"/>
            <a:ext cx="1608219" cy="71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1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9pPr>
    </p:titleStyle>
    <p:bodyStyle>
      <a:lvl1pPr marL="261938" indent="-261938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33"/>
        </a:buBlip>
        <a:defRPr sz="1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99"/>
                </a:solidFill>
              </a:rPr>
              <a:t>20 </a:t>
            </a:r>
            <a:r>
              <a:rPr lang="en-US" dirty="0" err="1" smtClean="0">
                <a:solidFill>
                  <a:srgbClr val="FFFF99"/>
                </a:solidFill>
              </a:rPr>
              <a:t>maart</a:t>
            </a:r>
            <a:r>
              <a:rPr lang="en-US" dirty="0" smtClean="0">
                <a:solidFill>
                  <a:srgbClr val="FFFF99"/>
                </a:solidFill>
              </a:rPr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  <a:latin typeface="Tahoma" pitchFamily="34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772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Relationship Id="rId3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66FFFF"/>
                </a:solidFill>
              </a:rPr>
              <a:t>Het Quantum </a:t>
            </a:r>
            <a:r>
              <a:rPr lang="en-US" sz="4000" dirty="0" err="1" smtClean="0">
                <a:solidFill>
                  <a:srgbClr val="66FFFF"/>
                </a:solidFill>
              </a:rPr>
              <a:t>Universum</a:t>
            </a:r>
            <a:endParaRPr lang="en-US" sz="4000" dirty="0">
              <a:solidFill>
                <a:srgbClr val="66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Cygnus Gymnasium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Herfst</a:t>
            </a:r>
            <a:r>
              <a:rPr lang="en-US" dirty="0" smtClean="0">
                <a:solidFill>
                  <a:srgbClr val="FFFF00"/>
                </a:solidFill>
              </a:rPr>
              <a:t> 2014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Andromeda </a:t>
            </a:r>
            <a:r>
              <a:rPr lang="en-US" dirty="0" err="1" smtClean="0"/>
              <a:t>nevel</a:t>
            </a:r>
            <a:endParaRPr lang="en-US" dirty="0"/>
          </a:p>
        </p:txBody>
      </p:sp>
      <p:pic>
        <p:nvPicPr>
          <p:cNvPr id="4" name="Picture 3" descr="Andromeda_Galax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2994"/>
            <a:ext cx="9144000" cy="6007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147" y="961038"/>
            <a:ext cx="4822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66FFFF"/>
                </a:solidFill>
              </a:rPr>
              <a:t>Onze</a:t>
            </a:r>
            <a:r>
              <a:rPr lang="en-US" sz="2000" dirty="0" smtClean="0">
                <a:solidFill>
                  <a:srgbClr val="66FFFF"/>
                </a:solidFill>
              </a:rPr>
              <a:t> “</a:t>
            </a:r>
            <a:r>
              <a:rPr lang="en-US" sz="2000" dirty="0" err="1" smtClean="0">
                <a:solidFill>
                  <a:srgbClr val="66FFFF"/>
                </a:solidFill>
              </a:rPr>
              <a:t>buren</a:t>
            </a:r>
            <a:r>
              <a:rPr lang="en-US" sz="2000" dirty="0" smtClean="0">
                <a:solidFill>
                  <a:srgbClr val="66FFFF"/>
                </a:solidFill>
              </a:rPr>
              <a:t>”: </a:t>
            </a:r>
            <a:r>
              <a:rPr lang="en-US" sz="2000" dirty="0" err="1" smtClean="0">
                <a:solidFill>
                  <a:srgbClr val="66FFFF"/>
                </a:solidFill>
              </a:rPr>
              <a:t>iets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groter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dan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onze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melkweg</a:t>
            </a:r>
            <a:endParaRPr lang="en-US" sz="2000" dirty="0">
              <a:solidFill>
                <a:srgbClr val="66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147" y="5966842"/>
            <a:ext cx="5185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66FFFF"/>
                </a:solidFill>
              </a:rPr>
              <a:t>Afstand</a:t>
            </a:r>
            <a:r>
              <a:rPr lang="en-US" sz="2000" dirty="0" smtClean="0">
                <a:solidFill>
                  <a:srgbClr val="66FFFF"/>
                </a:solidFill>
              </a:rPr>
              <a:t> tot </a:t>
            </a:r>
            <a:r>
              <a:rPr lang="en-US" sz="2000" dirty="0" err="1" smtClean="0">
                <a:solidFill>
                  <a:srgbClr val="66FFFF"/>
                </a:solidFill>
              </a:rPr>
              <a:t>onze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melkweg</a:t>
            </a:r>
            <a:r>
              <a:rPr lang="en-US" sz="2000" dirty="0" smtClean="0">
                <a:solidFill>
                  <a:srgbClr val="66FFFF"/>
                </a:solidFill>
              </a:rPr>
              <a:t>: 2.5 </a:t>
            </a:r>
            <a:r>
              <a:rPr lang="en-US" sz="2000" dirty="0" err="1" smtClean="0">
                <a:solidFill>
                  <a:srgbClr val="66FFFF"/>
                </a:solidFill>
              </a:rPr>
              <a:t>miljoen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lichtjaar</a:t>
            </a:r>
            <a:r>
              <a:rPr lang="en-US" sz="2000" dirty="0" smtClean="0">
                <a:solidFill>
                  <a:srgbClr val="66FFFF"/>
                </a:solidFill>
              </a:rPr>
              <a:t>!</a:t>
            </a:r>
            <a:endParaRPr lang="en-US" sz="2000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50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bble_ultra_deep_fiel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12" y="-657053"/>
            <a:ext cx="8950082" cy="89500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Stukje</a:t>
            </a:r>
            <a:r>
              <a:rPr lang="en-US" dirty="0" smtClean="0"/>
              <a:t> van de </a:t>
            </a:r>
            <a:r>
              <a:rPr lang="en-US" dirty="0" err="1" smtClean="0"/>
              <a:t>hemel</a:t>
            </a:r>
            <a:r>
              <a:rPr lang="en-US" dirty="0" smtClean="0"/>
              <a:t> </a:t>
            </a:r>
            <a:r>
              <a:rPr lang="en-US" dirty="0" err="1" smtClean="0"/>
              <a:t>sterk</a:t>
            </a:r>
            <a:r>
              <a:rPr lang="en-US" dirty="0" smtClean="0"/>
              <a:t> </a:t>
            </a:r>
            <a:r>
              <a:rPr lang="en-US" dirty="0" err="1" smtClean="0"/>
              <a:t>vergroot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61536" y="5518704"/>
            <a:ext cx="7314147" cy="1015663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66FFFF"/>
                </a:solidFill>
              </a:rPr>
              <a:t>Allemaal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sterrenstelsels</a:t>
            </a:r>
            <a:r>
              <a:rPr lang="en-US" sz="2000" dirty="0" smtClean="0">
                <a:solidFill>
                  <a:srgbClr val="66FFFF"/>
                </a:solidFill>
              </a:rPr>
              <a:t>!</a:t>
            </a:r>
          </a:p>
          <a:p>
            <a:r>
              <a:rPr lang="en-US" sz="2000" dirty="0" err="1" smtClean="0">
                <a:solidFill>
                  <a:srgbClr val="66FFFF"/>
                </a:solidFill>
              </a:rPr>
              <a:t>Een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sterrenstelsel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bevat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gemiddeld</a:t>
            </a:r>
            <a:r>
              <a:rPr lang="en-US" sz="2000" dirty="0" smtClean="0">
                <a:solidFill>
                  <a:srgbClr val="66FFFF"/>
                </a:solidFill>
              </a:rPr>
              <a:t> 100 </a:t>
            </a:r>
            <a:r>
              <a:rPr lang="en-US" sz="2000" dirty="0" err="1" smtClean="0">
                <a:solidFill>
                  <a:srgbClr val="66FFFF"/>
                </a:solidFill>
              </a:rPr>
              <a:t>miljard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sterren</a:t>
            </a:r>
            <a:endParaRPr lang="en-US" sz="2000" dirty="0" smtClean="0">
              <a:solidFill>
                <a:srgbClr val="66FFFF"/>
              </a:solidFill>
            </a:endParaRPr>
          </a:p>
          <a:p>
            <a:r>
              <a:rPr lang="en-US" sz="2000" dirty="0" smtClean="0">
                <a:solidFill>
                  <a:srgbClr val="66FFFF"/>
                </a:solidFill>
              </a:rPr>
              <a:t>Het </a:t>
            </a:r>
            <a:r>
              <a:rPr lang="en-US" sz="2000" dirty="0" err="1" smtClean="0">
                <a:solidFill>
                  <a:srgbClr val="66FFFF"/>
                </a:solidFill>
              </a:rPr>
              <a:t>zichtbare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universum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bevat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ongeveer</a:t>
            </a:r>
            <a:r>
              <a:rPr lang="en-US" sz="2000" dirty="0" smtClean="0">
                <a:solidFill>
                  <a:srgbClr val="66FFFF"/>
                </a:solidFill>
              </a:rPr>
              <a:t> 100 </a:t>
            </a:r>
            <a:r>
              <a:rPr lang="en-US" sz="2000" dirty="0" err="1" smtClean="0">
                <a:solidFill>
                  <a:srgbClr val="66FFFF"/>
                </a:solidFill>
              </a:rPr>
              <a:t>miljard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sterrenstelsels</a:t>
            </a:r>
            <a:r>
              <a:rPr lang="en-US" sz="2000" dirty="0" smtClean="0">
                <a:solidFill>
                  <a:srgbClr val="66FFFF"/>
                </a:solidFill>
              </a:rPr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347136" y="153413"/>
            <a:ext cx="8602946" cy="652879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13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errenhem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8" y="-20306"/>
            <a:ext cx="9159416" cy="7051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Olbers</a:t>
            </a:r>
            <a:r>
              <a:rPr lang="en-US" dirty="0" smtClean="0"/>
              <a:t> Paradox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54" y="581501"/>
            <a:ext cx="7532639" cy="767934"/>
          </a:xfrm>
        </p:spPr>
        <p:txBody>
          <a:bodyPr>
            <a:normAutofit/>
          </a:bodyPr>
          <a:lstStyle/>
          <a:p>
            <a:r>
              <a:rPr lang="en-US" dirty="0" err="1" smtClean="0"/>
              <a:t>Waarom</a:t>
            </a:r>
            <a:r>
              <a:rPr lang="en-US" dirty="0" smtClean="0"/>
              <a:t> is het ‘s </a:t>
            </a:r>
            <a:r>
              <a:rPr lang="en-US" dirty="0" err="1" smtClean="0"/>
              <a:t>nachts</a:t>
            </a:r>
            <a:r>
              <a:rPr lang="en-US" dirty="0" smtClean="0"/>
              <a:t> </a:t>
            </a:r>
            <a:r>
              <a:rPr lang="en-US" dirty="0" err="1" smtClean="0"/>
              <a:t>eigenlijk</a:t>
            </a:r>
            <a:r>
              <a:rPr lang="en-US" dirty="0" smtClean="0"/>
              <a:t> </a:t>
            </a:r>
            <a:r>
              <a:rPr lang="en-US" dirty="0" err="1" smtClean="0"/>
              <a:t>donker</a:t>
            </a:r>
            <a:r>
              <a:rPr lang="en-US" dirty="0" smtClean="0"/>
              <a:t>?</a:t>
            </a:r>
          </a:p>
        </p:txBody>
      </p:sp>
      <p:pic>
        <p:nvPicPr>
          <p:cNvPr id="6" name="Picture 5" descr="BomenEind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1" y="1279886"/>
            <a:ext cx="3991282" cy="2656017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pic>
        <p:nvPicPr>
          <p:cNvPr id="7" name="Picture 6" descr="BomenOneindi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46" y="1268354"/>
            <a:ext cx="3984998" cy="2656017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94444" y="4521204"/>
            <a:ext cx="8229600" cy="131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Als</a:t>
            </a:r>
            <a:r>
              <a:rPr lang="en-US" dirty="0" smtClean="0"/>
              <a:t> het </a:t>
            </a:r>
            <a:r>
              <a:rPr lang="en-US" dirty="0" err="1" smtClean="0"/>
              <a:t>bos</a:t>
            </a:r>
            <a:r>
              <a:rPr lang="en-US" dirty="0" smtClean="0"/>
              <a:t> </a:t>
            </a:r>
            <a:r>
              <a:rPr lang="en-US" dirty="0" err="1" smtClean="0"/>
              <a:t>groot</a:t>
            </a:r>
            <a:r>
              <a:rPr lang="en-US" dirty="0" smtClean="0"/>
              <a:t> </a:t>
            </a:r>
            <a:r>
              <a:rPr lang="en-US" dirty="0" err="1" smtClean="0"/>
              <a:t>genoeg</a:t>
            </a:r>
            <a:r>
              <a:rPr lang="en-US" dirty="0" smtClean="0"/>
              <a:t> is </a:t>
            </a:r>
            <a:r>
              <a:rPr lang="en-US" dirty="0" err="1" smtClean="0"/>
              <a:t>kijk</a:t>
            </a:r>
            <a:r>
              <a:rPr lang="en-US" dirty="0" smtClean="0"/>
              <a:t> je in </a:t>
            </a:r>
            <a:r>
              <a:rPr lang="en-US" dirty="0" err="1" smtClean="0"/>
              <a:t>elke</a:t>
            </a:r>
            <a:r>
              <a:rPr lang="en-US" dirty="0" smtClean="0"/>
              <a:t> </a:t>
            </a:r>
            <a:r>
              <a:rPr lang="en-US" dirty="0" err="1" smtClean="0"/>
              <a:t>richting</a:t>
            </a:r>
            <a:r>
              <a:rPr lang="en-US" dirty="0" smtClean="0"/>
              <a:t> </a:t>
            </a:r>
            <a:r>
              <a:rPr lang="en-US" dirty="0" err="1" smtClean="0"/>
              <a:t>tegen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boomstam</a:t>
            </a:r>
            <a:r>
              <a:rPr lang="en-US" dirty="0" smtClean="0"/>
              <a:t>.</a:t>
            </a:r>
          </a:p>
          <a:p>
            <a:r>
              <a:rPr lang="en-US" dirty="0" smtClean="0"/>
              <a:t>Hoe zit </a:t>
            </a:r>
            <a:r>
              <a:rPr lang="en-US" dirty="0" err="1" smtClean="0"/>
              <a:t>dat</a:t>
            </a:r>
            <a:r>
              <a:rPr lang="en-US" dirty="0" smtClean="0"/>
              <a:t> met het </a:t>
            </a:r>
            <a:r>
              <a:rPr lang="en-US" dirty="0" err="1" smtClean="0"/>
              <a:t>heelal</a:t>
            </a:r>
            <a:r>
              <a:rPr lang="en-US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3028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errenho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8350" y="-1768037"/>
            <a:ext cx="14008189" cy="10372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8281" y="0"/>
            <a:ext cx="3026606" cy="686898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err="1" smtClean="0"/>
              <a:t>Olbers</a:t>
            </a:r>
            <a:r>
              <a:rPr lang="en-US" dirty="0" smtClean="0"/>
              <a:t> Paradox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19528" y="4687963"/>
            <a:ext cx="8771911" cy="104026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Om de </a:t>
            </a:r>
            <a:r>
              <a:rPr lang="en-US" sz="2600" dirty="0" err="1" smtClean="0"/>
              <a:t>sterren</a:t>
            </a:r>
            <a:r>
              <a:rPr lang="en-US" sz="2600" dirty="0" smtClean="0"/>
              <a:t> net </a:t>
            </a:r>
            <a:r>
              <a:rPr lang="en-US" sz="2600" dirty="0" err="1" smtClean="0"/>
              <a:t>zo</a:t>
            </a:r>
            <a:r>
              <a:rPr lang="en-US" sz="2600" dirty="0" smtClean="0"/>
              <a:t> </a:t>
            </a:r>
            <a:r>
              <a:rPr lang="en-US" sz="2600" dirty="0" err="1" smtClean="0"/>
              <a:t>veel</a:t>
            </a:r>
            <a:r>
              <a:rPr lang="en-US" sz="2600" dirty="0" smtClean="0"/>
              <a:t> </a:t>
            </a:r>
            <a:r>
              <a:rPr lang="en-US" sz="2600" dirty="0" err="1" smtClean="0"/>
              <a:t>licht</a:t>
            </a:r>
            <a:r>
              <a:rPr lang="en-US" sz="2600" dirty="0" smtClean="0"/>
              <a:t> </a:t>
            </a:r>
            <a:r>
              <a:rPr lang="en-US" sz="2600" dirty="0" err="1" smtClean="0"/>
              <a:t>te</a:t>
            </a:r>
            <a:r>
              <a:rPr lang="en-US" sz="2600" dirty="0" smtClean="0"/>
              <a:t> </a:t>
            </a:r>
            <a:r>
              <a:rPr lang="en-US" sz="2600" dirty="0" err="1" smtClean="0"/>
              <a:t>laten</a:t>
            </a:r>
            <a:r>
              <a:rPr lang="en-US" sz="2600" dirty="0" smtClean="0"/>
              <a:t> </a:t>
            </a:r>
            <a:r>
              <a:rPr lang="en-US" sz="2600" dirty="0" err="1" smtClean="0"/>
              <a:t>geven</a:t>
            </a:r>
            <a:r>
              <a:rPr lang="en-US" sz="2600" dirty="0" smtClean="0"/>
              <a:t> </a:t>
            </a:r>
            <a:r>
              <a:rPr lang="en-US" sz="2600" dirty="0" err="1" smtClean="0"/>
              <a:t>als</a:t>
            </a:r>
            <a:r>
              <a:rPr lang="en-US" sz="2600" dirty="0" smtClean="0"/>
              <a:t> de </a:t>
            </a:r>
            <a:r>
              <a:rPr lang="en-US" sz="2600" dirty="0" err="1" smtClean="0"/>
              <a:t>zon</a:t>
            </a:r>
            <a:r>
              <a:rPr lang="en-US" sz="2600" dirty="0" smtClean="0"/>
              <a:t> (</a:t>
            </a:r>
            <a:r>
              <a:rPr lang="en-US" sz="2600" dirty="0" err="1" smtClean="0"/>
              <a:t>daglicht</a:t>
            </a:r>
            <a:r>
              <a:rPr lang="en-US" sz="2600" dirty="0" smtClean="0"/>
              <a:t> ‘s </a:t>
            </a:r>
            <a:r>
              <a:rPr lang="en-US" sz="2600" dirty="0" err="1" smtClean="0"/>
              <a:t>nachts</a:t>
            </a:r>
            <a:r>
              <a:rPr lang="en-US" sz="2600" dirty="0" smtClean="0"/>
              <a:t>) </a:t>
            </a:r>
            <a:r>
              <a:rPr lang="en-US" sz="2600" dirty="0" err="1" smtClean="0"/>
              <a:t>moet</a:t>
            </a:r>
            <a:r>
              <a:rPr lang="en-US" sz="2600" dirty="0" smtClean="0"/>
              <a:t> het </a:t>
            </a:r>
            <a:r>
              <a:rPr lang="en-US" sz="2600" dirty="0" err="1" smtClean="0"/>
              <a:t>heelal</a:t>
            </a:r>
            <a:r>
              <a:rPr lang="en-US" sz="2600" dirty="0" smtClean="0"/>
              <a:t> 100 000 </a:t>
            </a:r>
            <a:r>
              <a:rPr lang="en-US" sz="2600" dirty="0" err="1" smtClean="0"/>
              <a:t>keer</a:t>
            </a:r>
            <a:r>
              <a:rPr lang="en-US" sz="2600" dirty="0" smtClean="0"/>
              <a:t> </a:t>
            </a:r>
            <a:r>
              <a:rPr lang="en-US" sz="2600" dirty="0" err="1" smtClean="0"/>
              <a:t>groter</a:t>
            </a:r>
            <a:r>
              <a:rPr lang="en-US" sz="2600" dirty="0" smtClean="0"/>
              <a:t> </a:t>
            </a:r>
            <a:r>
              <a:rPr lang="en-US" sz="2600" dirty="0" err="1" smtClean="0"/>
              <a:t>zijn</a:t>
            </a:r>
            <a:r>
              <a:rPr lang="en-US" sz="2600" dirty="0"/>
              <a:t>!</a:t>
            </a:r>
            <a:endParaRPr lang="en-US" sz="260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19528" y="5728231"/>
            <a:ext cx="8658750" cy="112132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rgbClr val="66FFFF"/>
                </a:solidFill>
              </a:rPr>
              <a:t>Om op elk punt van de </a:t>
            </a:r>
            <a:r>
              <a:rPr lang="en-US" sz="2600" dirty="0" err="1" smtClean="0">
                <a:solidFill>
                  <a:srgbClr val="66FFFF"/>
                </a:solidFill>
              </a:rPr>
              <a:t>hemel</a:t>
            </a:r>
            <a:r>
              <a:rPr lang="en-US" sz="2600" dirty="0" smtClean="0">
                <a:solidFill>
                  <a:srgbClr val="66FFFF"/>
                </a:solidFill>
              </a:rPr>
              <a:t> </a:t>
            </a:r>
            <a:r>
              <a:rPr lang="en-US" sz="2600" dirty="0" err="1" smtClean="0">
                <a:solidFill>
                  <a:srgbClr val="66FFFF"/>
                </a:solidFill>
              </a:rPr>
              <a:t>tegen</a:t>
            </a:r>
            <a:r>
              <a:rPr lang="en-US" sz="2600" dirty="0" smtClean="0">
                <a:solidFill>
                  <a:srgbClr val="66FFFF"/>
                </a:solidFill>
              </a:rPr>
              <a:t> </a:t>
            </a:r>
            <a:r>
              <a:rPr lang="en-US" sz="2600" dirty="0" err="1" smtClean="0">
                <a:solidFill>
                  <a:srgbClr val="66FFFF"/>
                </a:solidFill>
              </a:rPr>
              <a:t>een</a:t>
            </a:r>
            <a:r>
              <a:rPr lang="en-US" sz="2600" dirty="0" smtClean="0">
                <a:solidFill>
                  <a:srgbClr val="66FFFF"/>
                </a:solidFill>
              </a:rPr>
              <a:t> </a:t>
            </a:r>
            <a:r>
              <a:rPr lang="en-US" sz="2600" dirty="0" err="1" smtClean="0">
                <a:solidFill>
                  <a:srgbClr val="66FFFF"/>
                </a:solidFill>
              </a:rPr>
              <a:t>steroppervlag</a:t>
            </a:r>
            <a:r>
              <a:rPr lang="en-US" sz="2600" dirty="0" smtClean="0">
                <a:solidFill>
                  <a:srgbClr val="66FFFF"/>
                </a:solidFill>
              </a:rPr>
              <a:t> </a:t>
            </a:r>
            <a:r>
              <a:rPr lang="en-US" sz="2600" dirty="0" err="1" smtClean="0">
                <a:solidFill>
                  <a:srgbClr val="66FFFF"/>
                </a:solidFill>
              </a:rPr>
              <a:t>te</a:t>
            </a:r>
            <a:r>
              <a:rPr lang="en-US" sz="2600" dirty="0" smtClean="0">
                <a:solidFill>
                  <a:srgbClr val="66FFFF"/>
                </a:solidFill>
              </a:rPr>
              <a:t> </a:t>
            </a:r>
            <a:r>
              <a:rPr lang="en-US" sz="2600" dirty="0" err="1" smtClean="0">
                <a:solidFill>
                  <a:srgbClr val="66FFFF"/>
                </a:solidFill>
              </a:rPr>
              <a:t>kijken</a:t>
            </a:r>
            <a:r>
              <a:rPr lang="en-US" sz="2600" dirty="0">
                <a:solidFill>
                  <a:srgbClr val="66FFFF"/>
                </a:solidFill>
              </a:rPr>
              <a:t> </a:t>
            </a:r>
            <a:r>
              <a:rPr lang="en-US" sz="2600" dirty="0" err="1" smtClean="0">
                <a:solidFill>
                  <a:srgbClr val="66FFFF"/>
                </a:solidFill>
              </a:rPr>
              <a:t>moet</a:t>
            </a:r>
            <a:r>
              <a:rPr lang="en-US" sz="2600" dirty="0" smtClean="0">
                <a:solidFill>
                  <a:srgbClr val="66FFFF"/>
                </a:solidFill>
              </a:rPr>
              <a:t> het </a:t>
            </a:r>
            <a:r>
              <a:rPr lang="en-US" sz="2600" dirty="0" err="1" smtClean="0">
                <a:solidFill>
                  <a:srgbClr val="66FFFF"/>
                </a:solidFill>
              </a:rPr>
              <a:t>heelal</a:t>
            </a:r>
            <a:r>
              <a:rPr lang="en-US" sz="2600" dirty="0" smtClean="0">
                <a:solidFill>
                  <a:srgbClr val="66FFFF"/>
                </a:solidFill>
              </a:rPr>
              <a:t>  1 000 000 000 </a:t>
            </a:r>
            <a:r>
              <a:rPr lang="en-US" sz="2600" dirty="0" err="1" smtClean="0">
                <a:solidFill>
                  <a:srgbClr val="66FFFF"/>
                </a:solidFill>
              </a:rPr>
              <a:t>keer</a:t>
            </a:r>
            <a:r>
              <a:rPr lang="en-US" sz="2600" dirty="0" smtClean="0">
                <a:solidFill>
                  <a:srgbClr val="66FFFF"/>
                </a:solidFill>
              </a:rPr>
              <a:t> </a:t>
            </a:r>
            <a:r>
              <a:rPr lang="en-US" sz="2600" dirty="0" err="1" smtClean="0">
                <a:solidFill>
                  <a:srgbClr val="66FFFF"/>
                </a:solidFill>
              </a:rPr>
              <a:t>groter</a:t>
            </a:r>
            <a:r>
              <a:rPr lang="en-US" sz="2600" dirty="0" smtClean="0">
                <a:solidFill>
                  <a:srgbClr val="66FFFF"/>
                </a:solidFill>
              </a:rPr>
              <a:t> </a:t>
            </a:r>
            <a:r>
              <a:rPr lang="en-US" sz="2600" dirty="0" err="1" smtClean="0">
                <a:solidFill>
                  <a:srgbClr val="66FFFF"/>
                </a:solidFill>
              </a:rPr>
              <a:t>zijn</a:t>
            </a:r>
            <a:r>
              <a:rPr lang="en-US" sz="2600" dirty="0">
                <a:solidFill>
                  <a:srgbClr val="66FFFF"/>
                </a:solidFill>
              </a:rPr>
              <a:t>!</a:t>
            </a:r>
            <a:endParaRPr lang="en-US" sz="2600" dirty="0" smtClean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81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Heelal</a:t>
            </a:r>
            <a:r>
              <a:rPr lang="en-US" dirty="0" smtClean="0"/>
              <a:t> </a:t>
            </a:r>
            <a:r>
              <a:rPr lang="en-US" dirty="0" err="1" smtClean="0"/>
              <a:t>dijt</a:t>
            </a:r>
            <a:r>
              <a:rPr lang="en-US" dirty="0" smtClean="0"/>
              <a:t> </a:t>
            </a:r>
            <a:r>
              <a:rPr lang="en-US" dirty="0" err="1" smtClean="0"/>
              <a:t>uit</a:t>
            </a:r>
            <a:r>
              <a:rPr lang="en-US" dirty="0" smtClean="0"/>
              <a:t>: het Doppler Effect</a:t>
            </a:r>
            <a:endParaRPr lang="en-US" dirty="0"/>
          </a:p>
        </p:txBody>
      </p:sp>
      <p:pic>
        <p:nvPicPr>
          <p:cNvPr id="4" name="Doppler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395" y="816351"/>
            <a:ext cx="8107070" cy="540471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68357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Effect </a:t>
            </a:r>
            <a:r>
              <a:rPr lang="en-US" dirty="0" err="1" smtClean="0"/>
              <a:t>volgens</a:t>
            </a:r>
            <a:r>
              <a:rPr lang="en-US" dirty="0" smtClean="0"/>
              <a:t> Big </a:t>
            </a:r>
            <a:r>
              <a:rPr lang="en-US" smtClean="0"/>
              <a:t>Bang Theory</a:t>
            </a:r>
            <a:endParaRPr lang="en-US"/>
          </a:p>
        </p:txBody>
      </p:sp>
      <p:pic>
        <p:nvPicPr>
          <p:cNvPr id="4" name="BigBangTheoryDopp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23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975" y="4299687"/>
            <a:ext cx="8013943" cy="1349439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err="1" smtClean="0"/>
              <a:t>Als</a:t>
            </a:r>
            <a:r>
              <a:rPr lang="en-US" sz="2600" dirty="0" smtClean="0"/>
              <a:t> </a:t>
            </a:r>
            <a:r>
              <a:rPr lang="en-US" sz="2600" dirty="0" err="1" smtClean="0"/>
              <a:t>iets</a:t>
            </a:r>
            <a:r>
              <a:rPr lang="en-US" sz="2600" dirty="0" smtClean="0"/>
              <a:t> van </a:t>
            </a:r>
            <a:r>
              <a:rPr lang="en-US" sz="2600" dirty="0" err="1" smtClean="0"/>
              <a:t>jou</a:t>
            </a:r>
            <a:r>
              <a:rPr lang="en-US" sz="2600" dirty="0" smtClean="0"/>
              <a:t> </a:t>
            </a:r>
            <a:r>
              <a:rPr lang="en-US" sz="2600" dirty="0" err="1" smtClean="0"/>
              <a:t>af</a:t>
            </a:r>
            <a:r>
              <a:rPr lang="en-US" sz="2600" dirty="0" smtClean="0"/>
              <a:t> </a:t>
            </a:r>
            <a:r>
              <a:rPr lang="en-US" sz="2600" dirty="0" err="1" smtClean="0"/>
              <a:t>beweegt</a:t>
            </a:r>
            <a:r>
              <a:rPr lang="en-US" sz="2600" dirty="0" smtClean="0"/>
              <a:t>, of </a:t>
            </a:r>
            <a:r>
              <a:rPr lang="en-US" sz="2600" dirty="0" err="1" smtClean="0"/>
              <a:t>als</a:t>
            </a:r>
            <a:r>
              <a:rPr lang="en-US" sz="2600" dirty="0" smtClean="0"/>
              <a:t> </a:t>
            </a:r>
            <a:r>
              <a:rPr lang="en-US" sz="2600" dirty="0" err="1" smtClean="0"/>
              <a:t>jij</a:t>
            </a:r>
            <a:r>
              <a:rPr lang="en-US" sz="2600" dirty="0" smtClean="0"/>
              <a:t> van </a:t>
            </a:r>
            <a:r>
              <a:rPr lang="en-US" sz="2600" dirty="0" err="1" smtClean="0"/>
              <a:t>iets</a:t>
            </a:r>
            <a:r>
              <a:rPr lang="en-US" sz="2600" dirty="0" smtClean="0"/>
              <a:t> </a:t>
            </a:r>
            <a:r>
              <a:rPr lang="en-US" sz="2600" dirty="0" err="1" smtClean="0"/>
              <a:t>af</a:t>
            </a:r>
            <a:r>
              <a:rPr lang="en-US" sz="2600" dirty="0" smtClean="0"/>
              <a:t> </a:t>
            </a:r>
            <a:r>
              <a:rPr lang="en-US" sz="2600" dirty="0" err="1" smtClean="0"/>
              <a:t>beweegt</a:t>
            </a:r>
            <a:r>
              <a:rPr lang="en-US" sz="2600" dirty="0" smtClean="0"/>
              <a:t> </a:t>
            </a:r>
            <a:r>
              <a:rPr lang="en-US" sz="2600" dirty="0" err="1" smtClean="0"/>
              <a:t>wordt</a:t>
            </a:r>
            <a:r>
              <a:rPr lang="en-US" sz="2600" dirty="0" smtClean="0"/>
              <a:t> de </a:t>
            </a:r>
            <a:r>
              <a:rPr lang="en-US" sz="2600" dirty="0" err="1" smtClean="0"/>
              <a:t>kleur</a:t>
            </a:r>
            <a:r>
              <a:rPr lang="en-US" sz="2600" dirty="0" smtClean="0"/>
              <a:t> </a:t>
            </a:r>
            <a:r>
              <a:rPr lang="en-US" sz="2600" dirty="0" err="1" smtClean="0"/>
              <a:t>roder</a:t>
            </a:r>
            <a:r>
              <a:rPr lang="en-US" sz="2600" dirty="0" smtClean="0"/>
              <a:t>.</a:t>
            </a:r>
          </a:p>
          <a:p>
            <a:r>
              <a:rPr lang="en-US" sz="2600" dirty="0" smtClean="0"/>
              <a:t>Ales </a:t>
            </a:r>
            <a:r>
              <a:rPr lang="en-US" sz="2600" dirty="0" err="1" smtClean="0"/>
              <a:t>iets</a:t>
            </a:r>
            <a:r>
              <a:rPr lang="en-US" sz="2600" dirty="0" smtClean="0"/>
              <a:t> </a:t>
            </a:r>
            <a:r>
              <a:rPr lang="en-US" sz="2600" dirty="0" err="1" smtClean="0"/>
              <a:t>naar</a:t>
            </a:r>
            <a:r>
              <a:rPr lang="en-US" sz="2600" dirty="0" smtClean="0"/>
              <a:t> </a:t>
            </a:r>
            <a:r>
              <a:rPr lang="en-US" sz="2600" dirty="0" err="1" smtClean="0"/>
              <a:t>jou</a:t>
            </a:r>
            <a:r>
              <a:rPr lang="en-US" sz="2600" dirty="0" smtClean="0"/>
              <a:t> toe </a:t>
            </a:r>
            <a:r>
              <a:rPr lang="en-US" sz="2600" dirty="0" err="1" smtClean="0"/>
              <a:t>beweegt</a:t>
            </a:r>
            <a:r>
              <a:rPr lang="en-US" sz="2600" dirty="0" smtClean="0"/>
              <a:t> of </a:t>
            </a:r>
            <a:r>
              <a:rPr lang="en-US" sz="2600" dirty="0" err="1" smtClean="0"/>
              <a:t>als</a:t>
            </a:r>
            <a:r>
              <a:rPr lang="en-US" sz="2600" dirty="0" smtClean="0"/>
              <a:t> </a:t>
            </a:r>
            <a:r>
              <a:rPr lang="en-US" sz="2600" dirty="0" err="1" smtClean="0"/>
              <a:t>jij</a:t>
            </a:r>
            <a:r>
              <a:rPr lang="en-US" sz="2600" dirty="0" smtClean="0"/>
              <a:t> </a:t>
            </a:r>
            <a:r>
              <a:rPr lang="en-US" sz="2600" dirty="0" err="1" smtClean="0"/>
              <a:t>naar</a:t>
            </a:r>
            <a:r>
              <a:rPr lang="en-US" sz="2600" dirty="0" smtClean="0"/>
              <a:t> </a:t>
            </a:r>
            <a:r>
              <a:rPr lang="en-US" sz="2600" dirty="0" err="1" smtClean="0"/>
              <a:t>iets</a:t>
            </a:r>
            <a:r>
              <a:rPr lang="en-US" sz="2600" dirty="0" smtClean="0"/>
              <a:t> toe </a:t>
            </a:r>
            <a:r>
              <a:rPr lang="en-US" sz="2600" dirty="0" err="1" smtClean="0"/>
              <a:t>beweegt</a:t>
            </a:r>
            <a:r>
              <a:rPr lang="en-US" sz="2600" dirty="0" smtClean="0"/>
              <a:t> </a:t>
            </a:r>
            <a:r>
              <a:rPr lang="en-US" sz="2600" dirty="0" err="1" smtClean="0"/>
              <a:t>wordt</a:t>
            </a:r>
            <a:r>
              <a:rPr lang="en-US" sz="2600" dirty="0" smtClean="0"/>
              <a:t> de </a:t>
            </a:r>
            <a:r>
              <a:rPr lang="en-US" sz="2600" dirty="0" err="1" smtClean="0"/>
              <a:t>kleur</a:t>
            </a:r>
            <a:r>
              <a:rPr lang="en-US" sz="2600" dirty="0" smtClean="0"/>
              <a:t> </a:t>
            </a:r>
            <a:r>
              <a:rPr lang="en-US" sz="2600" dirty="0" err="1" smtClean="0"/>
              <a:t>blauwer</a:t>
            </a:r>
            <a:r>
              <a:rPr lang="en-US" sz="2600" dirty="0" smtClean="0"/>
              <a:t>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05266" y="5649126"/>
            <a:ext cx="8651249" cy="1111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rgbClr val="66FFFF"/>
                </a:solidFill>
              </a:rPr>
              <a:t>A</a:t>
            </a:r>
            <a:r>
              <a:rPr lang="en-US" sz="2400" dirty="0" err="1" smtClean="0">
                <a:solidFill>
                  <a:srgbClr val="66FFFF"/>
                </a:solidFill>
              </a:rPr>
              <a:t>ls</a:t>
            </a:r>
            <a:r>
              <a:rPr lang="en-US" sz="2400" dirty="0" smtClean="0">
                <a:solidFill>
                  <a:srgbClr val="66FFFF"/>
                </a:solidFill>
              </a:rPr>
              <a:t> je hard </a:t>
            </a:r>
            <a:r>
              <a:rPr lang="en-US" sz="2400" dirty="0" err="1" smtClean="0">
                <a:solidFill>
                  <a:srgbClr val="66FFFF"/>
                </a:solidFill>
              </a:rPr>
              <a:t>genoeg</a:t>
            </a:r>
            <a:r>
              <a:rPr lang="en-US" sz="2400" dirty="0" smtClean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naar</a:t>
            </a:r>
            <a:r>
              <a:rPr lang="en-US" sz="2400" dirty="0" smtClean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een</a:t>
            </a:r>
            <a:r>
              <a:rPr lang="en-US" sz="2400" dirty="0" smtClean="0">
                <a:solidFill>
                  <a:srgbClr val="66FFFF"/>
                </a:solidFill>
              </a:rPr>
              <a:t> rood </a:t>
            </a:r>
            <a:r>
              <a:rPr lang="en-US" sz="2400" dirty="0" err="1" smtClean="0">
                <a:solidFill>
                  <a:srgbClr val="66FFFF"/>
                </a:solidFill>
              </a:rPr>
              <a:t>stoplicht</a:t>
            </a:r>
            <a:r>
              <a:rPr lang="en-US" sz="2400" dirty="0" smtClean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rijdt</a:t>
            </a:r>
            <a:r>
              <a:rPr lang="en-US" sz="2400" dirty="0" smtClean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wordt</a:t>
            </a:r>
            <a:r>
              <a:rPr lang="en-US" sz="2400" dirty="0" smtClean="0">
                <a:solidFill>
                  <a:srgbClr val="66FFFF"/>
                </a:solidFill>
              </a:rPr>
              <a:t> het </a:t>
            </a:r>
            <a:r>
              <a:rPr lang="en-US" sz="2400" dirty="0" err="1" smtClean="0">
                <a:solidFill>
                  <a:srgbClr val="66FFFF"/>
                </a:solidFill>
              </a:rPr>
              <a:t>groen</a:t>
            </a:r>
            <a:r>
              <a:rPr lang="en-US" sz="2400" dirty="0" smtClean="0">
                <a:solidFill>
                  <a:srgbClr val="66FFFF"/>
                </a:solidFill>
              </a:rPr>
              <a:t>! </a:t>
            </a:r>
            <a:r>
              <a:rPr lang="en-US" sz="2400" dirty="0" smtClean="0">
                <a:solidFill>
                  <a:srgbClr val="66FFFF"/>
                </a:solidFill>
                <a:sym typeface="Wingdings"/>
              </a:rPr>
              <a:t> </a:t>
            </a:r>
            <a:r>
              <a:rPr lang="en-US" sz="2400" dirty="0" err="1" smtClean="0">
                <a:solidFill>
                  <a:srgbClr val="66FFFF"/>
                </a:solidFill>
              </a:rPr>
              <a:t>Ongeveer</a:t>
            </a:r>
            <a:r>
              <a:rPr lang="en-US" sz="2400" dirty="0" smtClean="0">
                <a:solidFill>
                  <a:srgbClr val="66FFFF"/>
                </a:solidFill>
              </a:rPr>
              <a:t> 50% van de </a:t>
            </a:r>
            <a:r>
              <a:rPr lang="en-US" sz="2400" dirty="0" err="1" smtClean="0">
                <a:solidFill>
                  <a:srgbClr val="66FFFF"/>
                </a:solidFill>
              </a:rPr>
              <a:t>lichtsnelheid</a:t>
            </a:r>
            <a:r>
              <a:rPr lang="en-US" sz="2400" dirty="0" smtClean="0">
                <a:solidFill>
                  <a:srgbClr val="66FFFF"/>
                </a:solidFill>
              </a:rPr>
              <a:t>.</a:t>
            </a:r>
          </a:p>
        </p:txBody>
      </p:sp>
      <p:pic>
        <p:nvPicPr>
          <p:cNvPr id="5" name="Picture 4" descr="RedBlueShif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778" y="626821"/>
            <a:ext cx="5714586" cy="357161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73847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57056" y="638488"/>
            <a:ext cx="7050636" cy="5566290"/>
            <a:chOff x="912746" y="638488"/>
            <a:chExt cx="7050636" cy="5566290"/>
          </a:xfrm>
        </p:grpSpPr>
        <p:grpSp>
          <p:nvGrpSpPr>
            <p:cNvPr id="6" name="Group 5"/>
            <p:cNvGrpSpPr/>
            <p:nvPr/>
          </p:nvGrpSpPr>
          <p:grpSpPr>
            <a:xfrm>
              <a:off x="912746" y="638488"/>
              <a:ext cx="7050636" cy="5566290"/>
              <a:chOff x="912746" y="638488"/>
              <a:chExt cx="7050636" cy="5566290"/>
            </a:xfrm>
          </p:grpSpPr>
          <p:pic>
            <p:nvPicPr>
              <p:cNvPr id="4" name="Picture 3" descr="Hubble-Law-2010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1" t="3527" b="4409"/>
              <a:stretch/>
            </p:blipFill>
            <p:spPr>
              <a:xfrm>
                <a:off x="1062573" y="638488"/>
                <a:ext cx="6773333" cy="5442738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912746" y="5159624"/>
                <a:ext cx="7050636" cy="104515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847760" y="3514490"/>
              <a:ext cx="22614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Hubble </a:t>
              </a:r>
              <a:r>
                <a:rPr lang="en-US" dirty="0" err="1" smtClean="0">
                  <a:solidFill>
                    <a:srgbClr val="000090"/>
                  </a:solidFill>
                </a:rPr>
                <a:t>constante</a:t>
              </a:r>
              <a:r>
                <a:rPr lang="en-US" dirty="0" smtClean="0">
                  <a:solidFill>
                    <a:srgbClr val="000090"/>
                  </a:solidFill>
                </a:rPr>
                <a:t>:</a:t>
              </a:r>
            </a:p>
            <a:p>
              <a:r>
                <a:rPr lang="en-US" dirty="0">
                  <a:solidFill>
                    <a:srgbClr val="000090"/>
                  </a:solidFill>
                </a:rPr>
                <a:t>67.80±</a:t>
              </a:r>
              <a:r>
                <a:rPr lang="en-US" dirty="0" smtClean="0">
                  <a:solidFill>
                    <a:srgbClr val="000090"/>
                  </a:solidFill>
                </a:rPr>
                <a:t>0.77 km/s/</a:t>
              </a:r>
              <a:r>
                <a:rPr lang="en-US" dirty="0" err="1" smtClean="0">
                  <a:solidFill>
                    <a:srgbClr val="000090"/>
                  </a:solidFill>
                </a:rPr>
                <a:t>Mpc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1924326" y="1270061"/>
              <a:ext cx="4345845" cy="3109005"/>
            </a:xfrm>
            <a:prstGeom prst="line">
              <a:avLst/>
            </a:prstGeom>
            <a:ln w="381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Uitdijing</a:t>
            </a:r>
            <a:r>
              <a:rPr lang="en-US" dirty="0" smtClean="0"/>
              <a:t> van het </a:t>
            </a:r>
            <a:r>
              <a:rPr lang="en-US" dirty="0" err="1" smtClean="0"/>
              <a:t>heelal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21314" y="5434895"/>
            <a:ext cx="7072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Hoe </a:t>
            </a:r>
            <a:r>
              <a:rPr lang="en-US" sz="2200" dirty="0" err="1" smtClean="0">
                <a:solidFill>
                  <a:srgbClr val="FFFF00"/>
                </a:solidFill>
              </a:rPr>
              <a:t>verder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weg</a:t>
            </a:r>
            <a:r>
              <a:rPr lang="en-US" sz="2200" dirty="0" smtClean="0">
                <a:solidFill>
                  <a:srgbClr val="FFFF00"/>
                </a:solidFill>
              </a:rPr>
              <a:t> het </a:t>
            </a:r>
            <a:r>
              <a:rPr lang="en-US" sz="2200" dirty="0" err="1" smtClean="0">
                <a:solidFill>
                  <a:srgbClr val="FFFF00"/>
                </a:solidFill>
              </a:rPr>
              <a:t>sterrenstelsel</a:t>
            </a:r>
            <a:r>
              <a:rPr lang="en-US" sz="2200" dirty="0" smtClean="0">
                <a:solidFill>
                  <a:srgbClr val="FFFF00"/>
                </a:solidFill>
              </a:rPr>
              <a:t>, hoe harder het van </a:t>
            </a:r>
            <a:r>
              <a:rPr lang="en-US" sz="2200" dirty="0" err="1" smtClean="0">
                <a:solidFill>
                  <a:srgbClr val="FFFF00"/>
                </a:solidFill>
              </a:rPr>
              <a:t>ons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af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beweegt</a:t>
            </a:r>
            <a:r>
              <a:rPr lang="en-US" sz="2200" dirty="0">
                <a:solidFill>
                  <a:srgbClr val="FFFF00"/>
                </a:solidFill>
              </a:rPr>
              <a:t>!</a:t>
            </a:r>
            <a:endParaRPr lang="en-US" sz="2200" dirty="0" smtClean="0">
              <a:solidFill>
                <a:srgbClr val="FFFF00"/>
              </a:solidFill>
            </a:endParaRPr>
          </a:p>
          <a:p>
            <a:r>
              <a:rPr lang="en-US" sz="2200" dirty="0" err="1" smtClean="0">
                <a:solidFill>
                  <a:srgbClr val="FFFF00"/>
                </a:solidFill>
              </a:rPr>
              <a:t>Wat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gebeurd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er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als</a:t>
            </a:r>
            <a:r>
              <a:rPr lang="en-US" sz="2200" dirty="0" smtClean="0">
                <a:solidFill>
                  <a:srgbClr val="FFFF00"/>
                </a:solidFill>
              </a:rPr>
              <a:t> het met de </a:t>
            </a:r>
            <a:r>
              <a:rPr lang="en-US" sz="2200" dirty="0" err="1" smtClean="0">
                <a:solidFill>
                  <a:srgbClr val="FFFF00"/>
                </a:solidFill>
              </a:rPr>
              <a:t>snelheid</a:t>
            </a:r>
            <a:r>
              <a:rPr lang="en-US" sz="2200" dirty="0" smtClean="0">
                <a:solidFill>
                  <a:srgbClr val="FFFF00"/>
                </a:solidFill>
              </a:rPr>
              <a:t> van het </a:t>
            </a:r>
            <a:r>
              <a:rPr lang="en-US" sz="2200" dirty="0" err="1" smtClean="0">
                <a:solidFill>
                  <a:srgbClr val="FFFF00"/>
                </a:solidFill>
              </a:rPr>
              <a:t>licht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gaat</a:t>
            </a:r>
            <a:r>
              <a:rPr lang="en-US" sz="2200" dirty="0" smtClean="0">
                <a:solidFill>
                  <a:srgbClr val="FFFF00"/>
                </a:solidFill>
              </a:rPr>
              <a:t>?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38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Heelal</a:t>
            </a:r>
            <a:r>
              <a:rPr lang="en-US" dirty="0" smtClean="0"/>
              <a:t> </a:t>
            </a:r>
            <a:r>
              <a:rPr lang="en-US" dirty="0" err="1" smtClean="0"/>
              <a:t>Groeit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eelal-ballon-uitdijen-500x3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65" y="647208"/>
            <a:ext cx="9060762" cy="58351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9132" y="933994"/>
            <a:ext cx="4617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Alle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sterrenstelsels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bewegen</a:t>
            </a:r>
            <a:r>
              <a:rPr lang="en-US" sz="2000" dirty="0" smtClean="0">
                <a:solidFill>
                  <a:srgbClr val="FFFF00"/>
                </a:solidFill>
              </a:rPr>
              <a:t> van </a:t>
            </a:r>
            <a:r>
              <a:rPr lang="en-US" sz="2000" dirty="0" err="1" smtClean="0">
                <a:solidFill>
                  <a:srgbClr val="FFFF00"/>
                </a:solidFill>
              </a:rPr>
              <a:t>elkaar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af</a:t>
            </a:r>
            <a:r>
              <a:rPr lang="en-US" sz="20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Het </a:t>
            </a:r>
            <a:r>
              <a:rPr lang="en-US" sz="2000" dirty="0" err="1" smtClean="0">
                <a:solidFill>
                  <a:srgbClr val="FFFF00"/>
                </a:solidFill>
              </a:rPr>
              <a:t>heelal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groeit</a:t>
            </a:r>
            <a:r>
              <a:rPr lang="en-US" sz="2000" dirty="0" smtClean="0">
                <a:solidFill>
                  <a:srgbClr val="FFFF00"/>
                </a:solidFill>
              </a:rPr>
              <a:t>!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132" y="2035785"/>
            <a:ext cx="47407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Ooit</a:t>
            </a:r>
            <a:r>
              <a:rPr lang="en-US" sz="2000" dirty="0" smtClean="0">
                <a:solidFill>
                  <a:srgbClr val="FFFF00"/>
                </a:solidFill>
              </a:rPr>
              <a:t> was </a:t>
            </a:r>
            <a:r>
              <a:rPr lang="en-US" sz="2000" dirty="0" err="1" smtClean="0">
                <a:solidFill>
                  <a:srgbClr val="FFFF00"/>
                </a:solidFill>
              </a:rPr>
              <a:t>alles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bij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elkaar</a:t>
            </a:r>
            <a:r>
              <a:rPr lang="en-US" sz="20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13.7 </a:t>
            </a:r>
            <a:r>
              <a:rPr lang="en-US" sz="2000" dirty="0" err="1" smtClean="0">
                <a:solidFill>
                  <a:srgbClr val="FFFF00"/>
                </a:solidFill>
              </a:rPr>
              <a:t>miljard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jaar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geleden</a:t>
            </a:r>
            <a:r>
              <a:rPr lang="en-US" sz="2000" dirty="0" smtClean="0">
                <a:solidFill>
                  <a:srgbClr val="FFFF00"/>
                </a:solidFill>
              </a:rPr>
              <a:t> was </a:t>
            </a:r>
            <a:r>
              <a:rPr lang="en-US" sz="2000" dirty="0" err="1" smtClean="0">
                <a:solidFill>
                  <a:srgbClr val="FFFF00"/>
                </a:solidFill>
              </a:rPr>
              <a:t>er</a:t>
            </a:r>
            <a:r>
              <a:rPr lang="en-US" sz="2000" dirty="0" smtClean="0">
                <a:solidFill>
                  <a:srgbClr val="FFFF00"/>
                </a:solidFill>
              </a:rPr>
              <a:t> de </a:t>
            </a:r>
            <a:r>
              <a:rPr lang="en-US" sz="2000" dirty="0" err="1" smtClean="0">
                <a:solidFill>
                  <a:srgbClr val="FFFF00"/>
                </a:solidFill>
              </a:rPr>
              <a:t>oerknal</a:t>
            </a:r>
            <a:r>
              <a:rPr lang="en-US" sz="2000" dirty="0" smtClean="0">
                <a:solidFill>
                  <a:srgbClr val="FFFF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9701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ns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Kijken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het </a:t>
            </a:r>
            <a:r>
              <a:rPr lang="en-US" dirty="0" err="1" smtClean="0"/>
              <a:t>verleden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99203" y="5978888"/>
            <a:ext cx="5528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FFFF"/>
                </a:solidFill>
              </a:rPr>
              <a:t>We </a:t>
            </a:r>
            <a:r>
              <a:rPr lang="en-US" sz="2000" dirty="0" err="1" smtClean="0">
                <a:solidFill>
                  <a:srgbClr val="66FFFF"/>
                </a:solidFill>
              </a:rPr>
              <a:t>zien</a:t>
            </a:r>
            <a:r>
              <a:rPr lang="en-US" sz="2000" dirty="0" smtClean="0">
                <a:solidFill>
                  <a:srgbClr val="66FFFF"/>
                </a:solidFill>
              </a:rPr>
              <a:t> de </a:t>
            </a:r>
            <a:r>
              <a:rPr lang="en-US" sz="2000" dirty="0" err="1" smtClean="0">
                <a:solidFill>
                  <a:srgbClr val="66FFFF"/>
                </a:solidFill>
              </a:rPr>
              <a:t>zon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zoals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hij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acht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minuten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geleden</a:t>
            </a:r>
            <a:r>
              <a:rPr lang="en-US" sz="2000" dirty="0" smtClean="0">
                <a:solidFill>
                  <a:srgbClr val="66FFFF"/>
                </a:solidFill>
              </a:rPr>
              <a:t> was.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27923" y="678474"/>
            <a:ext cx="3381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sng" dirty="0" err="1" smtClean="0">
                <a:solidFill>
                  <a:srgbClr val="FFFF00"/>
                </a:solidFill>
              </a:rPr>
              <a:t>Vraag</a:t>
            </a:r>
            <a:r>
              <a:rPr lang="en-US" sz="2000" i="1" u="sng" dirty="0" smtClean="0">
                <a:solidFill>
                  <a:srgbClr val="FFFF00"/>
                </a:solidFill>
              </a:rPr>
              <a:t>:</a:t>
            </a:r>
            <a:r>
              <a:rPr lang="en-US" sz="2000" i="1" dirty="0" smtClean="0">
                <a:solidFill>
                  <a:srgbClr val="FFFF00"/>
                </a:solidFill>
              </a:rPr>
              <a:t>  Hoe </a:t>
            </a:r>
            <a:r>
              <a:rPr lang="en-US" sz="2000" i="1" dirty="0" err="1" smtClean="0">
                <a:solidFill>
                  <a:srgbClr val="FFFF00"/>
                </a:solidFill>
              </a:rPr>
              <a:t>lang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geleden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zien</a:t>
            </a:r>
            <a:r>
              <a:rPr lang="en-US" sz="2000" i="1" dirty="0" smtClean="0">
                <a:solidFill>
                  <a:srgbClr val="FFFF00"/>
                </a:solidFill>
              </a:rPr>
              <a:t> we de </a:t>
            </a:r>
            <a:r>
              <a:rPr lang="en-US" sz="2000" i="1" dirty="0" err="1" smtClean="0">
                <a:solidFill>
                  <a:srgbClr val="FFFF00"/>
                </a:solidFill>
              </a:rPr>
              <a:t>verst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gelegen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sterren</a:t>
            </a:r>
            <a:r>
              <a:rPr lang="en-US" sz="2000" i="1" dirty="0" smtClean="0">
                <a:solidFill>
                  <a:srgbClr val="FFFF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614" y="686899"/>
            <a:ext cx="7488719" cy="617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1588" y="609600"/>
            <a:ext cx="221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>
                <a:solidFill>
                  <a:srgbClr val="FFFFFF"/>
                </a:solidFill>
                <a:latin typeface="Verdana" pitchFamily="-105" charset="0"/>
              </a:rPr>
              <a:t>sterrenkunde</a:t>
            </a: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781800" y="6096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>
                <a:solidFill>
                  <a:srgbClr val="FFFFFF"/>
                </a:solidFill>
                <a:latin typeface="Verdana" pitchFamily="-105" charset="0"/>
              </a:rPr>
              <a:t>deeltjesfysica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686898"/>
          </a:xfrm>
        </p:spPr>
        <p:txBody>
          <a:bodyPr/>
          <a:lstStyle/>
          <a:p>
            <a:r>
              <a:rPr lang="en-US" dirty="0" err="1" smtClean="0"/>
              <a:t>Waar</a:t>
            </a:r>
            <a:r>
              <a:rPr lang="en-US" dirty="0" smtClean="0"/>
              <a:t> </a:t>
            </a:r>
            <a:r>
              <a:rPr lang="en-US" dirty="0" err="1" smtClean="0"/>
              <a:t>gaat</a:t>
            </a:r>
            <a:r>
              <a:rPr lang="en-US" dirty="0" smtClean="0"/>
              <a:t> het over?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Kijken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het </a:t>
            </a:r>
            <a:r>
              <a:rPr lang="en-US" dirty="0" err="1" smtClean="0"/>
              <a:t>verleden</a:t>
            </a:r>
            <a:endParaRPr lang="en-US" dirty="0"/>
          </a:p>
        </p:txBody>
      </p:sp>
      <p:pic>
        <p:nvPicPr>
          <p:cNvPr id="4" name="Picture 3" descr="proxima-centauri-hubble-19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87504"/>
            <a:ext cx="7302500" cy="455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7558" y="5863548"/>
            <a:ext cx="6308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FFFF"/>
                </a:solidFill>
              </a:rPr>
              <a:t>We </a:t>
            </a:r>
            <a:r>
              <a:rPr lang="en-US" sz="2000" dirty="0" err="1" smtClean="0">
                <a:solidFill>
                  <a:srgbClr val="66FFFF"/>
                </a:solidFill>
              </a:rPr>
              <a:t>zien</a:t>
            </a:r>
            <a:r>
              <a:rPr lang="en-US" sz="2000" dirty="0" smtClean="0">
                <a:solidFill>
                  <a:srgbClr val="66FFFF"/>
                </a:solidFill>
              </a:rPr>
              <a:t> de </a:t>
            </a:r>
            <a:r>
              <a:rPr lang="en-US" sz="2000" dirty="0" err="1" smtClean="0">
                <a:solidFill>
                  <a:srgbClr val="66FFFF"/>
                </a:solidFill>
              </a:rPr>
              <a:t>dichtsbijzijnde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ster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zoals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hij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>
                <a:solidFill>
                  <a:srgbClr val="66FFFF"/>
                </a:solidFill>
              </a:rPr>
              <a:t>4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jaar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geleden</a:t>
            </a:r>
            <a:r>
              <a:rPr lang="en-US" sz="2000" dirty="0" smtClean="0">
                <a:solidFill>
                  <a:srgbClr val="66FFFF"/>
                </a:solidFill>
              </a:rPr>
              <a:t> was.</a:t>
            </a:r>
          </a:p>
          <a:p>
            <a:r>
              <a:rPr lang="en-US" sz="2000" dirty="0" err="1" smtClean="0">
                <a:solidFill>
                  <a:srgbClr val="66FFFF"/>
                </a:solidFill>
              </a:rPr>
              <a:t>Kijken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naar</a:t>
            </a:r>
            <a:r>
              <a:rPr lang="en-US" sz="2000" dirty="0" smtClean="0">
                <a:solidFill>
                  <a:srgbClr val="66FFFF"/>
                </a:solidFill>
              </a:rPr>
              <a:t> de </a:t>
            </a:r>
            <a:r>
              <a:rPr lang="en-US" sz="2000" dirty="0" err="1" smtClean="0">
                <a:solidFill>
                  <a:srgbClr val="66FFFF"/>
                </a:solidFill>
              </a:rPr>
              <a:t>sterren</a:t>
            </a:r>
            <a:r>
              <a:rPr lang="en-US" sz="2000" dirty="0" smtClean="0">
                <a:solidFill>
                  <a:srgbClr val="66FFFF"/>
                </a:solidFill>
              </a:rPr>
              <a:t> is </a:t>
            </a:r>
            <a:r>
              <a:rPr lang="en-US" sz="2000" dirty="0" err="1" smtClean="0">
                <a:solidFill>
                  <a:srgbClr val="66FFFF"/>
                </a:solidFill>
              </a:rPr>
              <a:t>kijken</a:t>
            </a:r>
            <a:r>
              <a:rPr lang="en-US" sz="2000" dirty="0" smtClean="0">
                <a:solidFill>
                  <a:srgbClr val="66FFFF"/>
                </a:solidFill>
              </a:rPr>
              <a:t> in het </a:t>
            </a:r>
            <a:r>
              <a:rPr lang="en-US" sz="2000" dirty="0" err="1" smtClean="0">
                <a:solidFill>
                  <a:srgbClr val="66FFFF"/>
                </a:solidFill>
              </a:rPr>
              <a:t>verleden</a:t>
            </a:r>
            <a:r>
              <a:rPr lang="en-US" sz="2000" dirty="0" smtClean="0">
                <a:solidFill>
                  <a:srgbClr val="66FFFF"/>
                </a:solidFill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49059" y="796637"/>
            <a:ext cx="4805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FFFF"/>
                </a:solidFill>
              </a:rPr>
              <a:t>Hubble </a:t>
            </a:r>
            <a:r>
              <a:rPr lang="en-US" sz="2000" dirty="0" err="1" smtClean="0">
                <a:solidFill>
                  <a:srgbClr val="66FFFF"/>
                </a:solidFill>
              </a:rPr>
              <a:t>opname</a:t>
            </a:r>
            <a:r>
              <a:rPr lang="en-US" sz="2000" dirty="0" smtClean="0">
                <a:solidFill>
                  <a:srgbClr val="66FFFF"/>
                </a:solidFill>
              </a:rPr>
              <a:t> van </a:t>
            </a:r>
            <a:r>
              <a:rPr lang="en-US" sz="2000" dirty="0" err="1" smtClean="0">
                <a:solidFill>
                  <a:srgbClr val="66FFFF"/>
                </a:solidFill>
              </a:rPr>
              <a:t>Proxima</a:t>
            </a:r>
            <a:r>
              <a:rPr lang="en-US" sz="2000" dirty="0" smtClean="0">
                <a:solidFill>
                  <a:srgbClr val="66FFFF"/>
                </a:solidFill>
              </a:rPr>
              <a:t> Centauri,</a:t>
            </a:r>
          </a:p>
          <a:p>
            <a:r>
              <a:rPr lang="en-US" sz="2000" dirty="0" smtClean="0">
                <a:solidFill>
                  <a:srgbClr val="66FFFF"/>
                </a:solidFill>
              </a:rPr>
              <a:t>De </a:t>
            </a:r>
            <a:r>
              <a:rPr lang="en-US" sz="2000" dirty="0" err="1" smtClean="0">
                <a:solidFill>
                  <a:srgbClr val="66FFFF"/>
                </a:solidFill>
              </a:rPr>
              <a:t>dichtsbijzijnde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ster</a:t>
            </a:r>
            <a:r>
              <a:rPr lang="en-US" sz="2000" dirty="0" smtClean="0">
                <a:solidFill>
                  <a:srgbClr val="66FFFF"/>
                </a:solidFill>
              </a:rPr>
              <a:t> op 4 </a:t>
            </a:r>
            <a:r>
              <a:rPr lang="en-US" sz="2000" dirty="0" err="1" smtClean="0">
                <a:solidFill>
                  <a:srgbClr val="66FFFF"/>
                </a:solidFill>
              </a:rPr>
              <a:t>lichtjaar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afstand</a:t>
            </a:r>
            <a:r>
              <a:rPr lang="en-US" sz="2000" dirty="0" smtClean="0">
                <a:solidFill>
                  <a:srgbClr val="66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104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in-kec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89232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Hoe </a:t>
            </a:r>
            <a:r>
              <a:rPr lang="en-US" dirty="0" err="1" smtClean="0"/>
              <a:t>Oud</a:t>
            </a:r>
            <a:r>
              <a:rPr lang="en-US" dirty="0" smtClean="0"/>
              <a:t> is het </a:t>
            </a:r>
            <a:r>
              <a:rPr lang="en-US" dirty="0" err="1" smtClean="0"/>
              <a:t>Heelal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2719" y="725772"/>
            <a:ext cx="528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99"/>
                </a:solidFill>
              </a:rPr>
              <a:t>Met </a:t>
            </a:r>
            <a:r>
              <a:rPr lang="en-US" dirty="0" err="1" smtClean="0">
                <a:solidFill>
                  <a:srgbClr val="FFFF99"/>
                </a:solidFill>
              </a:rPr>
              <a:t>deze</a:t>
            </a:r>
            <a:r>
              <a:rPr lang="en-US" dirty="0" smtClean="0">
                <a:solidFill>
                  <a:srgbClr val="FFFF99"/>
                </a:solidFill>
              </a:rPr>
              <a:t> </a:t>
            </a:r>
            <a:r>
              <a:rPr lang="en-US" dirty="0" err="1" smtClean="0">
                <a:solidFill>
                  <a:srgbClr val="FFFF99"/>
                </a:solidFill>
              </a:rPr>
              <a:t>telescoop</a:t>
            </a:r>
            <a:r>
              <a:rPr lang="en-US" dirty="0" smtClean="0">
                <a:solidFill>
                  <a:srgbClr val="FFFF99"/>
                </a:solidFill>
              </a:rPr>
              <a:t> is </a:t>
            </a:r>
            <a:r>
              <a:rPr lang="en-US" dirty="0" err="1" smtClean="0">
                <a:solidFill>
                  <a:srgbClr val="FFFF99"/>
                </a:solidFill>
              </a:rPr>
              <a:t>verst</a:t>
            </a:r>
            <a:r>
              <a:rPr lang="en-US" dirty="0" smtClean="0">
                <a:solidFill>
                  <a:srgbClr val="FFFF99"/>
                </a:solidFill>
              </a:rPr>
              <a:t> </a:t>
            </a:r>
            <a:r>
              <a:rPr lang="en-US" dirty="0" err="1" smtClean="0">
                <a:solidFill>
                  <a:srgbClr val="FFFF99"/>
                </a:solidFill>
              </a:rPr>
              <a:t>verwijderde</a:t>
            </a:r>
            <a:r>
              <a:rPr lang="en-US" dirty="0" smtClean="0">
                <a:solidFill>
                  <a:srgbClr val="FFFF99"/>
                </a:solidFill>
              </a:rPr>
              <a:t> object </a:t>
            </a:r>
            <a:r>
              <a:rPr lang="en-US" dirty="0" err="1" smtClean="0">
                <a:solidFill>
                  <a:srgbClr val="FFFF99"/>
                </a:solidFill>
              </a:rPr>
              <a:t>gezien</a:t>
            </a:r>
            <a:r>
              <a:rPr lang="en-US" dirty="0" smtClean="0">
                <a:solidFill>
                  <a:srgbClr val="FFFF99"/>
                </a:solidFill>
              </a:rPr>
              <a:t>:</a:t>
            </a:r>
          </a:p>
          <a:p>
            <a:r>
              <a:rPr lang="en-US" dirty="0" smtClean="0">
                <a:solidFill>
                  <a:srgbClr val="FFFF99"/>
                </a:solidFill>
              </a:rPr>
              <a:t>Het </a:t>
            </a:r>
            <a:r>
              <a:rPr lang="en-US" dirty="0" err="1" smtClean="0">
                <a:solidFill>
                  <a:srgbClr val="FFFF99"/>
                </a:solidFill>
              </a:rPr>
              <a:t>licht</a:t>
            </a:r>
            <a:r>
              <a:rPr lang="en-US" dirty="0" smtClean="0">
                <a:solidFill>
                  <a:srgbClr val="FFFF99"/>
                </a:solidFill>
              </a:rPr>
              <a:t> was 13 </a:t>
            </a:r>
            <a:r>
              <a:rPr lang="en-US" dirty="0" err="1" smtClean="0">
                <a:solidFill>
                  <a:srgbClr val="FFFF99"/>
                </a:solidFill>
              </a:rPr>
              <a:t>miljard</a:t>
            </a:r>
            <a:r>
              <a:rPr lang="en-US" dirty="0" smtClean="0">
                <a:solidFill>
                  <a:srgbClr val="FFFF99"/>
                </a:solidFill>
              </a:rPr>
              <a:t> </a:t>
            </a:r>
            <a:r>
              <a:rPr lang="en-US" dirty="0" err="1" smtClean="0">
                <a:solidFill>
                  <a:srgbClr val="FFFF99"/>
                </a:solidFill>
              </a:rPr>
              <a:t>jaar</a:t>
            </a:r>
            <a:r>
              <a:rPr lang="en-US" dirty="0" smtClean="0">
                <a:solidFill>
                  <a:srgbClr val="FFFF99"/>
                </a:solidFill>
              </a:rPr>
              <a:t> </a:t>
            </a:r>
            <a:r>
              <a:rPr lang="en-US" dirty="0" err="1" smtClean="0">
                <a:solidFill>
                  <a:srgbClr val="FFFF99"/>
                </a:solidFill>
              </a:rPr>
              <a:t>onderweg</a:t>
            </a:r>
            <a:r>
              <a:rPr lang="en-US" dirty="0" smtClean="0">
                <a:solidFill>
                  <a:srgbClr val="FFFF99"/>
                </a:solidFill>
              </a:rPr>
              <a:t>!</a:t>
            </a:r>
            <a:endParaRPr lang="en-US" dirty="0">
              <a:solidFill>
                <a:srgbClr val="FFFF99"/>
              </a:solidFill>
            </a:endParaRPr>
          </a:p>
        </p:txBody>
      </p:sp>
      <p:pic>
        <p:nvPicPr>
          <p:cNvPr id="5" name="Picture 4" descr="MostDistantObjec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06" y="1657178"/>
            <a:ext cx="6293079" cy="444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8717" y="1859437"/>
            <a:ext cx="570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66FFFF"/>
                </a:solidFill>
              </a:rPr>
              <a:t>Een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zogenaamde</a:t>
            </a:r>
            <a:r>
              <a:rPr lang="en-US" dirty="0" smtClean="0">
                <a:solidFill>
                  <a:srgbClr val="66FFFF"/>
                </a:solidFill>
              </a:rPr>
              <a:t> “gamma ray burst” – </a:t>
            </a:r>
            <a:r>
              <a:rPr lang="en-US" dirty="0" err="1" smtClean="0">
                <a:solidFill>
                  <a:srgbClr val="66FFFF"/>
                </a:solidFill>
              </a:rPr>
              <a:t>enorme</a:t>
            </a:r>
            <a:r>
              <a:rPr lang="en-US" dirty="0" smtClean="0">
                <a:solidFill>
                  <a:srgbClr val="66FFFF"/>
                </a:solidFill>
              </a:rPr>
              <a:t> supernovas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4920" y="6104187"/>
            <a:ext cx="619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 err="1" smtClean="0">
                <a:solidFill>
                  <a:srgbClr val="FFFF00"/>
                </a:solidFill>
              </a:rPr>
              <a:t>Discussie</a:t>
            </a:r>
            <a:r>
              <a:rPr lang="en-US" i="1" dirty="0" smtClean="0">
                <a:solidFill>
                  <a:srgbClr val="FFFF00"/>
                </a:solidFill>
              </a:rPr>
              <a:t>: </a:t>
            </a:r>
            <a:r>
              <a:rPr lang="en-US" i="1" dirty="0" err="1" smtClean="0">
                <a:solidFill>
                  <a:srgbClr val="FFFF00"/>
                </a:solidFill>
              </a:rPr>
              <a:t>Kunnen</a:t>
            </a:r>
            <a:r>
              <a:rPr lang="en-US" i="1" dirty="0" smtClean="0">
                <a:solidFill>
                  <a:srgbClr val="FFFF00"/>
                </a:solidFill>
              </a:rPr>
              <a:t> we </a:t>
            </a:r>
            <a:r>
              <a:rPr lang="en-US" i="1" dirty="0" err="1" smtClean="0">
                <a:solidFill>
                  <a:srgbClr val="FFFF00"/>
                </a:solidFill>
              </a:rPr>
              <a:t>zelfs</a:t>
            </a:r>
            <a:r>
              <a:rPr lang="en-US" i="1" dirty="0" smtClean="0">
                <a:solidFill>
                  <a:srgbClr val="FFFF00"/>
                </a:solidFill>
              </a:rPr>
              <a:t> het </a:t>
            </a:r>
            <a:r>
              <a:rPr lang="en-US" i="1" dirty="0" err="1" smtClean="0">
                <a:solidFill>
                  <a:srgbClr val="FFFF00"/>
                </a:solidFill>
              </a:rPr>
              <a:t>ontstaan</a:t>
            </a:r>
            <a:r>
              <a:rPr lang="en-US" i="1" dirty="0" smtClean="0">
                <a:solidFill>
                  <a:srgbClr val="FFFF00"/>
                </a:solidFill>
              </a:rPr>
              <a:t> van het </a:t>
            </a:r>
            <a:r>
              <a:rPr lang="en-US" i="1" dirty="0" err="1" smtClean="0">
                <a:solidFill>
                  <a:srgbClr val="FFFF00"/>
                </a:solidFill>
              </a:rPr>
              <a:t>heelal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zien</a:t>
            </a:r>
            <a:r>
              <a:rPr lang="en-US" i="1" dirty="0" smtClean="0">
                <a:solidFill>
                  <a:srgbClr val="FFFF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in-kec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8923243" cy="6858000"/>
          </a:xfrm>
          <a:prstGeom prst="rect">
            <a:avLst/>
          </a:prstGeom>
        </p:spPr>
      </p:pic>
      <p:pic>
        <p:nvPicPr>
          <p:cNvPr id="8" name="Picture 7" descr="GRB080319B_illustration_NAS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581" y="1372103"/>
            <a:ext cx="5220191" cy="50962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Hoe </a:t>
            </a:r>
            <a:r>
              <a:rPr lang="en-US" dirty="0" err="1" smtClean="0"/>
              <a:t>Oud</a:t>
            </a:r>
            <a:r>
              <a:rPr lang="en-US" dirty="0" smtClean="0"/>
              <a:t> is het </a:t>
            </a:r>
            <a:r>
              <a:rPr lang="en-US" dirty="0" err="1" smtClean="0"/>
              <a:t>Heelal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2719" y="725772"/>
            <a:ext cx="528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99"/>
                </a:solidFill>
              </a:rPr>
              <a:t>Met </a:t>
            </a:r>
            <a:r>
              <a:rPr lang="en-US" dirty="0" err="1" smtClean="0">
                <a:solidFill>
                  <a:srgbClr val="FFFF99"/>
                </a:solidFill>
              </a:rPr>
              <a:t>deze</a:t>
            </a:r>
            <a:r>
              <a:rPr lang="en-US" dirty="0" smtClean="0">
                <a:solidFill>
                  <a:srgbClr val="FFFF99"/>
                </a:solidFill>
              </a:rPr>
              <a:t> </a:t>
            </a:r>
            <a:r>
              <a:rPr lang="en-US" dirty="0" err="1" smtClean="0">
                <a:solidFill>
                  <a:srgbClr val="FFFF99"/>
                </a:solidFill>
              </a:rPr>
              <a:t>telescoop</a:t>
            </a:r>
            <a:r>
              <a:rPr lang="en-US" dirty="0" smtClean="0">
                <a:solidFill>
                  <a:srgbClr val="FFFF99"/>
                </a:solidFill>
              </a:rPr>
              <a:t> is </a:t>
            </a:r>
            <a:r>
              <a:rPr lang="en-US" dirty="0" err="1" smtClean="0">
                <a:solidFill>
                  <a:srgbClr val="FFFF99"/>
                </a:solidFill>
              </a:rPr>
              <a:t>verst</a:t>
            </a:r>
            <a:r>
              <a:rPr lang="en-US" dirty="0" smtClean="0">
                <a:solidFill>
                  <a:srgbClr val="FFFF99"/>
                </a:solidFill>
              </a:rPr>
              <a:t> </a:t>
            </a:r>
            <a:r>
              <a:rPr lang="en-US" dirty="0" err="1" smtClean="0">
                <a:solidFill>
                  <a:srgbClr val="FFFF99"/>
                </a:solidFill>
              </a:rPr>
              <a:t>verwijderde</a:t>
            </a:r>
            <a:r>
              <a:rPr lang="en-US" dirty="0" smtClean="0">
                <a:solidFill>
                  <a:srgbClr val="FFFF99"/>
                </a:solidFill>
              </a:rPr>
              <a:t> object </a:t>
            </a:r>
            <a:r>
              <a:rPr lang="en-US" dirty="0" err="1" smtClean="0">
                <a:solidFill>
                  <a:srgbClr val="FFFF99"/>
                </a:solidFill>
              </a:rPr>
              <a:t>gezien</a:t>
            </a:r>
            <a:r>
              <a:rPr lang="en-US" dirty="0" smtClean="0">
                <a:solidFill>
                  <a:srgbClr val="FFFF99"/>
                </a:solidFill>
              </a:rPr>
              <a:t>:</a:t>
            </a:r>
          </a:p>
          <a:p>
            <a:r>
              <a:rPr lang="en-US" dirty="0" smtClean="0">
                <a:solidFill>
                  <a:srgbClr val="FFFF99"/>
                </a:solidFill>
              </a:rPr>
              <a:t>Het </a:t>
            </a:r>
            <a:r>
              <a:rPr lang="en-US" dirty="0" err="1" smtClean="0">
                <a:solidFill>
                  <a:srgbClr val="FFFF99"/>
                </a:solidFill>
              </a:rPr>
              <a:t>licht</a:t>
            </a:r>
            <a:r>
              <a:rPr lang="en-US" dirty="0" smtClean="0">
                <a:solidFill>
                  <a:srgbClr val="FFFF99"/>
                </a:solidFill>
              </a:rPr>
              <a:t> was 13 </a:t>
            </a:r>
            <a:r>
              <a:rPr lang="en-US" dirty="0" err="1" smtClean="0">
                <a:solidFill>
                  <a:srgbClr val="FFFF99"/>
                </a:solidFill>
              </a:rPr>
              <a:t>miljard</a:t>
            </a:r>
            <a:r>
              <a:rPr lang="en-US" dirty="0" smtClean="0">
                <a:solidFill>
                  <a:srgbClr val="FFFF99"/>
                </a:solidFill>
              </a:rPr>
              <a:t> </a:t>
            </a:r>
            <a:r>
              <a:rPr lang="en-US" dirty="0" err="1" smtClean="0">
                <a:solidFill>
                  <a:srgbClr val="FFFF99"/>
                </a:solidFill>
              </a:rPr>
              <a:t>jaar</a:t>
            </a:r>
            <a:r>
              <a:rPr lang="en-US" dirty="0" smtClean="0">
                <a:solidFill>
                  <a:srgbClr val="FFFF99"/>
                </a:solidFill>
              </a:rPr>
              <a:t> </a:t>
            </a:r>
            <a:r>
              <a:rPr lang="en-US" dirty="0" err="1" smtClean="0">
                <a:solidFill>
                  <a:srgbClr val="FFFF99"/>
                </a:solidFill>
              </a:rPr>
              <a:t>onderweg</a:t>
            </a:r>
            <a:r>
              <a:rPr lang="en-US" dirty="0" smtClean="0">
                <a:solidFill>
                  <a:srgbClr val="FFFF99"/>
                </a:solidFill>
              </a:rPr>
              <a:t>!</a:t>
            </a: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8717" y="1859437"/>
            <a:ext cx="570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66FFFF"/>
                </a:solidFill>
              </a:rPr>
              <a:t>Een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zogenaamde</a:t>
            </a:r>
            <a:r>
              <a:rPr lang="en-US" dirty="0" smtClean="0">
                <a:solidFill>
                  <a:srgbClr val="66FFFF"/>
                </a:solidFill>
              </a:rPr>
              <a:t> “gamma ray burst” – </a:t>
            </a:r>
            <a:r>
              <a:rPr lang="en-US" dirty="0" err="1" smtClean="0">
                <a:solidFill>
                  <a:srgbClr val="66FFFF"/>
                </a:solidFill>
              </a:rPr>
              <a:t>enorme</a:t>
            </a:r>
            <a:r>
              <a:rPr lang="en-US" dirty="0" smtClean="0">
                <a:solidFill>
                  <a:srgbClr val="66FFFF"/>
                </a:solidFill>
              </a:rPr>
              <a:t> supernova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44920" y="6104187"/>
            <a:ext cx="619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 err="1" smtClean="0">
                <a:solidFill>
                  <a:srgbClr val="FFFF00"/>
                </a:solidFill>
              </a:rPr>
              <a:t>Discussie</a:t>
            </a:r>
            <a:r>
              <a:rPr lang="en-US" i="1" dirty="0" smtClean="0">
                <a:solidFill>
                  <a:srgbClr val="FFFF00"/>
                </a:solidFill>
              </a:rPr>
              <a:t>: </a:t>
            </a:r>
            <a:r>
              <a:rPr lang="en-US" i="1" dirty="0" err="1" smtClean="0">
                <a:solidFill>
                  <a:srgbClr val="FFFF00"/>
                </a:solidFill>
              </a:rPr>
              <a:t>Kunnen</a:t>
            </a:r>
            <a:r>
              <a:rPr lang="en-US" i="1" dirty="0" smtClean="0">
                <a:solidFill>
                  <a:srgbClr val="FFFF00"/>
                </a:solidFill>
              </a:rPr>
              <a:t> we </a:t>
            </a:r>
            <a:r>
              <a:rPr lang="en-US" i="1" dirty="0" err="1" smtClean="0">
                <a:solidFill>
                  <a:srgbClr val="FFFF00"/>
                </a:solidFill>
              </a:rPr>
              <a:t>zelfs</a:t>
            </a:r>
            <a:r>
              <a:rPr lang="en-US" i="1" dirty="0" smtClean="0">
                <a:solidFill>
                  <a:srgbClr val="FFFF00"/>
                </a:solidFill>
              </a:rPr>
              <a:t> het </a:t>
            </a:r>
            <a:r>
              <a:rPr lang="en-US" i="1" dirty="0" err="1" smtClean="0">
                <a:solidFill>
                  <a:srgbClr val="FFFF00"/>
                </a:solidFill>
              </a:rPr>
              <a:t>ontstaan</a:t>
            </a:r>
            <a:r>
              <a:rPr lang="en-US" i="1" dirty="0" smtClean="0">
                <a:solidFill>
                  <a:srgbClr val="FFFF00"/>
                </a:solidFill>
              </a:rPr>
              <a:t> van het </a:t>
            </a:r>
            <a:r>
              <a:rPr lang="en-US" i="1" dirty="0" err="1" smtClean="0">
                <a:solidFill>
                  <a:srgbClr val="FFFF00"/>
                </a:solidFill>
              </a:rPr>
              <a:t>heelal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zien</a:t>
            </a:r>
            <a:r>
              <a:rPr lang="en-US" i="1" dirty="0" smtClean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20524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Hoe kun je het je </a:t>
            </a:r>
            <a:r>
              <a:rPr lang="en-US" dirty="0" err="1" smtClean="0"/>
              <a:t>voorstellen</a:t>
            </a:r>
            <a:r>
              <a:rPr lang="en-US" dirty="0"/>
              <a:t>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eelal-ballon-uitdijen-500x3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73" y="748230"/>
            <a:ext cx="8940231" cy="57575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4920" y="833348"/>
            <a:ext cx="55128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err="1" smtClean="0">
                <a:solidFill>
                  <a:srgbClr val="FFFF00"/>
                </a:solidFill>
              </a:rPr>
              <a:t>Discussie</a:t>
            </a:r>
            <a:r>
              <a:rPr lang="en-US" i="1" u="sng" dirty="0" smtClean="0">
                <a:solidFill>
                  <a:srgbClr val="FFFF00"/>
                </a:solidFill>
              </a:rPr>
              <a:t>:</a:t>
            </a:r>
          </a:p>
          <a:p>
            <a:r>
              <a:rPr lang="en-US" i="1" dirty="0" err="1" smtClean="0">
                <a:solidFill>
                  <a:srgbClr val="FFFF00"/>
                </a:solidFill>
              </a:rPr>
              <a:t>Licht</a:t>
            </a:r>
            <a:r>
              <a:rPr lang="en-US" i="1" dirty="0" smtClean="0">
                <a:solidFill>
                  <a:srgbClr val="FFFF00"/>
                </a:solidFill>
              </a:rPr>
              <a:t> was 13 </a:t>
            </a:r>
            <a:r>
              <a:rPr lang="en-US" i="1" dirty="0" err="1" smtClean="0">
                <a:solidFill>
                  <a:srgbClr val="FFFF00"/>
                </a:solidFill>
              </a:rPr>
              <a:t>miljard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jaar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onderweg</a:t>
            </a:r>
            <a:endParaRPr lang="en-US" i="1" dirty="0" smtClean="0">
              <a:solidFill>
                <a:srgbClr val="FFFF00"/>
              </a:solidFill>
            </a:endParaRPr>
          </a:p>
          <a:p>
            <a:r>
              <a:rPr lang="en-US" i="1" dirty="0" smtClean="0">
                <a:solidFill>
                  <a:srgbClr val="FFFF00"/>
                </a:solidFill>
              </a:rPr>
              <a:t>In </a:t>
            </a:r>
            <a:r>
              <a:rPr lang="en-US" i="1" dirty="0" err="1" smtClean="0">
                <a:solidFill>
                  <a:srgbClr val="FFFF00"/>
                </a:solidFill>
              </a:rPr>
              <a:t>tussentijd</a:t>
            </a:r>
            <a:r>
              <a:rPr lang="en-US" i="1" dirty="0" smtClean="0">
                <a:solidFill>
                  <a:srgbClr val="FFFF00"/>
                </a:solidFill>
              </a:rPr>
              <a:t> is het </a:t>
            </a:r>
            <a:r>
              <a:rPr lang="en-US" i="1" dirty="0" err="1" smtClean="0">
                <a:solidFill>
                  <a:srgbClr val="FFFF00"/>
                </a:solidFill>
              </a:rPr>
              <a:t>heelal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gegroeid</a:t>
            </a:r>
            <a:endParaRPr lang="en-US" i="1" dirty="0" smtClean="0">
              <a:solidFill>
                <a:srgbClr val="FFFF00"/>
              </a:solidFill>
            </a:endParaRPr>
          </a:p>
          <a:p>
            <a:r>
              <a:rPr lang="en-US" i="1" dirty="0" err="1" smtClean="0">
                <a:solidFill>
                  <a:srgbClr val="FFFF00"/>
                </a:solidFill>
              </a:rPr>
              <a:t>Verst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verwijderd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objectnu</a:t>
            </a:r>
            <a:r>
              <a:rPr lang="en-US" i="1" dirty="0" smtClean="0">
                <a:solidFill>
                  <a:srgbClr val="FFFF00"/>
                </a:solidFill>
              </a:rPr>
              <a:t>  op 40 </a:t>
            </a:r>
            <a:r>
              <a:rPr lang="en-US" i="1" dirty="0" err="1" smtClean="0">
                <a:solidFill>
                  <a:srgbClr val="FFFF00"/>
                </a:solidFill>
              </a:rPr>
              <a:t>miljard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lichtjaar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afstand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4920" y="6104187"/>
            <a:ext cx="5437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Kunnen</a:t>
            </a:r>
            <a:r>
              <a:rPr lang="en-US" i="1" dirty="0" smtClean="0">
                <a:solidFill>
                  <a:srgbClr val="FFFF00"/>
                </a:solidFill>
              </a:rPr>
              <a:t> we het </a:t>
            </a:r>
            <a:r>
              <a:rPr lang="en-US" i="1" dirty="0" err="1" smtClean="0">
                <a:solidFill>
                  <a:srgbClr val="FFFF00"/>
                </a:solidFill>
              </a:rPr>
              <a:t>ontstaan</a:t>
            </a:r>
            <a:r>
              <a:rPr lang="en-US" i="1" dirty="0" smtClean="0">
                <a:solidFill>
                  <a:srgbClr val="FFFF00"/>
                </a:solidFill>
              </a:rPr>
              <a:t> van het </a:t>
            </a:r>
            <a:r>
              <a:rPr lang="en-US" i="1" dirty="0" err="1" smtClean="0">
                <a:solidFill>
                  <a:srgbClr val="FFFF00"/>
                </a:solidFill>
              </a:rPr>
              <a:t>heelal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zien</a:t>
            </a:r>
            <a:r>
              <a:rPr lang="en-US" i="1" dirty="0" smtClean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53089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-3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9" b="1102"/>
          <a:stretch/>
        </p:blipFill>
        <p:spPr>
          <a:xfrm>
            <a:off x="130378" y="-1148"/>
            <a:ext cx="7801684" cy="689600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7923891" y="3898408"/>
            <a:ext cx="7910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919056" y="2913108"/>
            <a:ext cx="7910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936897" y="1879419"/>
            <a:ext cx="7910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919052" y="4801495"/>
            <a:ext cx="7910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984367" y="4457081"/>
            <a:ext cx="690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FF99"/>
                </a:solidFill>
              </a:rPr>
              <a:t>inflatie</a:t>
            </a:r>
            <a:endParaRPr lang="en-US" sz="1400" dirty="0">
              <a:solidFill>
                <a:srgbClr val="FFFF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58577" y="3535999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99"/>
                </a:solidFill>
              </a:rPr>
              <a:t>a</a:t>
            </a:r>
            <a:r>
              <a:rPr lang="en-US" sz="1400" dirty="0" smtClean="0">
                <a:solidFill>
                  <a:srgbClr val="FFFF99"/>
                </a:solidFill>
              </a:rPr>
              <a:t>nti-</a:t>
            </a:r>
            <a:r>
              <a:rPr lang="en-US" sz="1400" dirty="0" err="1" smtClean="0">
                <a:solidFill>
                  <a:srgbClr val="FFFF99"/>
                </a:solidFill>
              </a:rPr>
              <a:t>materie</a:t>
            </a:r>
            <a:endParaRPr lang="en-US" sz="1400" dirty="0">
              <a:solidFill>
                <a:srgbClr val="FFFF9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38404" y="2595294"/>
            <a:ext cx="706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99"/>
                </a:solidFill>
              </a:rPr>
              <a:t>Helium</a:t>
            </a:r>
            <a:endParaRPr lang="en-US" sz="1400" dirty="0">
              <a:solidFill>
                <a:srgbClr val="FFFF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93353" y="1092759"/>
            <a:ext cx="10834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FF99"/>
                </a:solidFill>
              </a:rPr>
              <a:t>k</a:t>
            </a:r>
            <a:r>
              <a:rPr lang="en-US" sz="1400" dirty="0" err="1" smtClean="0">
                <a:solidFill>
                  <a:srgbClr val="FFFF99"/>
                </a:solidFill>
              </a:rPr>
              <a:t>osmische</a:t>
            </a:r>
            <a:r>
              <a:rPr lang="en-US" sz="1400" dirty="0" smtClean="0">
                <a:solidFill>
                  <a:srgbClr val="FFFF99"/>
                </a:solidFill>
              </a:rPr>
              <a:t> </a:t>
            </a:r>
          </a:p>
          <a:p>
            <a:r>
              <a:rPr lang="en-US" sz="1400" dirty="0" err="1" smtClean="0">
                <a:solidFill>
                  <a:srgbClr val="FFFF99"/>
                </a:solidFill>
              </a:rPr>
              <a:t>achtergrond</a:t>
            </a:r>
            <a:r>
              <a:rPr lang="en-US" sz="1400" dirty="0" smtClean="0">
                <a:solidFill>
                  <a:srgbClr val="FFFF99"/>
                </a:solidFill>
              </a:rPr>
              <a:t> </a:t>
            </a:r>
          </a:p>
          <a:p>
            <a:r>
              <a:rPr lang="en-US" sz="1400" dirty="0" err="1" smtClean="0">
                <a:solidFill>
                  <a:srgbClr val="FFFF99"/>
                </a:solidFill>
              </a:rPr>
              <a:t>straling</a:t>
            </a:r>
            <a:endParaRPr lang="en-US" sz="1400" dirty="0">
              <a:solidFill>
                <a:srgbClr val="FFFF9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82624" y="4694857"/>
            <a:ext cx="673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10</a:t>
            </a:r>
            <a:r>
              <a:rPr lang="en-US" sz="1200" baseline="30000" dirty="0" smtClean="0">
                <a:solidFill>
                  <a:srgbClr val="FFFFFF"/>
                </a:solidFill>
              </a:rPr>
              <a:t>-34 </a:t>
            </a:r>
            <a:r>
              <a:rPr lang="en-US" sz="1200" dirty="0" smtClean="0">
                <a:solidFill>
                  <a:srgbClr val="FFFFFF"/>
                </a:solidFill>
              </a:rPr>
              <a:t>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98944" y="3747277"/>
            <a:ext cx="673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10</a:t>
            </a:r>
            <a:r>
              <a:rPr lang="en-US" sz="1200" baseline="30000" dirty="0" smtClean="0">
                <a:solidFill>
                  <a:srgbClr val="FFFFFF"/>
                </a:solidFill>
              </a:rPr>
              <a:t>-10 </a:t>
            </a:r>
            <a:r>
              <a:rPr lang="en-US" sz="1200" dirty="0" smtClean="0">
                <a:solidFill>
                  <a:srgbClr val="FFFFFF"/>
                </a:solidFill>
              </a:rPr>
              <a:t>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92584" y="2765677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100</a:t>
            </a:r>
            <a:r>
              <a:rPr lang="en-US" sz="1200" baseline="30000" dirty="0" smtClean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20438" y="1881117"/>
            <a:ext cx="998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380 000 </a:t>
            </a:r>
            <a:r>
              <a:rPr lang="en-US" sz="1200" dirty="0" err="1" smtClean="0">
                <a:solidFill>
                  <a:schemeClr val="bg1"/>
                </a:solidFill>
              </a:rPr>
              <a:t>jr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95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22" name="Picture 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74725"/>
            <a:ext cx="9144000" cy="9131300"/>
          </a:xfrm>
          <a:prstGeom prst="rect">
            <a:avLst/>
          </a:prstGeom>
          <a:noFill/>
        </p:spPr>
      </p:pic>
      <p:pic>
        <p:nvPicPr>
          <p:cNvPr id="798734" name="Picture 14" descr="penwil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7075" y="628650"/>
            <a:ext cx="3336925" cy="4310063"/>
          </a:xfrm>
          <a:prstGeom prst="rect">
            <a:avLst/>
          </a:prstGeom>
          <a:noFill/>
        </p:spPr>
      </p:pic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795435" y="6553200"/>
            <a:ext cx="1905000" cy="304800"/>
          </a:xfrm>
        </p:spPr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49760" y="6553200"/>
            <a:ext cx="3568700" cy="304800"/>
          </a:xfrm>
        </p:spPr>
        <p:txBody>
          <a:bodyPr/>
          <a:lstStyle/>
          <a:p>
            <a:r>
              <a:rPr lang="en-US"/>
              <a:t>Waar is de Anti-materie heen?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95435" y="3725863"/>
            <a:ext cx="5834063" cy="3108325"/>
            <a:chOff x="2093" y="651"/>
            <a:chExt cx="3707" cy="2016"/>
          </a:xfrm>
        </p:grpSpPr>
        <p:pic>
          <p:nvPicPr>
            <p:cNvPr id="798724" name="Picture 4" descr="27-EarthTemp-WMAP"/>
            <p:cNvPicPr>
              <a:picLocks noChangeAspect="1" noChangeArrowheads="1"/>
            </p:cNvPicPr>
            <p:nvPr/>
          </p:nvPicPr>
          <p:blipFill>
            <a:blip r:embed="rId5" cstate="print"/>
            <a:srcRect l="371" r="37315" b="52380"/>
            <a:stretch>
              <a:fillRect/>
            </a:stretch>
          </p:blipFill>
          <p:spPr bwMode="auto">
            <a:xfrm>
              <a:off x="2093" y="651"/>
              <a:ext cx="3667" cy="1854"/>
            </a:xfrm>
            <a:prstGeom prst="rect">
              <a:avLst/>
            </a:prstGeom>
            <a:noFill/>
          </p:spPr>
        </p:pic>
        <p:pic>
          <p:nvPicPr>
            <p:cNvPr id="798725" name="Picture 5" descr="27-EarthTemp-WMAP"/>
            <p:cNvPicPr>
              <a:picLocks noChangeAspect="1" noChangeArrowheads="1"/>
            </p:cNvPicPr>
            <p:nvPr/>
          </p:nvPicPr>
          <p:blipFill>
            <a:blip r:embed="rId5" cstate="print"/>
            <a:srcRect l="64560" t="30231" r="2847" b="53255"/>
            <a:stretch>
              <a:fillRect/>
            </a:stretch>
          </p:blipFill>
          <p:spPr bwMode="auto">
            <a:xfrm>
              <a:off x="4392" y="2195"/>
              <a:ext cx="1408" cy="472"/>
            </a:xfrm>
            <a:prstGeom prst="rect">
              <a:avLst/>
            </a:prstGeom>
            <a:noFill/>
          </p:spPr>
        </p:pic>
      </p:grpSp>
      <p:sp>
        <p:nvSpPr>
          <p:cNvPr id="7987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endParaRPr lang="en-US" dirty="0"/>
          </a:p>
        </p:txBody>
      </p:sp>
      <p:pic>
        <p:nvPicPr>
          <p:cNvPr id="798727" name="Picture 7" descr="020598_ilc_64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435" y="3700463"/>
            <a:ext cx="5753100" cy="2876550"/>
          </a:xfrm>
          <a:prstGeom prst="rect">
            <a:avLst/>
          </a:prstGeom>
          <a:noFill/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460973" y="6370638"/>
            <a:ext cx="2082800" cy="487362"/>
            <a:chOff x="5991" y="2206"/>
            <a:chExt cx="1312" cy="307"/>
          </a:xfrm>
        </p:grpSpPr>
        <p:sp>
          <p:nvSpPr>
            <p:cNvPr id="798729" name="Rectangle 9"/>
            <p:cNvSpPr>
              <a:spLocks noChangeArrowheads="1"/>
            </p:cNvSpPr>
            <p:nvPr/>
          </p:nvSpPr>
          <p:spPr bwMode="auto">
            <a:xfrm>
              <a:off x="6041" y="2206"/>
              <a:ext cx="1217" cy="27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991" y="2230"/>
              <a:ext cx="1312" cy="283"/>
              <a:chOff x="4264" y="2397"/>
              <a:chExt cx="1312" cy="283"/>
            </a:xfrm>
          </p:grpSpPr>
          <p:pic>
            <p:nvPicPr>
              <p:cNvPr id="798731" name="Picture 11" descr="27-EarthTemp-WMAP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66852" t="31842" r="5902" b="64204"/>
              <a:stretch>
                <a:fillRect/>
              </a:stretch>
            </p:blipFill>
            <p:spPr bwMode="auto">
              <a:xfrm>
                <a:off x="4328" y="2397"/>
                <a:ext cx="1177" cy="113"/>
              </a:xfrm>
              <a:prstGeom prst="rect">
                <a:avLst/>
              </a:prstGeom>
              <a:noFill/>
            </p:spPr>
          </p:pic>
          <p:sp>
            <p:nvSpPr>
              <p:cNvPr id="798732" name="Text Box 12"/>
              <p:cNvSpPr txBox="1">
                <a:spLocks noChangeArrowheads="1"/>
              </p:cNvSpPr>
              <p:nvPr/>
            </p:nvSpPr>
            <p:spPr bwMode="auto">
              <a:xfrm>
                <a:off x="4264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>
                    <a:solidFill>
                      <a:srgbClr val="000000"/>
                    </a:solidFill>
                    <a:latin typeface="Comic Sans MS" pitchFamily="66" charset="0"/>
                  </a:rPr>
                  <a:t>2.7248K</a:t>
                </a:r>
                <a:endParaRPr lang="en-GB" sz="16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798733" name="Text Box 13"/>
              <p:cNvSpPr txBox="1">
                <a:spLocks noChangeArrowheads="1"/>
              </p:cNvSpPr>
              <p:nvPr/>
            </p:nvSpPr>
            <p:spPr bwMode="auto">
              <a:xfrm>
                <a:off x="4960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>
                    <a:solidFill>
                      <a:srgbClr val="000000"/>
                    </a:solidFill>
                    <a:latin typeface="Comic Sans MS" pitchFamily="66" charset="0"/>
                  </a:rPr>
                  <a:t>2.7252K</a:t>
                </a:r>
                <a:endParaRPr lang="en-GB" sz="16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</p:grpSp>
      <p:sp>
        <p:nvSpPr>
          <p:cNvPr id="798735" name="Text Box 15"/>
          <p:cNvSpPr txBox="1">
            <a:spLocks noChangeArrowheads="1"/>
          </p:cNvSpPr>
          <p:nvPr/>
        </p:nvSpPr>
        <p:spPr bwMode="auto">
          <a:xfrm>
            <a:off x="937205" y="1011238"/>
            <a:ext cx="4365298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99"/>
                </a:solidFill>
                <a:latin typeface="Tahoma" pitchFamily="34" charset="0"/>
              </a:rPr>
              <a:t>1964: Penzias en Wilson</a:t>
            </a:r>
            <a:endParaRPr lang="en-US" sz="2400" dirty="0" smtClean="0">
              <a:solidFill>
                <a:srgbClr val="FFFF99"/>
              </a:solidFill>
              <a:latin typeface="Tahoma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FF99"/>
                </a:solidFill>
                <a:latin typeface="Tahoma" pitchFamily="34" charset="0"/>
              </a:rPr>
              <a:t>o</a:t>
            </a:r>
            <a:r>
              <a:rPr lang="en-US" sz="2400" dirty="0" err="1" smtClean="0">
                <a:solidFill>
                  <a:srgbClr val="FFFF99"/>
                </a:solidFill>
                <a:latin typeface="Tahoma" pitchFamily="34" charset="0"/>
              </a:rPr>
              <a:t>ntdekken</a:t>
            </a:r>
            <a:r>
              <a:rPr lang="en-US" sz="2400" dirty="0">
                <a:solidFill>
                  <a:srgbClr val="FFFF99"/>
                </a:solidFill>
                <a:latin typeface="Tahoma" pitchFamily="34" charset="0"/>
              </a:rPr>
              <a:t>: “</a:t>
            </a:r>
            <a:r>
              <a:rPr lang="en-US" sz="2400" dirty="0" err="1">
                <a:solidFill>
                  <a:srgbClr val="FFFF99"/>
                </a:solidFill>
                <a:latin typeface="Tahoma" pitchFamily="34" charset="0"/>
              </a:rPr>
              <a:t>achtergrond</a:t>
            </a:r>
            <a:r>
              <a:rPr lang="en-US" sz="2400" dirty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FFFF99"/>
                </a:solidFill>
                <a:latin typeface="Tahoma" pitchFamily="34" charset="0"/>
              </a:rPr>
              <a:t>licht</a:t>
            </a:r>
            <a:r>
              <a:rPr lang="en-US" sz="2400" dirty="0" smtClean="0">
                <a:solidFill>
                  <a:srgbClr val="FFFF99"/>
                </a:solidFill>
                <a:latin typeface="Tahoma" pitchFamily="34" charset="0"/>
              </a:rPr>
              <a:t>”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99"/>
                </a:solidFill>
                <a:latin typeface="Tahoma" pitchFamily="34" charset="0"/>
              </a:rPr>
              <a:t>(</a:t>
            </a:r>
            <a:r>
              <a:rPr lang="en-US" sz="2400" dirty="0" err="1" smtClean="0">
                <a:solidFill>
                  <a:srgbClr val="FFFF99"/>
                </a:solidFill>
                <a:latin typeface="Tahoma" pitchFamily="34" charset="0"/>
              </a:rPr>
              <a:t>fotonen</a:t>
            </a:r>
            <a:r>
              <a:rPr lang="en-US" sz="2400" dirty="0" smtClean="0">
                <a:solidFill>
                  <a:srgbClr val="FFFF99"/>
                </a:solidFill>
                <a:latin typeface="Tahoma" pitchFamily="34" charset="0"/>
              </a:rPr>
              <a:t>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66FFFF"/>
                </a:solidFill>
                <a:latin typeface="Tahoma" pitchFamily="34" charset="0"/>
              </a:rPr>
              <a:t>Restant</a:t>
            </a:r>
            <a:r>
              <a:rPr lang="en-US" sz="2400" dirty="0">
                <a:solidFill>
                  <a:srgbClr val="66FFFF"/>
                </a:solidFill>
                <a:latin typeface="Tahoma" pitchFamily="34" charset="0"/>
              </a:rPr>
              <a:t> van de </a:t>
            </a:r>
            <a:r>
              <a:rPr lang="en-US" sz="2400" dirty="0" err="1">
                <a:solidFill>
                  <a:srgbClr val="66FFFF"/>
                </a:solidFill>
                <a:latin typeface="Tahoma" pitchFamily="34" charset="0"/>
              </a:rPr>
              <a:t>oerknal</a:t>
            </a:r>
            <a:endParaRPr lang="en-US" sz="2400" dirty="0">
              <a:solidFill>
                <a:srgbClr val="66FFFF"/>
              </a:solidFill>
              <a:latin typeface="Tahoma" pitchFamily="34" charset="0"/>
            </a:endParaRPr>
          </a:p>
        </p:txBody>
      </p:sp>
      <p:sp>
        <p:nvSpPr>
          <p:cNvPr id="798736" name="Text Box 16"/>
          <p:cNvSpPr txBox="1">
            <a:spLocks noChangeArrowheads="1"/>
          </p:cNvSpPr>
          <p:nvPr/>
        </p:nvSpPr>
        <p:spPr bwMode="auto">
          <a:xfrm>
            <a:off x="871635" y="3044825"/>
            <a:ext cx="36671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99"/>
                </a:solidFill>
                <a:latin typeface="Tahoma" pitchFamily="34" charset="0"/>
              </a:rPr>
              <a:t>Een temperatuur kaart … </a:t>
            </a:r>
          </a:p>
        </p:txBody>
      </p:sp>
      <p:sp>
        <p:nvSpPr>
          <p:cNvPr id="798741" name="Text Box 21"/>
          <p:cNvSpPr txBox="1">
            <a:spLocks noChangeArrowheads="1"/>
          </p:cNvSpPr>
          <p:nvPr/>
        </p:nvSpPr>
        <p:spPr bwMode="auto">
          <a:xfrm>
            <a:off x="4259360" y="3298825"/>
            <a:ext cx="20796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99"/>
                </a:solidFill>
                <a:latin typeface="Tahoma" pitchFamily="34" charset="0"/>
              </a:rPr>
              <a:t>van het heelal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5249960" y="3714523"/>
            <a:ext cx="135096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ahoma" pitchFamily="34" charset="0"/>
              </a:rPr>
              <a:t>-270</a:t>
            </a:r>
            <a:r>
              <a:rPr lang="en-US" sz="2800" baseline="30000" dirty="0">
                <a:solidFill>
                  <a:srgbClr val="000000"/>
                </a:solidFill>
                <a:latin typeface="Tahoma" pitchFamily="34" charset="0"/>
              </a:rPr>
              <a:t>0</a:t>
            </a:r>
            <a:r>
              <a:rPr lang="en-US" sz="2800" dirty="0">
                <a:solidFill>
                  <a:srgbClr val="000000"/>
                </a:solidFill>
                <a:latin typeface="Tahoma" pitchFamily="34" charset="0"/>
              </a:rPr>
              <a:t> 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60729" y="5346102"/>
            <a:ext cx="2220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66FFFF"/>
                </a:solidFill>
              </a:rPr>
              <a:t>We </a:t>
            </a:r>
            <a:r>
              <a:rPr lang="en-US" sz="2200" dirty="0" err="1" smtClean="0">
                <a:solidFill>
                  <a:srgbClr val="66FFFF"/>
                </a:solidFill>
              </a:rPr>
              <a:t>zien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restant</a:t>
            </a:r>
            <a:r>
              <a:rPr lang="en-US" sz="2200" dirty="0" smtClean="0">
                <a:solidFill>
                  <a:srgbClr val="66FFFF"/>
                </a:solidFill>
              </a:rPr>
              <a:t> van Big-Bang!</a:t>
            </a:r>
            <a:endParaRPr lang="en-US" sz="2200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538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9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1" grpId="0"/>
      <p:bldP spid="2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ontstaan</a:t>
            </a:r>
            <a:r>
              <a:rPr lang="en-US" dirty="0" smtClean="0"/>
              <a:t> van het </a:t>
            </a:r>
            <a:r>
              <a:rPr lang="en-US" dirty="0" err="1" smtClean="0"/>
              <a:t>heelal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600px-CMB_Timeline300_no_W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8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115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Wij</a:t>
            </a:r>
            <a:r>
              <a:rPr lang="en-US" dirty="0" smtClean="0"/>
              <a:t> </a:t>
            </a:r>
            <a:r>
              <a:rPr lang="en-US" dirty="0" err="1" smtClean="0"/>
              <a:t>kijken</a:t>
            </a:r>
            <a:r>
              <a:rPr lang="en-US" dirty="0" smtClean="0"/>
              <a:t> </a:t>
            </a:r>
            <a:r>
              <a:rPr lang="en-US" dirty="0" err="1" smtClean="0"/>
              <a:t>terug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het begin</a:t>
            </a:r>
            <a:endParaRPr lang="en-US" dirty="0"/>
          </a:p>
        </p:txBody>
      </p:sp>
      <p:pic>
        <p:nvPicPr>
          <p:cNvPr id="4" name="Picture 3" descr="GravitationalLens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9" y="1015999"/>
            <a:ext cx="9274027" cy="522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71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Levensloop</a:t>
            </a:r>
            <a:r>
              <a:rPr lang="en-US" dirty="0" smtClean="0"/>
              <a:t> van het </a:t>
            </a:r>
            <a:r>
              <a:rPr lang="en-US" dirty="0" err="1" smtClean="0"/>
              <a:t>Universum</a:t>
            </a:r>
            <a:endParaRPr lang="en-US" dirty="0"/>
          </a:p>
        </p:txBody>
      </p:sp>
      <p:pic>
        <p:nvPicPr>
          <p:cNvPr id="4" name="Picture 3" descr="BigBa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62000"/>
            <a:ext cx="76200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7427" y="6023850"/>
            <a:ext cx="6407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99"/>
                </a:solidFill>
              </a:rPr>
              <a:t>De Big-Bang was </a:t>
            </a:r>
            <a:r>
              <a:rPr lang="en-US" sz="2200" dirty="0" err="1" smtClean="0">
                <a:solidFill>
                  <a:srgbClr val="FFFF99"/>
                </a:solidFill>
              </a:rPr>
              <a:t>geen</a:t>
            </a:r>
            <a:r>
              <a:rPr lang="en-US" sz="2200" dirty="0" smtClean="0">
                <a:solidFill>
                  <a:srgbClr val="FFFF99"/>
                </a:solidFill>
              </a:rPr>
              <a:t> </a:t>
            </a:r>
            <a:r>
              <a:rPr lang="en-US" sz="2200" dirty="0" err="1" smtClean="0">
                <a:solidFill>
                  <a:srgbClr val="FFFF99"/>
                </a:solidFill>
              </a:rPr>
              <a:t>explosie</a:t>
            </a:r>
            <a:r>
              <a:rPr lang="en-US" sz="2200" dirty="0" smtClean="0">
                <a:solidFill>
                  <a:srgbClr val="FFFF99"/>
                </a:solidFill>
              </a:rPr>
              <a:t> in de </a:t>
            </a:r>
            <a:r>
              <a:rPr lang="en-US" sz="2200" dirty="0" err="1" smtClean="0">
                <a:solidFill>
                  <a:srgbClr val="FFFF99"/>
                </a:solidFill>
              </a:rPr>
              <a:t>ruimte</a:t>
            </a:r>
            <a:r>
              <a:rPr lang="en-US" sz="2200" dirty="0" smtClean="0">
                <a:solidFill>
                  <a:srgbClr val="FFFF99"/>
                </a:solidFill>
              </a:rPr>
              <a:t> en de </a:t>
            </a:r>
            <a:r>
              <a:rPr lang="en-US" sz="2200" dirty="0" err="1" smtClean="0">
                <a:solidFill>
                  <a:srgbClr val="FFFF99"/>
                </a:solidFill>
              </a:rPr>
              <a:t>tijd</a:t>
            </a:r>
            <a:r>
              <a:rPr lang="en-US" sz="2200" dirty="0" smtClean="0">
                <a:solidFill>
                  <a:srgbClr val="FFFF99"/>
                </a:solidFill>
              </a:rPr>
              <a:t>!</a:t>
            </a:r>
          </a:p>
          <a:p>
            <a:r>
              <a:rPr lang="en-US" sz="2200" dirty="0" smtClean="0">
                <a:solidFill>
                  <a:srgbClr val="FFFF99"/>
                </a:solidFill>
              </a:rPr>
              <a:t>Het is het </a:t>
            </a:r>
            <a:r>
              <a:rPr lang="en-US" sz="2200" dirty="0" err="1" smtClean="0">
                <a:solidFill>
                  <a:srgbClr val="FFFF99"/>
                </a:solidFill>
              </a:rPr>
              <a:t>ontstaan</a:t>
            </a:r>
            <a:r>
              <a:rPr lang="en-US" sz="2200" dirty="0" smtClean="0">
                <a:solidFill>
                  <a:srgbClr val="FFFF99"/>
                </a:solidFill>
              </a:rPr>
              <a:t> van de </a:t>
            </a:r>
            <a:r>
              <a:rPr lang="en-US" sz="2200" dirty="0" err="1" smtClean="0">
                <a:solidFill>
                  <a:srgbClr val="FFFF99"/>
                </a:solidFill>
              </a:rPr>
              <a:t>ruimte</a:t>
            </a:r>
            <a:r>
              <a:rPr lang="en-US" sz="2200" dirty="0" smtClean="0">
                <a:solidFill>
                  <a:srgbClr val="FFFF99"/>
                </a:solidFill>
              </a:rPr>
              <a:t> en de </a:t>
            </a:r>
            <a:r>
              <a:rPr lang="en-US" sz="2200" dirty="0" err="1" smtClean="0">
                <a:solidFill>
                  <a:srgbClr val="FFFF99"/>
                </a:solidFill>
              </a:rPr>
              <a:t>tijd</a:t>
            </a:r>
            <a:r>
              <a:rPr lang="en-US" sz="2200" dirty="0" smtClean="0">
                <a:solidFill>
                  <a:srgbClr val="FFFF99"/>
                </a:solidFill>
              </a:rPr>
              <a:t> </a:t>
            </a:r>
            <a:r>
              <a:rPr lang="en-US" sz="2200" dirty="0" err="1" smtClean="0">
                <a:solidFill>
                  <a:srgbClr val="FFFF99"/>
                </a:solidFill>
              </a:rPr>
              <a:t>zelf</a:t>
            </a:r>
            <a:r>
              <a:rPr lang="en-US" sz="2200" dirty="0" smtClean="0">
                <a:solidFill>
                  <a:srgbClr val="FFFF99"/>
                </a:solidFill>
              </a:rPr>
              <a:t>!!</a:t>
            </a:r>
            <a:endParaRPr lang="en-US" sz="22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220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Wat</a:t>
            </a:r>
            <a:r>
              <a:rPr lang="en-US" dirty="0" smtClean="0"/>
              <a:t> was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vóór</a:t>
            </a:r>
            <a:r>
              <a:rPr lang="en-US" dirty="0" smtClean="0"/>
              <a:t> het </a:t>
            </a:r>
            <a:r>
              <a:rPr lang="en-US" dirty="0" err="1" smtClean="0"/>
              <a:t>bestaan</a:t>
            </a:r>
            <a:r>
              <a:rPr lang="en-US" dirty="0" smtClean="0"/>
              <a:t> van het </a:t>
            </a:r>
            <a:r>
              <a:rPr lang="en-US" dirty="0" err="1" smtClean="0"/>
              <a:t>heelal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 descr="Northpo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95" y="894939"/>
            <a:ext cx="5366436" cy="5366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1252" y="5064599"/>
            <a:ext cx="36003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rgbClr val="66FFFF"/>
                </a:solidFill>
              </a:rPr>
              <a:t>Wat</a:t>
            </a:r>
            <a:r>
              <a:rPr lang="en-US" sz="2000" i="1" dirty="0" smtClean="0">
                <a:solidFill>
                  <a:srgbClr val="66FFFF"/>
                </a:solidFill>
              </a:rPr>
              <a:t> </a:t>
            </a:r>
            <a:r>
              <a:rPr lang="en-US" sz="2000" i="1" dirty="0" err="1" smtClean="0">
                <a:solidFill>
                  <a:srgbClr val="66FFFF"/>
                </a:solidFill>
              </a:rPr>
              <a:t>ligt</a:t>
            </a:r>
            <a:r>
              <a:rPr lang="en-US" sz="2000" i="1" dirty="0" smtClean="0">
                <a:solidFill>
                  <a:srgbClr val="66FFFF"/>
                </a:solidFill>
              </a:rPr>
              <a:t> </a:t>
            </a:r>
            <a:r>
              <a:rPr lang="en-US" sz="2000" i="1" dirty="0" err="1" smtClean="0">
                <a:solidFill>
                  <a:srgbClr val="66FFFF"/>
                </a:solidFill>
              </a:rPr>
              <a:t>er</a:t>
            </a:r>
            <a:r>
              <a:rPr lang="en-US" sz="2000" i="1" dirty="0" smtClean="0">
                <a:solidFill>
                  <a:srgbClr val="66FFFF"/>
                </a:solidFill>
              </a:rPr>
              <a:t> ten </a:t>
            </a:r>
            <a:r>
              <a:rPr lang="en-US" sz="2000" i="1" dirty="0" err="1" smtClean="0">
                <a:solidFill>
                  <a:srgbClr val="66FFFF"/>
                </a:solidFill>
              </a:rPr>
              <a:t>noorden</a:t>
            </a:r>
            <a:r>
              <a:rPr lang="en-US" sz="2000" i="1" dirty="0" smtClean="0">
                <a:solidFill>
                  <a:srgbClr val="66FFFF"/>
                </a:solidFill>
              </a:rPr>
              <a:t> van de </a:t>
            </a:r>
            <a:r>
              <a:rPr lang="en-US" sz="2000" i="1" dirty="0" err="1" smtClean="0">
                <a:solidFill>
                  <a:srgbClr val="66FFFF"/>
                </a:solidFill>
              </a:rPr>
              <a:t>noordpool</a:t>
            </a:r>
            <a:r>
              <a:rPr lang="en-US" sz="2000" i="1" dirty="0" smtClean="0">
                <a:solidFill>
                  <a:srgbClr val="66FFFF"/>
                </a:solidFill>
              </a:rPr>
              <a:t>?</a:t>
            </a:r>
          </a:p>
          <a:p>
            <a:r>
              <a:rPr lang="en-US" sz="2000" i="1" dirty="0" smtClean="0">
                <a:solidFill>
                  <a:srgbClr val="66FFFF"/>
                </a:solidFill>
              </a:rPr>
              <a:t>(of ten </a:t>
            </a:r>
            <a:r>
              <a:rPr lang="en-US" sz="2000" i="1" dirty="0" err="1" smtClean="0">
                <a:solidFill>
                  <a:srgbClr val="66FFFF"/>
                </a:solidFill>
              </a:rPr>
              <a:t>zuiden</a:t>
            </a:r>
            <a:r>
              <a:rPr lang="en-US" sz="2000" i="1" dirty="0" smtClean="0">
                <a:solidFill>
                  <a:srgbClr val="66FFFF"/>
                </a:solidFill>
              </a:rPr>
              <a:t> van de </a:t>
            </a:r>
            <a:r>
              <a:rPr lang="en-US" sz="2000" i="1" dirty="0" err="1" smtClean="0">
                <a:solidFill>
                  <a:srgbClr val="66FFFF"/>
                </a:solidFill>
              </a:rPr>
              <a:t>zuidpool</a:t>
            </a:r>
            <a:r>
              <a:rPr lang="en-US" sz="2000" i="1" dirty="0" smtClean="0">
                <a:solidFill>
                  <a:srgbClr val="66FFFF"/>
                </a:solidFill>
              </a:rPr>
              <a:t>)?</a:t>
            </a:r>
            <a:endParaRPr lang="en-US" sz="2000" i="1" dirty="0">
              <a:solidFill>
                <a:srgbClr val="66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3286" y="1024551"/>
            <a:ext cx="36695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err="1" smtClean="0">
                <a:solidFill>
                  <a:srgbClr val="FFFF00"/>
                </a:solidFill>
              </a:rPr>
              <a:t>Quizzvraag</a:t>
            </a:r>
            <a:r>
              <a:rPr lang="en-US" sz="2000" u="sng" dirty="0" smtClean="0">
                <a:solidFill>
                  <a:srgbClr val="FFFF00"/>
                </a:solidFill>
              </a:rPr>
              <a:t>: </a:t>
            </a:r>
            <a:r>
              <a:rPr lang="en-US" sz="2000" dirty="0" err="1" smtClean="0">
                <a:solidFill>
                  <a:srgbClr val="FFFF00"/>
                </a:solidFill>
              </a:rPr>
              <a:t>Ik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sta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ergens</a:t>
            </a:r>
            <a:r>
              <a:rPr lang="en-US" sz="2000" dirty="0" smtClean="0">
                <a:solidFill>
                  <a:srgbClr val="FFFF00"/>
                </a:solidFill>
              </a:rPr>
              <a:t> en loop: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1 km </a:t>
            </a:r>
            <a:r>
              <a:rPr lang="en-US" sz="2000" dirty="0" err="1" smtClean="0">
                <a:solidFill>
                  <a:srgbClr val="FFFF00"/>
                </a:solidFill>
              </a:rPr>
              <a:t>naar</a:t>
            </a:r>
            <a:r>
              <a:rPr lang="en-US" sz="2000" dirty="0" smtClean="0">
                <a:solidFill>
                  <a:srgbClr val="FFFF00"/>
                </a:solidFill>
              </a:rPr>
              <a:t> het </a:t>
            </a:r>
            <a:r>
              <a:rPr lang="en-US" sz="2000" dirty="0" err="1" smtClean="0">
                <a:solidFill>
                  <a:srgbClr val="FFFF00"/>
                </a:solidFill>
              </a:rPr>
              <a:t>zuiden</a:t>
            </a:r>
            <a:endParaRPr lang="en-US" sz="2000" dirty="0" smtClean="0">
              <a:solidFill>
                <a:srgbClr val="FFFF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1 km </a:t>
            </a:r>
            <a:r>
              <a:rPr lang="en-US" sz="2000" dirty="0" err="1" smtClean="0">
                <a:solidFill>
                  <a:srgbClr val="FFFF00"/>
                </a:solidFill>
              </a:rPr>
              <a:t>naar</a:t>
            </a:r>
            <a:r>
              <a:rPr lang="en-US" sz="2000" dirty="0" smtClean="0">
                <a:solidFill>
                  <a:srgbClr val="FFFF00"/>
                </a:solidFill>
              </a:rPr>
              <a:t> het </a:t>
            </a:r>
            <a:r>
              <a:rPr lang="en-US" sz="2000" dirty="0" err="1" smtClean="0">
                <a:solidFill>
                  <a:srgbClr val="FFFF00"/>
                </a:solidFill>
              </a:rPr>
              <a:t>oosten</a:t>
            </a:r>
            <a:endParaRPr lang="en-US" sz="2000" dirty="0" smtClean="0">
              <a:solidFill>
                <a:srgbClr val="FFFF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1 km </a:t>
            </a:r>
            <a:r>
              <a:rPr lang="en-US" sz="2000" dirty="0" err="1" smtClean="0">
                <a:solidFill>
                  <a:srgbClr val="FFFF00"/>
                </a:solidFill>
              </a:rPr>
              <a:t>naar</a:t>
            </a:r>
            <a:r>
              <a:rPr lang="en-US" sz="2000" dirty="0" smtClean="0">
                <a:solidFill>
                  <a:srgbClr val="FFFF00"/>
                </a:solidFill>
              </a:rPr>
              <a:t> het </a:t>
            </a:r>
            <a:r>
              <a:rPr lang="en-US" sz="2000" dirty="0" err="1" smtClean="0">
                <a:solidFill>
                  <a:srgbClr val="FFFF00"/>
                </a:solidFill>
              </a:rPr>
              <a:t>noorden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Nu ben </a:t>
            </a:r>
            <a:r>
              <a:rPr lang="en-US" sz="2000" dirty="0" err="1" smtClean="0">
                <a:solidFill>
                  <a:srgbClr val="FFFF00"/>
                </a:solidFill>
              </a:rPr>
              <a:t>ik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weer</a:t>
            </a:r>
            <a:r>
              <a:rPr lang="en-US" sz="2000" dirty="0" smtClean="0">
                <a:solidFill>
                  <a:srgbClr val="FFFF00"/>
                </a:solidFill>
              </a:rPr>
              <a:t> op </a:t>
            </a:r>
            <a:r>
              <a:rPr lang="en-US" sz="2000" dirty="0" err="1" smtClean="0">
                <a:solidFill>
                  <a:srgbClr val="FFFF00"/>
                </a:solidFill>
              </a:rPr>
              <a:t>dezelfde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plek</a:t>
            </a:r>
            <a:r>
              <a:rPr lang="en-US" sz="20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en-US" sz="2000" dirty="0" err="1" smtClean="0">
                <a:solidFill>
                  <a:srgbClr val="FFFF00"/>
                </a:solidFill>
              </a:rPr>
              <a:t>Waar</a:t>
            </a:r>
            <a:r>
              <a:rPr lang="en-US" sz="2000" dirty="0" smtClean="0">
                <a:solidFill>
                  <a:srgbClr val="FFFF00"/>
                </a:solidFill>
              </a:rPr>
              <a:t> ben </a:t>
            </a:r>
            <a:r>
              <a:rPr lang="en-US" sz="2000" dirty="0" err="1" smtClean="0">
                <a:solidFill>
                  <a:srgbClr val="FFFF00"/>
                </a:solidFill>
              </a:rPr>
              <a:t>ik</a:t>
            </a:r>
            <a:r>
              <a:rPr lang="en-US" sz="2000" dirty="0" smtClean="0">
                <a:solidFill>
                  <a:srgbClr val="FFFF00"/>
                </a:solidFill>
              </a:rPr>
              <a:t>?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608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048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gaan</a:t>
            </a:r>
            <a:r>
              <a:rPr lang="en-US" dirty="0" smtClean="0"/>
              <a:t> we </a:t>
            </a:r>
            <a:r>
              <a:rPr lang="en-US" dirty="0" err="1" smtClean="0"/>
              <a:t>doen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2569" y="1010394"/>
            <a:ext cx="7523399" cy="47705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rgbClr val="66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66FFFF"/>
                </a:solidFill>
              </a:rPr>
              <a:t>Fundamentele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natuurkunde</a:t>
            </a:r>
            <a:r>
              <a:rPr lang="en-US" sz="2000" dirty="0" smtClean="0">
                <a:solidFill>
                  <a:srgbClr val="66FFFF"/>
                </a:solidFill>
              </a:rPr>
              <a:t> op de </a:t>
            </a:r>
            <a:r>
              <a:rPr lang="en-US" sz="2000" dirty="0" err="1" smtClean="0">
                <a:solidFill>
                  <a:srgbClr val="66FFFF"/>
                </a:solidFill>
              </a:rPr>
              <a:t>allerkleinste</a:t>
            </a:r>
            <a:r>
              <a:rPr lang="en-US" sz="2000" dirty="0" smtClean="0">
                <a:solidFill>
                  <a:srgbClr val="66FFFF"/>
                </a:solidFill>
              </a:rPr>
              <a:t> en de </a:t>
            </a:r>
            <a:r>
              <a:rPr lang="en-US" sz="2000" dirty="0" err="1" smtClean="0">
                <a:solidFill>
                  <a:srgbClr val="66FFFF"/>
                </a:solidFill>
              </a:rPr>
              <a:t>allergrootste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schaal</a:t>
            </a:r>
            <a:r>
              <a:rPr lang="en-US" sz="2000" dirty="0" smtClean="0">
                <a:solidFill>
                  <a:srgbClr val="66FFFF"/>
                </a:solidFill>
              </a:rPr>
              <a:t>.</a:t>
            </a:r>
          </a:p>
          <a:p>
            <a:endParaRPr lang="en-US" sz="2000" dirty="0" smtClean="0">
              <a:solidFill>
                <a:srgbClr val="FFFF99"/>
              </a:solidFill>
            </a:endParaRPr>
          </a:p>
          <a:p>
            <a:endParaRPr lang="en-US" sz="2000" dirty="0" smtClean="0">
              <a:solidFill>
                <a:srgbClr val="FFFF99"/>
              </a:solidFill>
            </a:endParaRPr>
          </a:p>
          <a:p>
            <a:r>
              <a:rPr lang="en-US" sz="2000" dirty="0" err="1" smtClean="0">
                <a:solidFill>
                  <a:srgbClr val="FFFF00"/>
                </a:solidFill>
              </a:rPr>
              <a:t>Groepsproject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als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eindopdracht</a:t>
            </a:r>
            <a:r>
              <a:rPr lang="en-US" sz="2000" dirty="0" smtClean="0">
                <a:solidFill>
                  <a:srgbClr val="FFFF00"/>
                </a:solidFill>
              </a:rPr>
              <a:t>:</a:t>
            </a:r>
          </a:p>
          <a:p>
            <a:endParaRPr lang="en-US" sz="800" dirty="0" smtClean="0">
              <a:solidFill>
                <a:srgbClr val="FFFF00"/>
              </a:solidFill>
            </a:endParaRPr>
          </a:p>
          <a:p>
            <a:pPr marL="457200" indent="-457200">
              <a:buAutoNum type="arabicParenR"/>
            </a:pPr>
            <a:r>
              <a:rPr lang="en-US" sz="2000" dirty="0" err="1" smtClean="0">
                <a:solidFill>
                  <a:srgbClr val="FFFF00"/>
                </a:solidFill>
              </a:rPr>
              <a:t>Bedenk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een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fundamentele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wetenschappelijk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vraag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waarop</a:t>
            </a:r>
            <a:r>
              <a:rPr lang="en-US" sz="2000" dirty="0" smtClean="0">
                <a:solidFill>
                  <a:srgbClr val="FFFF00"/>
                </a:solidFill>
              </a:rPr>
              <a:t> de </a:t>
            </a:r>
            <a:r>
              <a:rPr lang="en-US" sz="2000" dirty="0" err="1" smtClean="0">
                <a:solidFill>
                  <a:srgbClr val="FFFF00"/>
                </a:solidFill>
              </a:rPr>
              <a:t>wetenschap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een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antwoord</a:t>
            </a:r>
            <a:r>
              <a:rPr lang="en-US" sz="2000" dirty="0" smtClean="0">
                <a:solidFill>
                  <a:srgbClr val="FFFF00"/>
                </a:solidFill>
              </a:rPr>
              <a:t> op </a:t>
            </a:r>
            <a:r>
              <a:rPr lang="en-US" sz="2000" dirty="0" err="1" smtClean="0">
                <a:solidFill>
                  <a:srgbClr val="FFFF00"/>
                </a:solidFill>
              </a:rPr>
              <a:t>zou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moeten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vinden</a:t>
            </a:r>
            <a:r>
              <a:rPr lang="en-US" sz="2000" dirty="0" smtClean="0">
                <a:solidFill>
                  <a:srgbClr val="FFFF00"/>
                </a:solidFill>
              </a:rPr>
              <a:t>.</a:t>
            </a:r>
          </a:p>
          <a:p>
            <a:pPr marL="457200" indent="-457200">
              <a:buAutoNum type="arabicParenR"/>
            </a:pPr>
            <a:endParaRPr lang="en-US" sz="800" dirty="0" smtClean="0">
              <a:solidFill>
                <a:srgbClr val="FFFF00"/>
              </a:solidFill>
            </a:endParaRPr>
          </a:p>
          <a:p>
            <a:pPr marL="457200" indent="-457200">
              <a:buAutoNum type="arabicParenR" startAt="2"/>
            </a:pPr>
            <a:r>
              <a:rPr lang="en-US" sz="2000" dirty="0" err="1" smtClean="0">
                <a:solidFill>
                  <a:srgbClr val="FFFF00"/>
                </a:solidFill>
              </a:rPr>
              <a:t>Bedenk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wat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zou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er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moeten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gebeuren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om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een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antwoord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te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	</a:t>
            </a:r>
            <a:r>
              <a:rPr lang="en-US" sz="2000" dirty="0" err="1" smtClean="0">
                <a:solidFill>
                  <a:srgbClr val="FFFF00"/>
                </a:solidFill>
              </a:rPr>
              <a:t>krijgen</a:t>
            </a:r>
            <a:r>
              <a:rPr lang="en-US" sz="2000" dirty="0" smtClean="0">
                <a:solidFill>
                  <a:srgbClr val="FFFF00"/>
                </a:solidFill>
              </a:rPr>
              <a:t>.</a:t>
            </a:r>
          </a:p>
          <a:p>
            <a:endParaRPr lang="en-US" sz="8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3) 	</a:t>
            </a:r>
            <a:r>
              <a:rPr lang="en-US" sz="2000" dirty="0" err="1" smtClean="0">
                <a:solidFill>
                  <a:srgbClr val="FFFF00"/>
                </a:solidFill>
              </a:rPr>
              <a:t>Wat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zouden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mogelijke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antwoorden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kunnen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zijn</a:t>
            </a:r>
            <a:r>
              <a:rPr lang="en-US" sz="2000" dirty="0" smtClean="0">
                <a:solidFill>
                  <a:srgbClr val="FFFF00"/>
                </a:solidFill>
              </a:rPr>
              <a:t>?</a:t>
            </a: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err="1" smtClean="0">
                <a:solidFill>
                  <a:srgbClr val="FFFF00"/>
                </a:solidFill>
              </a:rPr>
              <a:t>Werk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hieraan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gedurende</a:t>
            </a:r>
            <a:r>
              <a:rPr lang="en-US" sz="2000" dirty="0" smtClean="0">
                <a:solidFill>
                  <a:srgbClr val="FFFF00"/>
                </a:solidFill>
              </a:rPr>
              <a:t> de lessen.</a:t>
            </a:r>
          </a:p>
          <a:p>
            <a:r>
              <a:rPr lang="en-US" sz="2000" dirty="0" err="1">
                <a:solidFill>
                  <a:srgbClr val="FFFF00"/>
                </a:solidFill>
              </a:rPr>
              <a:t>L</a:t>
            </a:r>
            <a:r>
              <a:rPr lang="en-US" sz="2000" dirty="0" err="1" smtClean="0">
                <a:solidFill>
                  <a:srgbClr val="FFFF00"/>
                </a:solidFill>
              </a:rPr>
              <a:t>aatste</a:t>
            </a:r>
            <a:r>
              <a:rPr lang="en-US" sz="2000" dirty="0" smtClean="0">
                <a:solidFill>
                  <a:srgbClr val="FFFF00"/>
                </a:solidFill>
              </a:rPr>
              <a:t> les: “Mini-symposium” </a:t>
            </a:r>
            <a:r>
              <a:rPr lang="en-US" sz="2000" dirty="0" err="1" smtClean="0">
                <a:solidFill>
                  <a:srgbClr val="FFFF00"/>
                </a:solidFill>
              </a:rPr>
              <a:t>waarbij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jullie</a:t>
            </a:r>
            <a:r>
              <a:rPr lang="en-US" sz="2000" dirty="0" smtClean="0">
                <a:solidFill>
                  <a:srgbClr val="FFFF00"/>
                </a:solidFill>
              </a:rPr>
              <a:t> je </a:t>
            </a:r>
            <a:r>
              <a:rPr lang="en-US" sz="2000" dirty="0" err="1" smtClean="0">
                <a:solidFill>
                  <a:srgbClr val="FFFF00"/>
                </a:solidFill>
              </a:rPr>
              <a:t>vraag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presenteren</a:t>
            </a:r>
            <a:r>
              <a:rPr lang="en-US" sz="2000" dirty="0" smtClean="0">
                <a:solidFill>
                  <a:srgbClr val="FFFF00"/>
                </a:solidFill>
              </a:rPr>
              <a:t>. </a:t>
            </a:r>
          </a:p>
          <a:p>
            <a:endParaRPr lang="en-US" sz="2000" dirty="0" smtClean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awnOfTi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81" y="270586"/>
            <a:ext cx="8543299" cy="64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58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Einde</a:t>
            </a:r>
            <a:r>
              <a:rPr lang="en-US" dirty="0" smtClean="0"/>
              <a:t> van het </a:t>
            </a:r>
            <a:r>
              <a:rPr lang="en-US" dirty="0" err="1" smtClean="0"/>
              <a:t>Heelal</a:t>
            </a:r>
            <a:r>
              <a:rPr lang="en-US" dirty="0" smtClean="0"/>
              <a:t>…?</a:t>
            </a:r>
            <a:endParaRPr lang="en-US" dirty="0"/>
          </a:p>
        </p:txBody>
      </p:sp>
      <p:pic>
        <p:nvPicPr>
          <p:cNvPr id="4" name="Picture 3" descr="FutureUniver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" y="854671"/>
            <a:ext cx="8572500" cy="523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9163" y="6128942"/>
            <a:ext cx="78978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66FFFF"/>
                </a:solidFill>
              </a:rPr>
              <a:t>Waar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gaan</a:t>
            </a:r>
            <a:r>
              <a:rPr lang="en-US" sz="2200" dirty="0" smtClean="0">
                <a:solidFill>
                  <a:srgbClr val="66FFFF"/>
                </a:solidFill>
              </a:rPr>
              <a:t> we </a:t>
            </a:r>
            <a:r>
              <a:rPr lang="en-US" sz="2200" dirty="0" err="1" smtClean="0">
                <a:solidFill>
                  <a:srgbClr val="66FFFF"/>
                </a:solidFill>
              </a:rPr>
              <a:t>heen</a:t>
            </a:r>
            <a:r>
              <a:rPr lang="en-US" sz="2200" dirty="0" smtClean="0">
                <a:solidFill>
                  <a:srgbClr val="66FFFF"/>
                </a:solidFill>
              </a:rPr>
              <a:t>? </a:t>
            </a:r>
            <a:r>
              <a:rPr lang="en-US" sz="2200" dirty="0" err="1" smtClean="0">
                <a:solidFill>
                  <a:srgbClr val="66FFFF"/>
                </a:solidFill>
              </a:rPr>
              <a:t>Donkere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energie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laat</a:t>
            </a:r>
            <a:r>
              <a:rPr lang="en-US" sz="2200" dirty="0" smtClean="0">
                <a:solidFill>
                  <a:srgbClr val="66FFFF"/>
                </a:solidFill>
              </a:rPr>
              <a:t> de </a:t>
            </a:r>
            <a:r>
              <a:rPr lang="en-US" sz="2200" dirty="0" err="1" smtClean="0">
                <a:solidFill>
                  <a:srgbClr val="66FFFF"/>
                </a:solidFill>
              </a:rPr>
              <a:t>uitzetting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versnellen</a:t>
            </a:r>
            <a:r>
              <a:rPr lang="en-US" sz="2200" dirty="0" smtClean="0">
                <a:solidFill>
                  <a:srgbClr val="66FFFF"/>
                </a:solidFill>
              </a:rPr>
              <a:t>!</a:t>
            </a:r>
            <a:endParaRPr lang="en-US" sz="2200" dirty="0">
              <a:solidFill>
                <a:srgbClr val="66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95354" y="686898"/>
            <a:ext cx="3521098" cy="5400173"/>
          </a:xfrm>
          <a:prstGeom prst="rect">
            <a:avLst/>
          </a:prstGeom>
          <a:noFill/>
          <a:ln w="254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9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/>
          <p:cNvGrpSpPr/>
          <p:nvPr/>
        </p:nvGrpSpPr>
        <p:grpSpPr>
          <a:xfrm>
            <a:off x="-476231" y="306331"/>
            <a:ext cx="9439771" cy="5653394"/>
            <a:chOff x="288625" y="854671"/>
            <a:chExt cx="8674915" cy="5232400"/>
          </a:xfrm>
        </p:grpSpPr>
        <p:pic>
          <p:nvPicPr>
            <p:cNvPr id="84" name="Picture 83" descr="FutureUnivers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40" y="854671"/>
              <a:ext cx="8572500" cy="5232400"/>
            </a:xfrm>
            <a:prstGeom prst="rect">
              <a:avLst/>
            </a:prstGeom>
          </p:spPr>
        </p:pic>
        <p:sp>
          <p:nvSpPr>
            <p:cNvPr id="85" name="Rectangle 84"/>
            <p:cNvSpPr/>
            <p:nvPr/>
          </p:nvSpPr>
          <p:spPr>
            <a:xfrm>
              <a:off x="288625" y="854671"/>
              <a:ext cx="5094231" cy="523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-1569413" y="139467"/>
            <a:ext cx="7023682" cy="6739390"/>
            <a:chOff x="1900833" y="136373"/>
            <a:chExt cx="7023682" cy="6739390"/>
          </a:xfrm>
        </p:grpSpPr>
        <p:pic>
          <p:nvPicPr>
            <p:cNvPr id="4" name="Picture 3" descr="milky_way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0833" y="136373"/>
              <a:ext cx="7023682" cy="6739390"/>
            </a:xfrm>
            <a:prstGeom prst="rect">
              <a:avLst/>
            </a:prstGeom>
          </p:spPr>
        </p:pic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4527169" y="899739"/>
              <a:ext cx="4192588" cy="4594225"/>
              <a:chOff x="-78" y="1035"/>
              <a:chExt cx="2641" cy="2894"/>
            </a:xfrm>
          </p:grpSpPr>
          <p:grpSp>
            <p:nvGrpSpPr>
              <p:cNvPr id="6" name="Group 5"/>
              <p:cNvGrpSpPr>
                <a:grpSpLocks/>
              </p:cNvGrpSpPr>
              <p:nvPr/>
            </p:nvGrpSpPr>
            <p:grpSpPr bwMode="auto">
              <a:xfrm>
                <a:off x="-78" y="1035"/>
                <a:ext cx="2641" cy="2894"/>
                <a:chOff x="-78" y="1035"/>
                <a:chExt cx="2641" cy="2894"/>
              </a:xfrm>
            </p:grpSpPr>
            <p:grpSp>
              <p:nvGrpSpPr>
                <p:cNvPr id="9" name="Group 6"/>
                <p:cNvGrpSpPr>
                  <a:grpSpLocks/>
                </p:cNvGrpSpPr>
                <p:nvPr/>
              </p:nvGrpSpPr>
              <p:grpSpPr bwMode="auto">
                <a:xfrm>
                  <a:off x="-78" y="1035"/>
                  <a:ext cx="2641" cy="2894"/>
                  <a:chOff x="-78" y="1035"/>
                  <a:chExt cx="2641" cy="2894"/>
                </a:xfrm>
              </p:grpSpPr>
              <p:grpSp>
                <p:nvGrpSpPr>
                  <p:cNvPr id="73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660" y="3620"/>
                    <a:ext cx="1903" cy="309"/>
                    <a:chOff x="660" y="3620"/>
                    <a:chExt cx="1903" cy="309"/>
                  </a:xfrm>
                </p:grpSpPr>
                <p:sp>
                  <p:nvSpPr>
                    <p:cNvPr id="80" name="Text Box 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60" y="3621"/>
                      <a:ext cx="248" cy="30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600">
                          <a:solidFill>
                            <a:srgbClr val="00FFFF"/>
                          </a:solidFill>
                          <a:latin typeface="Verdana" pitchFamily="34" charset="0"/>
                        </a:rPr>
                        <a:t>5</a:t>
                      </a:r>
                    </a:p>
                  </p:txBody>
                </p:sp>
                <p:sp>
                  <p:nvSpPr>
                    <p:cNvPr id="81" name="Text Box 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33" y="3621"/>
                      <a:ext cx="380" cy="30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600">
                          <a:solidFill>
                            <a:srgbClr val="00FFFF"/>
                          </a:solidFill>
                          <a:latin typeface="Verdana" pitchFamily="34" charset="0"/>
                        </a:rPr>
                        <a:t>10</a:t>
                      </a:r>
                    </a:p>
                  </p:txBody>
                </p:sp>
                <p:sp>
                  <p:nvSpPr>
                    <p:cNvPr id="82" name="Text Box 1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02" y="3620"/>
                      <a:ext cx="1161" cy="30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600">
                          <a:solidFill>
                            <a:srgbClr val="00FFFF"/>
                          </a:solidFill>
                          <a:latin typeface="Verdana" pitchFamily="34" charset="0"/>
                          <a:sym typeface="Symbol" pitchFamily="18" charset="2"/>
                        </a:rPr>
                        <a:t> </a:t>
                      </a:r>
                      <a:r>
                        <a:rPr lang="en-US" sz="2600">
                          <a:solidFill>
                            <a:srgbClr val="00FFFF"/>
                          </a:solidFill>
                          <a:latin typeface="Verdana" pitchFamily="34" charset="0"/>
                        </a:rPr>
                        <a:t>R (kpc)</a:t>
                      </a:r>
                    </a:p>
                  </p:txBody>
                </p:sp>
              </p:grpSp>
              <p:grpSp>
                <p:nvGrpSpPr>
                  <p:cNvPr id="74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78" y="1080"/>
                    <a:ext cx="512" cy="2123"/>
                    <a:chOff x="-78" y="1080"/>
                    <a:chExt cx="512" cy="2123"/>
                  </a:xfrm>
                </p:grpSpPr>
                <p:sp>
                  <p:nvSpPr>
                    <p:cNvPr id="77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12" y="2895"/>
                      <a:ext cx="380" cy="30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600">
                          <a:solidFill>
                            <a:srgbClr val="00FFFF"/>
                          </a:solidFill>
                          <a:latin typeface="Verdana" pitchFamily="34" charset="0"/>
                        </a:rPr>
                        <a:t>50</a:t>
                      </a:r>
                    </a:p>
                  </p:txBody>
                </p:sp>
                <p:sp>
                  <p:nvSpPr>
                    <p:cNvPr id="78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78" y="2365"/>
                      <a:ext cx="512" cy="30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600">
                          <a:solidFill>
                            <a:srgbClr val="00FFFF"/>
                          </a:solidFill>
                          <a:latin typeface="Verdana" pitchFamily="34" charset="0"/>
                        </a:rPr>
                        <a:t>100</a:t>
                      </a:r>
                    </a:p>
                  </p:txBody>
                </p:sp>
                <p:sp>
                  <p:nvSpPr>
                    <p:cNvPr id="79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 rot="-5400000">
                      <a:off x="-475" y="1579"/>
                      <a:ext cx="1305" cy="30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600">
                          <a:solidFill>
                            <a:srgbClr val="00FFFF"/>
                          </a:solidFill>
                          <a:latin typeface="Verdana" pitchFamily="34" charset="0"/>
                          <a:sym typeface="Symbol" pitchFamily="18" charset="2"/>
                        </a:rPr>
                        <a:t> </a:t>
                      </a:r>
                      <a:r>
                        <a:rPr lang="en-US" sz="2600">
                          <a:solidFill>
                            <a:srgbClr val="00FFFF"/>
                          </a:solidFill>
                          <a:latin typeface="Verdana" pitchFamily="34" charset="0"/>
                        </a:rPr>
                        <a:t>v (km/s)</a:t>
                      </a:r>
                    </a:p>
                  </p:txBody>
                </p:sp>
              </p:grpSp>
              <p:sp>
                <p:nvSpPr>
                  <p:cNvPr id="75" name="Line 1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88" y="1035"/>
                    <a:ext cx="32" cy="252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FF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76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420" y="3561"/>
                    <a:ext cx="2006" cy="5"/>
                  </a:xfrm>
                  <a:prstGeom prst="line">
                    <a:avLst/>
                  </a:prstGeom>
                  <a:noFill/>
                  <a:ln w="57150">
                    <a:solidFill>
                      <a:srgbClr val="00FFFF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0" name="Group 17"/>
                <p:cNvGrpSpPr>
                  <a:grpSpLocks/>
                </p:cNvGrpSpPr>
                <p:nvPr/>
              </p:nvGrpSpPr>
              <p:grpSpPr bwMode="auto">
                <a:xfrm>
                  <a:off x="420" y="1930"/>
                  <a:ext cx="2020" cy="1605"/>
                  <a:chOff x="420" y="1930"/>
                  <a:chExt cx="2020" cy="1605"/>
                </a:xfrm>
              </p:grpSpPr>
              <p:sp>
                <p:nvSpPr>
                  <p:cNvPr id="11" name="Freeform 18"/>
                  <p:cNvSpPr>
                    <a:spLocks/>
                  </p:cNvSpPr>
                  <p:nvPr/>
                </p:nvSpPr>
                <p:spPr bwMode="auto">
                  <a:xfrm>
                    <a:off x="420" y="2806"/>
                    <a:ext cx="2020" cy="729"/>
                  </a:xfrm>
                  <a:custGeom>
                    <a:avLst/>
                    <a:gdLst/>
                    <a:ahLst/>
                    <a:cxnLst>
                      <a:cxn ang="0">
                        <a:pos x="0" y="1277"/>
                      </a:cxn>
                      <a:cxn ang="0">
                        <a:pos x="182" y="642"/>
                      </a:cxn>
                      <a:cxn ang="0">
                        <a:pos x="318" y="188"/>
                      </a:cxn>
                      <a:cxn ang="0">
                        <a:pos x="545" y="7"/>
                      </a:cxn>
                      <a:cxn ang="0">
                        <a:pos x="953" y="143"/>
                      </a:cxn>
                      <a:cxn ang="0">
                        <a:pos x="1497" y="370"/>
                      </a:cxn>
                      <a:cxn ang="0">
                        <a:pos x="2087" y="551"/>
                      </a:cxn>
                      <a:cxn ang="0">
                        <a:pos x="2677" y="642"/>
                      </a:cxn>
                      <a:cxn ang="0">
                        <a:pos x="3538" y="733"/>
                      </a:cxn>
                    </a:cxnLst>
                    <a:rect l="0" t="0" r="r" b="b"/>
                    <a:pathLst>
                      <a:path w="3538" h="1277">
                        <a:moveTo>
                          <a:pt x="0" y="1277"/>
                        </a:moveTo>
                        <a:cubicBezTo>
                          <a:pt x="64" y="1050"/>
                          <a:pt x="129" y="824"/>
                          <a:pt x="182" y="642"/>
                        </a:cubicBezTo>
                        <a:cubicBezTo>
                          <a:pt x="235" y="460"/>
                          <a:pt x="257" y="294"/>
                          <a:pt x="318" y="188"/>
                        </a:cubicBezTo>
                        <a:cubicBezTo>
                          <a:pt x="379" y="82"/>
                          <a:pt x="439" y="14"/>
                          <a:pt x="545" y="7"/>
                        </a:cubicBezTo>
                        <a:cubicBezTo>
                          <a:pt x="651" y="0"/>
                          <a:pt x="794" y="83"/>
                          <a:pt x="953" y="143"/>
                        </a:cubicBezTo>
                        <a:cubicBezTo>
                          <a:pt x="1112" y="203"/>
                          <a:pt x="1308" y="302"/>
                          <a:pt x="1497" y="370"/>
                        </a:cubicBezTo>
                        <a:cubicBezTo>
                          <a:pt x="1686" y="438"/>
                          <a:pt x="1890" y="506"/>
                          <a:pt x="2087" y="551"/>
                        </a:cubicBezTo>
                        <a:cubicBezTo>
                          <a:pt x="2284" y="596"/>
                          <a:pt x="2435" y="612"/>
                          <a:pt x="2677" y="642"/>
                        </a:cubicBezTo>
                        <a:cubicBezTo>
                          <a:pt x="2919" y="672"/>
                          <a:pt x="3228" y="702"/>
                          <a:pt x="3538" y="733"/>
                        </a:cubicBezTo>
                      </a:path>
                    </a:pathLst>
                  </a:custGeom>
                  <a:noFill/>
                  <a:ln w="76200" cap="flat" cmpd="sng">
                    <a:solidFill>
                      <a:srgbClr val="FF0000"/>
                    </a:solidFill>
                    <a:prstDash val="dash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12" name="Freeform 19"/>
                  <p:cNvSpPr>
                    <a:spLocks/>
                  </p:cNvSpPr>
                  <p:nvPr/>
                </p:nvSpPr>
                <p:spPr bwMode="auto">
                  <a:xfrm>
                    <a:off x="420" y="2007"/>
                    <a:ext cx="2020" cy="1528"/>
                  </a:xfrm>
                  <a:custGeom>
                    <a:avLst/>
                    <a:gdLst/>
                    <a:ahLst/>
                    <a:cxnLst>
                      <a:cxn ang="0">
                        <a:pos x="0" y="2676"/>
                      </a:cxn>
                      <a:cxn ang="0">
                        <a:pos x="227" y="1497"/>
                      </a:cxn>
                      <a:cxn ang="0">
                        <a:pos x="499" y="952"/>
                      </a:cxn>
                      <a:cxn ang="0">
                        <a:pos x="953" y="680"/>
                      </a:cxn>
                      <a:cxn ang="0">
                        <a:pos x="1633" y="453"/>
                      </a:cxn>
                      <a:cxn ang="0">
                        <a:pos x="2813" y="181"/>
                      </a:cxn>
                      <a:cxn ang="0">
                        <a:pos x="3538" y="0"/>
                      </a:cxn>
                    </a:cxnLst>
                    <a:rect l="0" t="0" r="r" b="b"/>
                    <a:pathLst>
                      <a:path w="3538" h="2676">
                        <a:moveTo>
                          <a:pt x="0" y="2676"/>
                        </a:moveTo>
                        <a:cubicBezTo>
                          <a:pt x="72" y="2230"/>
                          <a:pt x="144" y="1784"/>
                          <a:pt x="227" y="1497"/>
                        </a:cubicBezTo>
                        <a:cubicBezTo>
                          <a:pt x="310" y="1210"/>
                          <a:pt x="378" y="1088"/>
                          <a:pt x="499" y="952"/>
                        </a:cubicBezTo>
                        <a:cubicBezTo>
                          <a:pt x="620" y="816"/>
                          <a:pt x="764" y="763"/>
                          <a:pt x="953" y="680"/>
                        </a:cubicBezTo>
                        <a:cubicBezTo>
                          <a:pt x="1142" y="597"/>
                          <a:pt x="1323" y="536"/>
                          <a:pt x="1633" y="453"/>
                        </a:cubicBezTo>
                        <a:cubicBezTo>
                          <a:pt x="1943" y="370"/>
                          <a:pt x="2496" y="256"/>
                          <a:pt x="2813" y="181"/>
                        </a:cubicBezTo>
                        <a:cubicBezTo>
                          <a:pt x="3130" y="106"/>
                          <a:pt x="3334" y="53"/>
                          <a:pt x="3538" y="0"/>
                        </a:cubicBezTo>
                      </a:path>
                    </a:pathLst>
                  </a:custGeom>
                  <a:noFill/>
                  <a:ln w="7620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grpSp>
                <p:nvGrpSpPr>
                  <p:cNvPr id="13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2059" y="1981"/>
                    <a:ext cx="44" cy="207"/>
                    <a:chOff x="4799" y="935"/>
                    <a:chExt cx="77" cy="363"/>
                  </a:xfrm>
                </p:grpSpPr>
                <p:sp>
                  <p:nvSpPr>
                    <p:cNvPr id="71" name="Oval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9" y="1078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2" name="Line 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38" y="935"/>
                      <a:ext cx="0" cy="36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14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2189" y="1930"/>
                    <a:ext cx="44" cy="207"/>
                    <a:chOff x="4799" y="935"/>
                    <a:chExt cx="77" cy="363"/>
                  </a:xfrm>
                </p:grpSpPr>
                <p:sp>
                  <p:nvSpPr>
                    <p:cNvPr id="69" name="Oval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99" y="1078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0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38" y="935"/>
                      <a:ext cx="0" cy="36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15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886" y="2370"/>
                    <a:ext cx="44" cy="77"/>
                    <a:chOff x="2744" y="2024"/>
                    <a:chExt cx="77" cy="136"/>
                  </a:xfrm>
                </p:grpSpPr>
                <p:sp>
                  <p:nvSpPr>
                    <p:cNvPr id="67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68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16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834" y="2395"/>
                    <a:ext cx="44" cy="78"/>
                    <a:chOff x="2744" y="2024"/>
                    <a:chExt cx="77" cy="136"/>
                  </a:xfrm>
                </p:grpSpPr>
                <p:sp>
                  <p:nvSpPr>
                    <p:cNvPr id="65" name="Oval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66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17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782" y="2421"/>
                    <a:ext cx="44" cy="78"/>
                    <a:chOff x="2744" y="2024"/>
                    <a:chExt cx="77" cy="136"/>
                  </a:xfrm>
                </p:grpSpPr>
                <p:sp>
                  <p:nvSpPr>
                    <p:cNvPr id="63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64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18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731" y="2473"/>
                    <a:ext cx="44" cy="78"/>
                    <a:chOff x="2744" y="2024"/>
                    <a:chExt cx="77" cy="136"/>
                  </a:xfrm>
                </p:grpSpPr>
                <p:sp>
                  <p:nvSpPr>
                    <p:cNvPr id="61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62" name="Line 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19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688" y="2525"/>
                    <a:ext cx="102" cy="78"/>
                    <a:chOff x="2647" y="2024"/>
                    <a:chExt cx="174" cy="136"/>
                  </a:xfrm>
                </p:grpSpPr>
                <p:sp>
                  <p:nvSpPr>
                    <p:cNvPr id="59" name="Oval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60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47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20" name="Group 41"/>
                  <p:cNvGrpSpPr>
                    <a:grpSpLocks/>
                  </p:cNvGrpSpPr>
                  <p:nvPr/>
                </p:nvGrpSpPr>
                <p:grpSpPr bwMode="auto">
                  <a:xfrm>
                    <a:off x="653" y="2551"/>
                    <a:ext cx="44" cy="77"/>
                    <a:chOff x="2744" y="2024"/>
                    <a:chExt cx="77" cy="136"/>
                  </a:xfrm>
                </p:grpSpPr>
                <p:sp>
                  <p:nvSpPr>
                    <p:cNvPr id="57" name="Oval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58" name="Line 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21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601" y="2628"/>
                    <a:ext cx="44" cy="78"/>
                    <a:chOff x="2744" y="2024"/>
                    <a:chExt cx="77" cy="136"/>
                  </a:xfrm>
                </p:grpSpPr>
                <p:sp>
                  <p:nvSpPr>
                    <p:cNvPr id="55" name="Oval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56" name="Line 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22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557" y="2758"/>
                    <a:ext cx="44" cy="78"/>
                    <a:chOff x="2744" y="2024"/>
                    <a:chExt cx="77" cy="136"/>
                  </a:xfrm>
                </p:grpSpPr>
                <p:sp>
                  <p:nvSpPr>
                    <p:cNvPr id="53" name="Oval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54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23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506" y="2888"/>
                    <a:ext cx="43" cy="77"/>
                    <a:chOff x="2744" y="2024"/>
                    <a:chExt cx="77" cy="136"/>
                  </a:xfrm>
                </p:grpSpPr>
                <p:sp>
                  <p:nvSpPr>
                    <p:cNvPr id="51" name="Oval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52" name="Line 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24" name="Group 53"/>
                  <p:cNvGrpSpPr>
                    <a:grpSpLocks/>
                  </p:cNvGrpSpPr>
                  <p:nvPr/>
                </p:nvGrpSpPr>
                <p:grpSpPr bwMode="auto">
                  <a:xfrm>
                    <a:off x="472" y="3095"/>
                    <a:ext cx="44" cy="77"/>
                    <a:chOff x="2744" y="2024"/>
                    <a:chExt cx="77" cy="136"/>
                  </a:xfrm>
                </p:grpSpPr>
                <p:sp>
                  <p:nvSpPr>
                    <p:cNvPr id="49" name="Oval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50" name="Line 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25" name="Group 56"/>
                  <p:cNvGrpSpPr>
                    <a:grpSpLocks/>
                  </p:cNvGrpSpPr>
                  <p:nvPr/>
                </p:nvGrpSpPr>
                <p:grpSpPr bwMode="auto">
                  <a:xfrm>
                    <a:off x="938" y="2370"/>
                    <a:ext cx="44" cy="77"/>
                    <a:chOff x="2744" y="2024"/>
                    <a:chExt cx="77" cy="136"/>
                  </a:xfrm>
                </p:grpSpPr>
                <p:sp>
                  <p:nvSpPr>
                    <p:cNvPr id="47" name="Oval 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48" name="Line 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26" name="Group 59"/>
                  <p:cNvGrpSpPr>
                    <a:grpSpLocks/>
                  </p:cNvGrpSpPr>
                  <p:nvPr/>
                </p:nvGrpSpPr>
                <p:grpSpPr bwMode="auto">
                  <a:xfrm>
                    <a:off x="1075" y="2343"/>
                    <a:ext cx="44" cy="78"/>
                    <a:chOff x="2744" y="2024"/>
                    <a:chExt cx="77" cy="136"/>
                  </a:xfrm>
                </p:grpSpPr>
                <p:sp>
                  <p:nvSpPr>
                    <p:cNvPr id="45" name="Oval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46" name="Line 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27" name="Group 62"/>
                  <p:cNvGrpSpPr>
                    <a:grpSpLocks/>
                  </p:cNvGrpSpPr>
                  <p:nvPr/>
                </p:nvGrpSpPr>
                <p:grpSpPr bwMode="auto">
                  <a:xfrm>
                    <a:off x="1205" y="2292"/>
                    <a:ext cx="44" cy="78"/>
                    <a:chOff x="2744" y="2024"/>
                    <a:chExt cx="77" cy="136"/>
                  </a:xfrm>
                </p:grpSpPr>
                <p:sp>
                  <p:nvSpPr>
                    <p:cNvPr id="43" name="Oval 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44" name="Line 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28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1352" y="2188"/>
                    <a:ext cx="44" cy="78"/>
                    <a:chOff x="2744" y="2024"/>
                    <a:chExt cx="77" cy="136"/>
                  </a:xfrm>
                </p:grpSpPr>
                <p:sp>
                  <p:nvSpPr>
                    <p:cNvPr id="41" name="Oval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42" name="Line 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29" name="Group 68"/>
                  <p:cNvGrpSpPr>
                    <a:grpSpLocks/>
                  </p:cNvGrpSpPr>
                  <p:nvPr/>
                </p:nvGrpSpPr>
                <p:grpSpPr bwMode="auto">
                  <a:xfrm>
                    <a:off x="1490" y="2188"/>
                    <a:ext cx="44" cy="78"/>
                    <a:chOff x="2744" y="2024"/>
                    <a:chExt cx="77" cy="136"/>
                  </a:xfrm>
                </p:grpSpPr>
                <p:sp>
                  <p:nvSpPr>
                    <p:cNvPr id="39" name="Oval 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40" name="Line 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30" name="Group 71"/>
                  <p:cNvGrpSpPr>
                    <a:grpSpLocks/>
                  </p:cNvGrpSpPr>
                  <p:nvPr/>
                </p:nvGrpSpPr>
                <p:grpSpPr bwMode="auto">
                  <a:xfrm>
                    <a:off x="1637" y="2188"/>
                    <a:ext cx="44" cy="78"/>
                    <a:chOff x="2744" y="2024"/>
                    <a:chExt cx="77" cy="136"/>
                  </a:xfrm>
                </p:grpSpPr>
                <p:sp>
                  <p:nvSpPr>
                    <p:cNvPr id="37" name="Oval 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4" y="2054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38" name="Line 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82" y="2024"/>
                      <a:ext cx="0" cy="1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31" name="Group 74"/>
                  <p:cNvGrpSpPr>
                    <a:grpSpLocks/>
                  </p:cNvGrpSpPr>
                  <p:nvPr/>
                </p:nvGrpSpPr>
                <p:grpSpPr bwMode="auto">
                  <a:xfrm>
                    <a:off x="1767" y="2136"/>
                    <a:ext cx="44" cy="130"/>
                    <a:chOff x="4322" y="1253"/>
                    <a:chExt cx="77" cy="227"/>
                  </a:xfrm>
                </p:grpSpPr>
                <p:sp>
                  <p:nvSpPr>
                    <p:cNvPr id="35" name="Oval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2" y="1328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36" name="Line 7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358" y="1253"/>
                      <a:ext cx="6" cy="22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32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1904" y="2111"/>
                    <a:ext cx="44" cy="129"/>
                    <a:chOff x="4322" y="1253"/>
                    <a:chExt cx="77" cy="227"/>
                  </a:xfrm>
                </p:grpSpPr>
                <p:sp>
                  <p:nvSpPr>
                    <p:cNvPr id="33" name="Oval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2" y="1328"/>
                      <a:ext cx="77" cy="77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34" name="Line 7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358" y="1253"/>
                      <a:ext cx="6" cy="22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7" name="Text Box 80"/>
              <p:cNvSpPr txBox="1">
                <a:spLocks noChangeArrowheads="1"/>
              </p:cNvSpPr>
              <p:nvPr/>
            </p:nvSpPr>
            <p:spPr bwMode="auto">
              <a:xfrm>
                <a:off x="1060" y="2637"/>
                <a:ext cx="1290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>
                    <a:solidFill>
                      <a:srgbClr val="FF0000"/>
                    </a:solidFill>
                    <a:latin typeface="Verdana" pitchFamily="34" charset="0"/>
                  </a:rPr>
                  <a:t>verwacht</a:t>
                </a:r>
              </a:p>
            </p:txBody>
          </p:sp>
          <p:sp>
            <p:nvSpPr>
              <p:cNvPr id="8" name="Text Box 81"/>
              <p:cNvSpPr txBox="1">
                <a:spLocks noChangeArrowheads="1"/>
              </p:cNvSpPr>
              <p:nvPr/>
            </p:nvSpPr>
            <p:spPr bwMode="auto">
              <a:xfrm>
                <a:off x="873" y="1775"/>
                <a:ext cx="1247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>
                    <a:solidFill>
                      <a:srgbClr val="FF0000"/>
                    </a:solidFill>
                    <a:latin typeface="Verdana" pitchFamily="34" charset="0"/>
                  </a:rPr>
                  <a:t>gemeten</a:t>
                </a:r>
              </a:p>
            </p:txBody>
          </p:sp>
        </p:grpSp>
      </p:grpSp>
      <p:cxnSp>
        <p:nvCxnSpPr>
          <p:cNvPr id="87" name="Straight Connector 86"/>
          <p:cNvCxnSpPr/>
          <p:nvPr/>
        </p:nvCxnSpPr>
        <p:spPr>
          <a:xfrm>
            <a:off x="5292804" y="0"/>
            <a:ext cx="0" cy="6922147"/>
          </a:xfrm>
          <a:prstGeom prst="line">
            <a:avLst/>
          </a:prstGeom>
          <a:ln w="76200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1448516" y="6008925"/>
            <a:ext cx="2674681" cy="523220"/>
          </a:xfrm>
          <a:prstGeom prst="rect">
            <a:avLst/>
          </a:prstGeom>
          <a:noFill/>
          <a:ln w="25400"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66FFFF"/>
                </a:solidFill>
              </a:rPr>
              <a:t>Donkere</a:t>
            </a:r>
            <a:r>
              <a:rPr lang="en-US" sz="2800" dirty="0" smtClean="0">
                <a:solidFill>
                  <a:srgbClr val="66FFFF"/>
                </a:solidFill>
              </a:rPr>
              <a:t> </a:t>
            </a:r>
            <a:r>
              <a:rPr lang="en-US" sz="2800" dirty="0" err="1" smtClean="0">
                <a:solidFill>
                  <a:srgbClr val="66FFFF"/>
                </a:solidFill>
              </a:rPr>
              <a:t>Materie</a:t>
            </a:r>
            <a:endParaRPr lang="en-US" sz="2800" dirty="0">
              <a:solidFill>
                <a:srgbClr val="66FFFF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814838" y="6044435"/>
            <a:ext cx="2608406" cy="523220"/>
          </a:xfrm>
          <a:prstGeom prst="rect">
            <a:avLst/>
          </a:prstGeom>
          <a:noFill/>
          <a:ln w="25400"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66FFFF"/>
                </a:solidFill>
              </a:rPr>
              <a:t>Donkere</a:t>
            </a:r>
            <a:r>
              <a:rPr lang="en-US" sz="2800" dirty="0" smtClean="0">
                <a:solidFill>
                  <a:srgbClr val="66FFFF"/>
                </a:solidFill>
              </a:rPr>
              <a:t> </a:t>
            </a:r>
            <a:r>
              <a:rPr lang="en-US" sz="2800" dirty="0" err="1" smtClean="0">
                <a:solidFill>
                  <a:srgbClr val="66FFFF"/>
                </a:solidFill>
              </a:rPr>
              <a:t>Energie</a:t>
            </a:r>
            <a:endParaRPr lang="en-US" sz="2800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261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706" y="676333"/>
            <a:ext cx="9176862" cy="6883718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sp>
        <p:nvSpPr>
          <p:cNvPr id="185346" name="Rectangle 2"/>
          <p:cNvSpPr>
            <a:spLocks/>
          </p:cNvSpPr>
          <p:nvPr/>
        </p:nvSpPr>
        <p:spPr bwMode="auto">
          <a:xfrm>
            <a:off x="885551" y="5903127"/>
            <a:ext cx="7886700" cy="5829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chemeClr val="bg1"/>
                </a:solidFill>
                <a:latin typeface="Capitals" pitchFamily="-104" charset="0"/>
                <a:ea typeface="Capitals" pitchFamily="-104" charset="0"/>
                <a:cs typeface="Capitals" pitchFamily="-104" charset="0"/>
                <a:sym typeface="Capitals" pitchFamily="-104" charset="0"/>
              </a:rPr>
              <a:t>The Dark Side rules the Universe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9614" y="153113"/>
            <a:ext cx="8239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6600"/>
                </a:solidFill>
              </a:rPr>
              <a:t>Donkere</a:t>
            </a:r>
            <a:r>
              <a:rPr lang="en-US" sz="2800" dirty="0" smtClean="0">
                <a:solidFill>
                  <a:srgbClr val="FF6600"/>
                </a:solidFill>
              </a:rPr>
              <a:t> Massa + </a:t>
            </a:r>
            <a:r>
              <a:rPr lang="en-US" sz="2800" dirty="0" err="1" smtClean="0">
                <a:solidFill>
                  <a:srgbClr val="FF6600"/>
                </a:solidFill>
              </a:rPr>
              <a:t>Donkere</a:t>
            </a:r>
            <a:r>
              <a:rPr lang="en-US" sz="2800" dirty="0" smtClean="0">
                <a:solidFill>
                  <a:srgbClr val="FF6600"/>
                </a:solidFill>
              </a:rPr>
              <a:t> </a:t>
            </a:r>
            <a:r>
              <a:rPr lang="en-US" sz="2800" dirty="0" err="1" smtClean="0">
                <a:solidFill>
                  <a:srgbClr val="FF6600"/>
                </a:solidFill>
              </a:rPr>
              <a:t>Energie</a:t>
            </a:r>
            <a:r>
              <a:rPr lang="en-US" sz="2800" dirty="0" smtClean="0">
                <a:solidFill>
                  <a:srgbClr val="FF6600"/>
                </a:solidFill>
              </a:rPr>
              <a:t>: Om </a:t>
            </a:r>
            <a:r>
              <a:rPr lang="en-US" sz="2800" dirty="0" err="1" smtClean="0">
                <a:solidFill>
                  <a:srgbClr val="FF6600"/>
                </a:solidFill>
              </a:rPr>
              <a:t>te</a:t>
            </a:r>
            <a:r>
              <a:rPr lang="en-US" sz="2800" dirty="0" smtClean="0">
                <a:solidFill>
                  <a:srgbClr val="FF6600"/>
                </a:solidFill>
              </a:rPr>
              <a:t> </a:t>
            </a:r>
            <a:r>
              <a:rPr lang="en-US" sz="2800" dirty="0" err="1" smtClean="0">
                <a:solidFill>
                  <a:srgbClr val="FF6600"/>
                </a:solidFill>
              </a:rPr>
              <a:t>onthouden</a:t>
            </a:r>
            <a:r>
              <a:rPr lang="en-US" sz="2800" dirty="0" smtClean="0">
                <a:solidFill>
                  <a:srgbClr val="FF6600"/>
                </a:solidFill>
              </a:rPr>
              <a:t>…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8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048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Werk-groepjes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848" y="1428210"/>
            <a:ext cx="8229600" cy="4525963"/>
          </a:xfrm>
          <a:solidFill>
            <a:schemeClr val="tx1">
              <a:alpha val="50000"/>
            </a:schemeClr>
          </a:solidFill>
          <a:ln>
            <a:solidFill>
              <a:srgbClr val="66FFFF"/>
            </a:solidFill>
          </a:ln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Maartje</a:t>
            </a:r>
            <a:r>
              <a:rPr lang="en-US" dirty="0" smtClean="0"/>
              <a:t> </a:t>
            </a:r>
            <a:r>
              <a:rPr lang="en-US" dirty="0" err="1" smtClean="0"/>
              <a:t>Eggen</a:t>
            </a:r>
            <a:r>
              <a:rPr lang="en-US" dirty="0" smtClean="0"/>
              <a:t>, </a:t>
            </a:r>
            <a:r>
              <a:rPr lang="en-US" dirty="0" err="1" smtClean="0"/>
              <a:t>Quinten</a:t>
            </a:r>
            <a:r>
              <a:rPr lang="en-US" dirty="0" smtClean="0"/>
              <a:t> </a:t>
            </a:r>
            <a:r>
              <a:rPr lang="en-US" dirty="0" err="1" smtClean="0"/>
              <a:t>Moonen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Lucas Witte, </a:t>
            </a:r>
            <a:r>
              <a:rPr lang="en-US" dirty="0" err="1" smtClean="0"/>
              <a:t>Merlijn</a:t>
            </a:r>
            <a:r>
              <a:rPr lang="en-US" dirty="0" smtClean="0"/>
              <a:t> </a:t>
            </a:r>
            <a:r>
              <a:rPr lang="en-US" dirty="0" err="1" smtClean="0"/>
              <a:t>Hutter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Chris </a:t>
            </a:r>
            <a:r>
              <a:rPr lang="en-US" dirty="0" err="1" smtClean="0"/>
              <a:t>Heuvel</a:t>
            </a:r>
            <a:r>
              <a:rPr lang="en-US" dirty="0" smtClean="0"/>
              <a:t>, Thomas Boers, Vincent </a:t>
            </a:r>
            <a:r>
              <a:rPr lang="en-US" dirty="0" err="1" smtClean="0"/>
              <a:t>Sprenger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Renée </a:t>
            </a:r>
            <a:r>
              <a:rPr lang="en-US" dirty="0" err="1" smtClean="0"/>
              <a:t>Embden</a:t>
            </a:r>
            <a:r>
              <a:rPr lang="en-US" dirty="0" smtClean="0"/>
              <a:t>, Elisabeth Hoekstra, </a:t>
            </a:r>
            <a:r>
              <a:rPr lang="en-US" dirty="0" err="1" smtClean="0"/>
              <a:t>Elja</a:t>
            </a:r>
            <a:r>
              <a:rPr lang="en-US" dirty="0" smtClean="0"/>
              <a:t> Mantel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Salaheddine</a:t>
            </a:r>
            <a:r>
              <a:rPr lang="en-US" dirty="0" smtClean="0"/>
              <a:t> </a:t>
            </a:r>
            <a:r>
              <a:rPr lang="en-US" dirty="0" err="1" smtClean="0"/>
              <a:t>Benzirar</a:t>
            </a:r>
            <a:r>
              <a:rPr lang="en-US" dirty="0" smtClean="0"/>
              <a:t>, </a:t>
            </a:r>
            <a:r>
              <a:rPr lang="en-US" dirty="0" err="1" smtClean="0"/>
              <a:t>Branco</a:t>
            </a:r>
            <a:r>
              <a:rPr lang="en-US" dirty="0" smtClean="0"/>
              <a:t> </a:t>
            </a:r>
            <a:r>
              <a:rPr lang="en-US" dirty="0" err="1" smtClean="0"/>
              <a:t>Sieljes</a:t>
            </a:r>
            <a:r>
              <a:rPr lang="en-US" dirty="0" smtClean="0"/>
              <a:t>, David Cairo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Sascha</a:t>
            </a:r>
            <a:r>
              <a:rPr lang="en-US" dirty="0" smtClean="0"/>
              <a:t> </a:t>
            </a:r>
            <a:r>
              <a:rPr lang="en-US" dirty="0" err="1" smtClean="0"/>
              <a:t>Kolthof</a:t>
            </a:r>
            <a:r>
              <a:rPr lang="en-US" dirty="0" smtClean="0"/>
              <a:t>, Ian </a:t>
            </a:r>
            <a:r>
              <a:rPr lang="en-US" dirty="0" err="1" smtClean="0"/>
              <a:t>Ronde</a:t>
            </a:r>
            <a:r>
              <a:rPr lang="en-US" dirty="0" smtClean="0"/>
              <a:t>, Jesse </a:t>
            </a:r>
            <a:r>
              <a:rPr lang="en-US" dirty="0" err="1" smtClean="0"/>
              <a:t>Sprenger</a:t>
            </a:r>
            <a:r>
              <a:rPr lang="en-US" dirty="0" smtClean="0"/>
              <a:t>, Feodor </a:t>
            </a:r>
            <a:r>
              <a:rPr lang="en-US" dirty="0" err="1" smtClean="0"/>
              <a:t>Zyblev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Merlijne</a:t>
            </a:r>
            <a:r>
              <a:rPr lang="en-US" dirty="0" smtClean="0"/>
              <a:t> </a:t>
            </a:r>
            <a:r>
              <a:rPr lang="en-US" dirty="0" err="1" smtClean="0"/>
              <a:t>Ott</a:t>
            </a:r>
            <a:r>
              <a:rPr lang="en-US" dirty="0" smtClean="0"/>
              <a:t>, Oscar </a:t>
            </a:r>
            <a:r>
              <a:rPr lang="en-US" dirty="0" err="1" smtClean="0"/>
              <a:t>Ploeg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Sisko</a:t>
            </a:r>
            <a:r>
              <a:rPr lang="en-US" dirty="0" smtClean="0"/>
              <a:t> Munster, </a:t>
            </a:r>
            <a:r>
              <a:rPr lang="en-US" dirty="0" err="1" smtClean="0"/>
              <a:t>Berend</a:t>
            </a:r>
            <a:r>
              <a:rPr lang="en-US" dirty="0" smtClean="0"/>
              <a:t> </a:t>
            </a:r>
            <a:r>
              <a:rPr lang="en-US" dirty="0" err="1" smtClean="0"/>
              <a:t>Zuidberg</a:t>
            </a:r>
            <a:r>
              <a:rPr lang="en-US" dirty="0" smtClean="0"/>
              <a:t>, </a:t>
            </a:r>
            <a:r>
              <a:rPr lang="en-US" dirty="0" err="1" smtClean="0"/>
              <a:t>Mec</a:t>
            </a:r>
            <a:r>
              <a:rPr lang="en-US" dirty="0" smtClean="0"/>
              <a:t> </a:t>
            </a:r>
            <a:r>
              <a:rPr lang="en-US" dirty="0" err="1" smtClean="0"/>
              <a:t>Glandorff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Suleyman</a:t>
            </a:r>
            <a:r>
              <a:rPr lang="en-US" dirty="0" smtClean="0"/>
              <a:t> Ali, </a:t>
            </a:r>
            <a:r>
              <a:rPr lang="en-US" dirty="0" err="1" smtClean="0"/>
              <a:t>Arvid</a:t>
            </a:r>
            <a:r>
              <a:rPr lang="en-US" dirty="0" smtClean="0"/>
              <a:t> </a:t>
            </a:r>
            <a:r>
              <a:rPr lang="en-US" dirty="0" err="1" smtClean="0"/>
              <a:t>Mikkers</a:t>
            </a:r>
            <a:r>
              <a:rPr lang="en-US" dirty="0" smtClean="0"/>
              <a:t>, </a:t>
            </a:r>
            <a:r>
              <a:rPr lang="en-US" dirty="0" err="1" smtClean="0"/>
              <a:t>Merlijn</a:t>
            </a:r>
            <a:r>
              <a:rPr lang="en-US" dirty="0" smtClean="0"/>
              <a:t> Bruin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258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048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Inhoud</a:t>
            </a:r>
            <a:r>
              <a:rPr lang="en-US" dirty="0" smtClean="0"/>
              <a:t> van de lessen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46636" y="845658"/>
            <a:ext cx="7387136" cy="5782476"/>
          </a:xfrm>
          <a:solidFill>
            <a:schemeClr val="tx1">
              <a:alpha val="50000"/>
            </a:schemeClr>
          </a:solidFill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Macro </a:t>
            </a:r>
            <a:r>
              <a:rPr lang="en-US" dirty="0" err="1">
                <a:solidFill>
                  <a:srgbClr val="FFFF00"/>
                </a:solidFill>
              </a:rPr>
              <a:t>Universum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– </a:t>
            </a:r>
            <a:r>
              <a:rPr lang="en-US" dirty="0" err="1">
                <a:solidFill>
                  <a:srgbClr val="FFFF00"/>
                </a:solidFill>
              </a:rPr>
              <a:t>D</a:t>
            </a:r>
            <a:r>
              <a:rPr lang="en-US" dirty="0" err="1" smtClean="0">
                <a:solidFill>
                  <a:srgbClr val="FFFF00"/>
                </a:solidFill>
              </a:rPr>
              <a:t>eel</a:t>
            </a:r>
            <a:r>
              <a:rPr lang="en-US" dirty="0" smtClean="0">
                <a:solidFill>
                  <a:srgbClr val="FFFF00"/>
                </a:solidFill>
              </a:rPr>
              <a:t> 1  :                                        6 </a:t>
            </a:r>
            <a:r>
              <a:rPr lang="en-US" dirty="0" err="1">
                <a:solidFill>
                  <a:srgbClr val="FFFF00"/>
                </a:solidFill>
              </a:rPr>
              <a:t>november</a:t>
            </a:r>
            <a:endParaRPr lang="en-US" dirty="0">
              <a:solidFill>
                <a:srgbClr val="FFFF00"/>
              </a:solidFill>
            </a:endParaRPr>
          </a:p>
          <a:p>
            <a:pPr marL="971550" lvl="1" indent="-514350">
              <a:buFont typeface="Arial"/>
              <a:buChar char="•"/>
            </a:pPr>
            <a:r>
              <a:rPr lang="en-US" dirty="0">
                <a:solidFill>
                  <a:srgbClr val="66FFFF"/>
                </a:solidFill>
              </a:rPr>
              <a:t>De </a:t>
            </a:r>
            <a:r>
              <a:rPr lang="en-US" dirty="0" err="1">
                <a:solidFill>
                  <a:srgbClr val="66FFFF"/>
                </a:solidFill>
              </a:rPr>
              <a:t>aarde</a:t>
            </a:r>
            <a:r>
              <a:rPr lang="en-US" dirty="0">
                <a:solidFill>
                  <a:srgbClr val="66FFFF"/>
                </a:solidFill>
              </a:rPr>
              <a:t> in het </a:t>
            </a:r>
            <a:r>
              <a:rPr lang="en-US" dirty="0" err="1">
                <a:solidFill>
                  <a:srgbClr val="66FFFF"/>
                </a:solidFill>
              </a:rPr>
              <a:t>heelal</a:t>
            </a:r>
            <a:r>
              <a:rPr lang="en-US" dirty="0" smtClean="0">
                <a:solidFill>
                  <a:srgbClr val="66FFFF"/>
                </a:solidFill>
              </a:rPr>
              <a:t>.</a:t>
            </a:r>
          </a:p>
          <a:p>
            <a:pPr marL="971550" lvl="1" indent="-514350">
              <a:buFont typeface="Arial"/>
              <a:buChar char="•"/>
            </a:pPr>
            <a:endParaRPr lang="en-US" sz="1455" dirty="0" smtClean="0">
              <a:solidFill>
                <a:srgbClr val="66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Macro </a:t>
            </a:r>
            <a:r>
              <a:rPr lang="en-US" dirty="0" err="1">
                <a:solidFill>
                  <a:srgbClr val="FFFF00"/>
                </a:solidFill>
              </a:rPr>
              <a:t>Universum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– </a:t>
            </a:r>
            <a:r>
              <a:rPr lang="en-US" dirty="0" err="1" smtClean="0">
                <a:solidFill>
                  <a:srgbClr val="FFFF00"/>
                </a:solidFill>
              </a:rPr>
              <a:t>Deel</a:t>
            </a:r>
            <a:r>
              <a:rPr lang="en-US" dirty="0" smtClean="0">
                <a:solidFill>
                  <a:srgbClr val="FFFF00"/>
                </a:solidFill>
              </a:rPr>
              <a:t> 2 :                                       13 </a:t>
            </a:r>
            <a:r>
              <a:rPr lang="en-US" dirty="0" err="1">
                <a:solidFill>
                  <a:srgbClr val="FFFF00"/>
                </a:solidFill>
              </a:rPr>
              <a:t>november</a:t>
            </a:r>
            <a:endParaRPr lang="en-US" dirty="0">
              <a:solidFill>
                <a:srgbClr val="FFFF00"/>
              </a:solidFill>
            </a:endParaRPr>
          </a:p>
          <a:p>
            <a:pPr marL="971550" lvl="1" indent="-514350">
              <a:buFont typeface="Arial"/>
              <a:buChar char="•"/>
            </a:pPr>
            <a:r>
              <a:rPr lang="en-US" dirty="0" smtClean="0">
                <a:solidFill>
                  <a:srgbClr val="66FFFF"/>
                </a:solidFill>
              </a:rPr>
              <a:t>De </a:t>
            </a:r>
            <a:r>
              <a:rPr lang="en-US" dirty="0">
                <a:solidFill>
                  <a:srgbClr val="66FFFF"/>
                </a:solidFill>
              </a:rPr>
              <a:t>(on-)</a:t>
            </a:r>
            <a:r>
              <a:rPr lang="en-US" dirty="0" err="1">
                <a:solidFill>
                  <a:srgbClr val="66FFFF"/>
                </a:solidFill>
              </a:rPr>
              <a:t>eindigheid</a:t>
            </a:r>
            <a:r>
              <a:rPr lang="en-US" dirty="0">
                <a:solidFill>
                  <a:srgbClr val="66FFFF"/>
                </a:solidFill>
              </a:rPr>
              <a:t> van het </a:t>
            </a:r>
            <a:r>
              <a:rPr lang="en-US" dirty="0" err="1" smtClean="0">
                <a:solidFill>
                  <a:srgbClr val="66FFFF"/>
                </a:solidFill>
              </a:rPr>
              <a:t>heelal</a:t>
            </a:r>
            <a:r>
              <a:rPr lang="en-US" dirty="0" smtClean="0">
                <a:solidFill>
                  <a:srgbClr val="66FFFF"/>
                </a:solidFill>
              </a:rPr>
              <a:t>: begin en </a:t>
            </a:r>
            <a:r>
              <a:rPr lang="en-US" dirty="0" err="1" smtClean="0">
                <a:solidFill>
                  <a:srgbClr val="66FFFF"/>
                </a:solidFill>
              </a:rPr>
              <a:t>einde</a:t>
            </a:r>
            <a:r>
              <a:rPr lang="en-US" dirty="0" smtClean="0">
                <a:solidFill>
                  <a:srgbClr val="66FFFF"/>
                </a:solidFill>
              </a:rPr>
              <a:t> van het </a:t>
            </a:r>
            <a:r>
              <a:rPr lang="en-US" dirty="0" err="1" smtClean="0">
                <a:solidFill>
                  <a:srgbClr val="66FFFF"/>
                </a:solidFill>
              </a:rPr>
              <a:t>heelal</a:t>
            </a:r>
            <a:endParaRPr lang="en-US" dirty="0" smtClean="0">
              <a:solidFill>
                <a:srgbClr val="66FFFF"/>
              </a:solidFill>
            </a:endParaRPr>
          </a:p>
          <a:p>
            <a:pPr marL="971550" lvl="1" indent="-514350">
              <a:buFont typeface="Arial"/>
              <a:buChar char="•"/>
            </a:pPr>
            <a:endParaRPr lang="en-US" sz="1500" dirty="0">
              <a:solidFill>
                <a:srgbClr val="66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Micro </a:t>
            </a:r>
            <a:r>
              <a:rPr lang="en-US" dirty="0" err="1" smtClean="0">
                <a:solidFill>
                  <a:srgbClr val="FFFF00"/>
                </a:solidFill>
              </a:rPr>
              <a:t>Universum</a:t>
            </a:r>
            <a:r>
              <a:rPr lang="en-US" dirty="0" smtClean="0">
                <a:solidFill>
                  <a:srgbClr val="FFFF00"/>
                </a:solidFill>
              </a:rPr>
              <a:t> :                                                        20 </a:t>
            </a:r>
            <a:r>
              <a:rPr lang="en-US" dirty="0" err="1" smtClean="0">
                <a:solidFill>
                  <a:srgbClr val="FFFF00"/>
                </a:solidFill>
              </a:rPr>
              <a:t>november</a:t>
            </a:r>
            <a:endParaRPr lang="en-US" dirty="0" smtClean="0">
              <a:solidFill>
                <a:srgbClr val="FFFF00"/>
              </a:solidFill>
            </a:endParaRPr>
          </a:p>
          <a:p>
            <a:pPr marL="971550" lvl="1" indent="-514350">
              <a:buFont typeface="Arial"/>
              <a:buChar char="•"/>
            </a:pPr>
            <a:r>
              <a:rPr lang="en-US" dirty="0" err="1" smtClean="0">
                <a:solidFill>
                  <a:srgbClr val="66FFFF"/>
                </a:solidFill>
              </a:rPr>
              <a:t>Wat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zijn</a:t>
            </a:r>
            <a:r>
              <a:rPr lang="en-US" dirty="0" smtClean="0">
                <a:solidFill>
                  <a:srgbClr val="66FFFF"/>
                </a:solidFill>
              </a:rPr>
              <a:t> de </a:t>
            </a:r>
            <a:r>
              <a:rPr lang="en-US" dirty="0" err="1" smtClean="0">
                <a:solidFill>
                  <a:srgbClr val="66FFFF"/>
                </a:solidFill>
              </a:rPr>
              <a:t>bouwstenen</a:t>
            </a:r>
            <a:r>
              <a:rPr lang="en-US" dirty="0" smtClean="0">
                <a:solidFill>
                  <a:srgbClr val="66FFFF"/>
                </a:solidFill>
              </a:rPr>
              <a:t> van </a:t>
            </a:r>
            <a:r>
              <a:rPr lang="en-US" dirty="0" err="1" smtClean="0">
                <a:solidFill>
                  <a:srgbClr val="66FFFF"/>
                </a:solidFill>
              </a:rPr>
              <a:t>materie</a:t>
            </a:r>
            <a:r>
              <a:rPr lang="en-US" dirty="0" smtClean="0">
                <a:solidFill>
                  <a:srgbClr val="66FFFF"/>
                </a:solidFill>
              </a:rPr>
              <a:t>? </a:t>
            </a:r>
            <a:r>
              <a:rPr lang="en-US" dirty="0" err="1" smtClean="0">
                <a:solidFill>
                  <a:srgbClr val="66FFFF"/>
                </a:solidFill>
              </a:rPr>
              <a:t>Wat</a:t>
            </a:r>
            <a:r>
              <a:rPr lang="en-US" dirty="0" smtClean="0">
                <a:solidFill>
                  <a:srgbClr val="66FFFF"/>
                </a:solidFill>
              </a:rPr>
              <a:t> is </a:t>
            </a:r>
            <a:r>
              <a:rPr lang="en-US" dirty="0" err="1" smtClean="0">
                <a:solidFill>
                  <a:srgbClr val="66FFFF"/>
                </a:solidFill>
              </a:rPr>
              <a:t>een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kracht</a:t>
            </a:r>
            <a:r>
              <a:rPr lang="en-US" dirty="0" smtClean="0">
                <a:solidFill>
                  <a:srgbClr val="66FFFF"/>
                </a:solidFill>
              </a:rPr>
              <a:t>?</a:t>
            </a:r>
          </a:p>
          <a:p>
            <a:pPr marL="971550" lvl="1" indent="-514350">
              <a:buFont typeface="Arial"/>
              <a:buChar char="•"/>
            </a:pPr>
            <a:endParaRPr lang="en-US" sz="1455" dirty="0" smtClean="0">
              <a:solidFill>
                <a:srgbClr val="FFFF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FF00"/>
                </a:solidFill>
              </a:rPr>
              <a:t>Antimaterie</a:t>
            </a:r>
            <a:r>
              <a:rPr lang="en-US" dirty="0" smtClean="0">
                <a:solidFill>
                  <a:srgbClr val="FFFF00"/>
                </a:solidFill>
              </a:rPr>
              <a:t> :                                                                 27 </a:t>
            </a:r>
            <a:r>
              <a:rPr lang="en-US" dirty="0" err="1" smtClean="0">
                <a:solidFill>
                  <a:srgbClr val="FFFF00"/>
                </a:solidFill>
              </a:rPr>
              <a:t>november</a:t>
            </a:r>
            <a:endParaRPr lang="en-US" dirty="0" smtClean="0">
              <a:solidFill>
                <a:srgbClr val="FFFF00"/>
              </a:solidFill>
            </a:endParaRPr>
          </a:p>
          <a:p>
            <a:pPr marL="971550" lvl="1" indent="-514350">
              <a:buFont typeface="Arial"/>
              <a:buChar char="•"/>
            </a:pPr>
            <a:r>
              <a:rPr lang="en-US" dirty="0" err="1" smtClean="0">
                <a:solidFill>
                  <a:srgbClr val="66FFFF"/>
                </a:solidFill>
              </a:rPr>
              <a:t>Wat</a:t>
            </a:r>
            <a:r>
              <a:rPr lang="en-US" dirty="0" smtClean="0">
                <a:solidFill>
                  <a:srgbClr val="66FFFF"/>
                </a:solidFill>
              </a:rPr>
              <a:t> is </a:t>
            </a:r>
            <a:r>
              <a:rPr lang="en-US" dirty="0" err="1" smtClean="0">
                <a:solidFill>
                  <a:srgbClr val="66FFFF"/>
                </a:solidFill>
              </a:rPr>
              <a:t>antimaterie</a:t>
            </a:r>
            <a:r>
              <a:rPr lang="en-US" dirty="0" smtClean="0">
                <a:solidFill>
                  <a:srgbClr val="66FFFF"/>
                </a:solidFill>
              </a:rPr>
              <a:t>? </a:t>
            </a:r>
            <a:r>
              <a:rPr lang="en-US" dirty="0" err="1" smtClean="0">
                <a:solidFill>
                  <a:srgbClr val="66FFFF"/>
                </a:solidFill>
              </a:rPr>
              <a:t>Antimaterie</a:t>
            </a:r>
            <a:r>
              <a:rPr lang="en-US" dirty="0" smtClean="0">
                <a:solidFill>
                  <a:srgbClr val="66FFFF"/>
                </a:solidFill>
              </a:rPr>
              <a:t> in het begin van het </a:t>
            </a:r>
            <a:r>
              <a:rPr lang="en-US" dirty="0" err="1" smtClean="0">
                <a:solidFill>
                  <a:srgbClr val="66FFFF"/>
                </a:solidFill>
              </a:rPr>
              <a:t>heelal</a:t>
            </a:r>
            <a:r>
              <a:rPr lang="en-US" dirty="0" smtClean="0">
                <a:solidFill>
                  <a:srgbClr val="66FFFF"/>
                </a:solidFill>
              </a:rPr>
              <a:t>.</a:t>
            </a:r>
          </a:p>
          <a:p>
            <a:pPr marL="971550" lvl="1" indent="-514350">
              <a:buFont typeface="Arial"/>
              <a:buChar char="•"/>
            </a:pPr>
            <a:endParaRPr lang="en-US" sz="1500" dirty="0" smtClean="0">
              <a:solidFill>
                <a:srgbClr val="66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Massa en Higgs :                                                            4 </a:t>
            </a:r>
            <a:r>
              <a:rPr lang="en-US" dirty="0" err="1" smtClean="0">
                <a:solidFill>
                  <a:srgbClr val="FFFF00"/>
                </a:solidFill>
              </a:rPr>
              <a:t>december</a:t>
            </a:r>
            <a:endParaRPr lang="en-US" dirty="0" smtClean="0">
              <a:solidFill>
                <a:srgbClr val="FFFF00"/>
              </a:solidFill>
            </a:endParaRPr>
          </a:p>
          <a:p>
            <a:pPr marL="914400" lvl="1" indent="-514350">
              <a:buFont typeface="Arial"/>
              <a:buChar char="•"/>
            </a:pPr>
            <a:r>
              <a:rPr lang="en-US" dirty="0" err="1" smtClean="0">
                <a:solidFill>
                  <a:srgbClr val="66FFFF"/>
                </a:solidFill>
              </a:rPr>
              <a:t>Wat</a:t>
            </a:r>
            <a:r>
              <a:rPr lang="en-US" dirty="0" smtClean="0">
                <a:solidFill>
                  <a:srgbClr val="66FFFF"/>
                </a:solidFill>
              </a:rPr>
              <a:t> is </a:t>
            </a:r>
            <a:r>
              <a:rPr lang="en-US" dirty="0" err="1" smtClean="0">
                <a:solidFill>
                  <a:srgbClr val="66FFFF"/>
                </a:solidFill>
              </a:rPr>
              <a:t>massa</a:t>
            </a:r>
            <a:r>
              <a:rPr lang="en-US" dirty="0" smtClean="0">
                <a:solidFill>
                  <a:srgbClr val="66FFFF"/>
                </a:solidFill>
              </a:rPr>
              <a:t>? De </a:t>
            </a:r>
            <a:r>
              <a:rPr lang="en-US" dirty="0" err="1" smtClean="0">
                <a:solidFill>
                  <a:srgbClr val="66FFFF"/>
                </a:solidFill>
              </a:rPr>
              <a:t>ontdekking</a:t>
            </a:r>
            <a:r>
              <a:rPr lang="en-US" dirty="0" smtClean="0">
                <a:solidFill>
                  <a:srgbClr val="66FFFF"/>
                </a:solidFill>
              </a:rPr>
              <a:t> van het Higgs </a:t>
            </a:r>
            <a:r>
              <a:rPr lang="en-US" dirty="0" err="1" smtClean="0">
                <a:solidFill>
                  <a:srgbClr val="66FFFF"/>
                </a:solidFill>
              </a:rPr>
              <a:t>deeltje</a:t>
            </a:r>
            <a:r>
              <a:rPr lang="en-US" dirty="0" smtClean="0">
                <a:solidFill>
                  <a:srgbClr val="66FFFF"/>
                </a:solidFill>
              </a:rPr>
              <a:t>.</a:t>
            </a:r>
          </a:p>
          <a:p>
            <a:pPr marL="914400" lvl="1" indent="-514350">
              <a:buFont typeface="Arial"/>
              <a:buChar char="•"/>
            </a:pPr>
            <a:endParaRPr lang="en-US" sz="1455" dirty="0" smtClean="0">
              <a:solidFill>
                <a:srgbClr val="66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FF00"/>
                </a:solidFill>
              </a:rPr>
              <a:t>Speciale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Relativiteitstheorie</a:t>
            </a:r>
            <a:r>
              <a:rPr lang="en-US" dirty="0" smtClean="0">
                <a:solidFill>
                  <a:srgbClr val="FFFF00"/>
                </a:solidFill>
              </a:rPr>
              <a:t>   :                                  </a:t>
            </a:r>
            <a:r>
              <a:rPr lang="en-US" dirty="0">
                <a:solidFill>
                  <a:srgbClr val="FFFF00"/>
                </a:solidFill>
              </a:rPr>
              <a:t>11 </a:t>
            </a:r>
            <a:r>
              <a:rPr lang="en-US" dirty="0" err="1">
                <a:solidFill>
                  <a:srgbClr val="FFFF00"/>
                </a:solidFill>
              </a:rPr>
              <a:t>december</a:t>
            </a:r>
            <a:endParaRPr lang="en-US" dirty="0">
              <a:solidFill>
                <a:srgbClr val="FFFF00"/>
              </a:solidFill>
            </a:endParaRPr>
          </a:p>
          <a:p>
            <a:pPr marL="914400" lvl="1" indent="-514350">
              <a:buFont typeface="Arial"/>
              <a:buChar char="•"/>
            </a:pPr>
            <a:r>
              <a:rPr lang="en-US" dirty="0" err="1">
                <a:solidFill>
                  <a:srgbClr val="66FFFF"/>
                </a:solidFill>
              </a:rPr>
              <a:t>Speciale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Relativiteitstheorie</a:t>
            </a:r>
            <a:r>
              <a:rPr lang="en-US" dirty="0">
                <a:solidFill>
                  <a:srgbClr val="66FFFF"/>
                </a:solidFill>
              </a:rPr>
              <a:t> en E=mc</a:t>
            </a:r>
            <a:r>
              <a:rPr lang="en-US" baseline="30000" dirty="0">
                <a:solidFill>
                  <a:srgbClr val="66FFFF"/>
                </a:solidFill>
              </a:rPr>
              <a:t>2</a:t>
            </a:r>
            <a:r>
              <a:rPr lang="en-US" dirty="0" smtClean="0">
                <a:solidFill>
                  <a:srgbClr val="66FFFF"/>
                </a:solidFill>
              </a:rPr>
              <a:t>.</a:t>
            </a:r>
          </a:p>
          <a:p>
            <a:pPr marL="914400" lvl="1" indent="-514350">
              <a:buFont typeface="Arial"/>
              <a:buChar char="•"/>
            </a:pPr>
            <a:endParaRPr lang="en-US" sz="1500" baseline="30000" dirty="0">
              <a:solidFill>
                <a:srgbClr val="66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FF00"/>
                </a:solidFill>
              </a:rPr>
              <a:t>Algemene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Relativiteitstheorie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en </a:t>
            </a:r>
            <a:r>
              <a:rPr lang="en-US" dirty="0" err="1">
                <a:solidFill>
                  <a:srgbClr val="FFFF00"/>
                </a:solidFill>
              </a:rPr>
              <a:t>Zwarte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Gaten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:    8 </a:t>
            </a:r>
            <a:r>
              <a:rPr lang="en-US" dirty="0" err="1" smtClean="0">
                <a:solidFill>
                  <a:srgbClr val="FFFF00"/>
                </a:solidFill>
              </a:rPr>
              <a:t>januari</a:t>
            </a:r>
            <a:endParaRPr lang="en-US" dirty="0">
              <a:solidFill>
                <a:srgbClr val="FFFF00"/>
              </a:solidFill>
            </a:endParaRPr>
          </a:p>
          <a:p>
            <a:pPr marL="914400" lvl="1" indent="-514350">
              <a:buFont typeface="Arial"/>
              <a:buChar char="•"/>
            </a:pPr>
            <a:r>
              <a:rPr lang="en-US" dirty="0" err="1" smtClean="0">
                <a:solidFill>
                  <a:srgbClr val="66FFFF"/>
                </a:solidFill>
              </a:rPr>
              <a:t>Algemene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relativiteitstheorie</a:t>
            </a:r>
            <a:r>
              <a:rPr lang="en-US" dirty="0">
                <a:solidFill>
                  <a:srgbClr val="66FFFF"/>
                </a:solidFill>
              </a:rPr>
              <a:t> en </a:t>
            </a:r>
            <a:r>
              <a:rPr lang="en-US" dirty="0" err="1">
                <a:solidFill>
                  <a:srgbClr val="66FFFF"/>
                </a:solidFill>
              </a:rPr>
              <a:t>zwarte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gaten</a:t>
            </a:r>
            <a:r>
              <a:rPr lang="en-US" dirty="0">
                <a:solidFill>
                  <a:srgbClr val="66FFFF"/>
                </a:solidFill>
              </a:rPr>
              <a:t>.</a:t>
            </a:r>
          </a:p>
          <a:p>
            <a:pPr marL="914400" lvl="1" indent="-514350">
              <a:buFont typeface="Arial"/>
              <a:buChar char="•"/>
            </a:pPr>
            <a:endParaRPr lang="en-US" sz="1455" dirty="0">
              <a:solidFill>
                <a:srgbClr val="66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rgbClr val="FFFF00"/>
                </a:solidFill>
              </a:rPr>
              <a:t>V</a:t>
            </a:r>
            <a:r>
              <a:rPr lang="en-US" dirty="0" err="1" smtClean="0">
                <a:solidFill>
                  <a:srgbClr val="FFFF00"/>
                </a:solidFill>
              </a:rPr>
              <a:t>oorbereiding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presentaties</a:t>
            </a:r>
            <a:r>
              <a:rPr lang="en-US" dirty="0" smtClean="0">
                <a:solidFill>
                  <a:srgbClr val="FFFF00"/>
                </a:solidFill>
              </a:rPr>
              <a:t> :                                     15 </a:t>
            </a:r>
            <a:r>
              <a:rPr lang="en-US" dirty="0" err="1" smtClean="0">
                <a:solidFill>
                  <a:srgbClr val="FFFF00"/>
                </a:solidFill>
              </a:rPr>
              <a:t>januari</a:t>
            </a:r>
            <a:endParaRPr lang="en-US" dirty="0">
              <a:solidFill>
                <a:srgbClr val="FFFF00"/>
              </a:solidFill>
            </a:endParaRPr>
          </a:p>
          <a:p>
            <a:pPr marL="914400" lvl="1" indent="-514350">
              <a:buFont typeface="Arial"/>
              <a:buChar char="•"/>
            </a:pPr>
            <a:r>
              <a:rPr lang="en-US" dirty="0" err="1" smtClean="0">
                <a:solidFill>
                  <a:srgbClr val="66FFFF"/>
                </a:solidFill>
              </a:rPr>
              <a:t>Werk</a:t>
            </a:r>
            <a:r>
              <a:rPr lang="en-US" dirty="0" smtClean="0">
                <a:solidFill>
                  <a:srgbClr val="66FFFF"/>
                </a:solidFill>
              </a:rPr>
              <a:t> per </a:t>
            </a:r>
            <a:r>
              <a:rPr lang="en-US" dirty="0" err="1" smtClean="0">
                <a:solidFill>
                  <a:srgbClr val="66FFFF"/>
                </a:solidFill>
              </a:rPr>
              <a:t>groep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aan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presentatie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voor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laatste</a:t>
            </a:r>
            <a:r>
              <a:rPr lang="en-US" dirty="0" smtClean="0">
                <a:solidFill>
                  <a:srgbClr val="66FFFF"/>
                </a:solidFill>
              </a:rPr>
              <a:t> week</a:t>
            </a:r>
            <a:endParaRPr lang="en-US" baseline="30000" dirty="0">
              <a:solidFill>
                <a:srgbClr val="66FFFF"/>
              </a:solidFill>
            </a:endParaRPr>
          </a:p>
          <a:p>
            <a:pPr marL="914400" lvl="1" indent="-514350">
              <a:buFont typeface="Arial"/>
              <a:buChar char="•"/>
            </a:pPr>
            <a:endParaRPr lang="en-US" sz="1455" dirty="0">
              <a:solidFill>
                <a:srgbClr val="66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FF00"/>
                </a:solidFill>
              </a:rPr>
              <a:t>Presentaties</a:t>
            </a:r>
            <a:r>
              <a:rPr lang="en-US" dirty="0" smtClean="0">
                <a:solidFill>
                  <a:srgbClr val="FFFF00"/>
                </a:solidFill>
              </a:rPr>
              <a:t> “Mini </a:t>
            </a:r>
            <a:r>
              <a:rPr lang="en-US" dirty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ymposium” en </a:t>
            </a:r>
            <a:r>
              <a:rPr lang="en-US" dirty="0" err="1" smtClean="0">
                <a:solidFill>
                  <a:srgbClr val="FFFF00"/>
                </a:solidFill>
              </a:rPr>
              <a:t>discussie</a:t>
            </a:r>
            <a:r>
              <a:rPr lang="en-US" dirty="0" smtClean="0">
                <a:solidFill>
                  <a:srgbClr val="FFFF00"/>
                </a:solidFill>
              </a:rPr>
              <a:t>:        22 </a:t>
            </a:r>
            <a:r>
              <a:rPr lang="en-US" dirty="0" err="1" smtClean="0">
                <a:solidFill>
                  <a:srgbClr val="FFFF00"/>
                </a:solidFill>
              </a:rPr>
              <a:t>januari</a:t>
            </a:r>
            <a:endParaRPr lang="en-US" dirty="0" smtClean="0">
              <a:solidFill>
                <a:srgbClr val="FFFF00"/>
              </a:solidFill>
            </a:endParaRPr>
          </a:p>
          <a:p>
            <a:pPr marL="914400" lvl="1" indent="-514350">
              <a:buFont typeface="Arial"/>
              <a:buChar char="•"/>
            </a:pPr>
            <a:r>
              <a:rPr lang="en-US" dirty="0" err="1" smtClean="0">
                <a:solidFill>
                  <a:srgbClr val="66FFFF"/>
                </a:solidFill>
              </a:rPr>
              <a:t>Presentatie</a:t>
            </a:r>
            <a:r>
              <a:rPr lang="en-US" dirty="0" smtClean="0">
                <a:solidFill>
                  <a:srgbClr val="66FFFF"/>
                </a:solidFill>
              </a:rPr>
              <a:t> en </a:t>
            </a:r>
            <a:r>
              <a:rPr lang="en-US" dirty="0" err="1" smtClean="0">
                <a:solidFill>
                  <a:srgbClr val="66FFFF"/>
                </a:solidFill>
              </a:rPr>
              <a:t>discussie</a:t>
            </a:r>
            <a:r>
              <a:rPr lang="en-US" dirty="0" smtClean="0">
                <a:solidFill>
                  <a:srgbClr val="66FFFF"/>
                </a:solidFill>
              </a:rPr>
              <a:t> van </a:t>
            </a:r>
            <a:r>
              <a:rPr lang="en-US" dirty="0" err="1" smtClean="0">
                <a:solidFill>
                  <a:srgbClr val="66FFFF"/>
                </a:solidFill>
              </a:rPr>
              <a:t>fundamentele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vragen</a:t>
            </a:r>
            <a:r>
              <a:rPr lang="en-US" dirty="0" smtClean="0">
                <a:solidFill>
                  <a:srgbClr val="66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5171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69053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>
                <a:solidFill>
                  <a:srgbClr val="FFFF00"/>
                </a:solidFill>
              </a:rPr>
              <a:t>2</a:t>
            </a:r>
            <a:r>
              <a:rPr lang="en-US" sz="4000" dirty="0" smtClean="0">
                <a:solidFill>
                  <a:srgbClr val="FFFF00"/>
                </a:solidFill>
              </a:rPr>
              <a:t>: Het Macro </a:t>
            </a:r>
            <a:r>
              <a:rPr lang="en-US" sz="4000" dirty="0" err="1" smtClean="0">
                <a:solidFill>
                  <a:srgbClr val="FFFF00"/>
                </a:solidFill>
              </a:rPr>
              <a:t>Universum</a:t>
            </a:r>
            <a:r>
              <a:rPr lang="en-US" sz="4000" dirty="0" smtClean="0">
                <a:solidFill>
                  <a:srgbClr val="FFFF00"/>
                </a:solidFill>
              </a:rPr>
              <a:t> – 2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i="1" dirty="0" smtClean="0">
                <a:solidFill>
                  <a:srgbClr val="00FFFF"/>
                </a:solidFill>
              </a:rPr>
              <a:t>Begin en </a:t>
            </a:r>
            <a:r>
              <a:rPr lang="en-US" i="1" dirty="0" err="1" smtClean="0">
                <a:solidFill>
                  <a:srgbClr val="00FFFF"/>
                </a:solidFill>
              </a:rPr>
              <a:t>Einde</a:t>
            </a:r>
            <a:r>
              <a:rPr lang="en-US" i="1" dirty="0" smtClean="0">
                <a:solidFill>
                  <a:srgbClr val="00FFFF"/>
                </a:solidFill>
              </a:rPr>
              <a:t> van het </a:t>
            </a:r>
            <a:r>
              <a:rPr lang="en-US" i="1" dirty="0" err="1" smtClean="0">
                <a:solidFill>
                  <a:srgbClr val="00FFFF"/>
                </a:solidFill>
              </a:rPr>
              <a:t>Heelal</a:t>
            </a:r>
            <a:endParaRPr lang="en-US" sz="3200" i="1" dirty="0" smtClean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lar-Syste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46" y="-1411839"/>
            <a:ext cx="9182420" cy="6829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2958"/>
            <a:ext cx="9144001" cy="686898"/>
          </a:xfrm>
        </p:spPr>
        <p:txBody>
          <a:bodyPr/>
          <a:lstStyle/>
          <a:p>
            <a:r>
              <a:rPr lang="en-US" dirty="0" err="1" smtClean="0"/>
              <a:t>Ons</a:t>
            </a:r>
            <a:r>
              <a:rPr lang="en-US" dirty="0" smtClean="0"/>
              <a:t> </a:t>
            </a:r>
            <a:r>
              <a:rPr lang="en-US" dirty="0" err="1" smtClean="0"/>
              <a:t>Zonnestelsel</a:t>
            </a:r>
            <a:endParaRPr lang="en-US" dirty="0"/>
          </a:p>
        </p:txBody>
      </p:sp>
      <p:pic>
        <p:nvPicPr>
          <p:cNvPr id="6" name="Picture 5" descr="PlanetObliquit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857238"/>
            <a:ext cx="9144000" cy="192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29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lky_w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833" y="136373"/>
            <a:ext cx="7023682" cy="6739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Melkweg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3683" y="715669"/>
            <a:ext cx="29444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6FFFF"/>
                </a:solidFill>
              </a:rPr>
              <a:t>Hoe zit het met de </a:t>
            </a:r>
            <a:r>
              <a:rPr lang="en-US" sz="2000" dirty="0" err="1" smtClean="0">
                <a:solidFill>
                  <a:srgbClr val="66FFFF"/>
                </a:solidFill>
              </a:rPr>
              <a:t>rotatie</a:t>
            </a:r>
            <a:endParaRPr lang="en-US" sz="2000" dirty="0" smtClean="0">
              <a:solidFill>
                <a:srgbClr val="66FFFF"/>
              </a:solidFill>
            </a:endParaRPr>
          </a:p>
          <a:p>
            <a:r>
              <a:rPr lang="en-US" sz="2000" dirty="0" smtClean="0">
                <a:solidFill>
                  <a:srgbClr val="66FFFF"/>
                </a:solidFill>
              </a:rPr>
              <a:t>Van </a:t>
            </a:r>
            <a:r>
              <a:rPr lang="en-US" sz="2000" dirty="0" err="1" smtClean="0">
                <a:solidFill>
                  <a:srgbClr val="66FFFF"/>
                </a:solidFill>
              </a:rPr>
              <a:t>spiraal-armen</a:t>
            </a:r>
            <a:r>
              <a:rPr lang="en-US" sz="2000" dirty="0" smtClean="0">
                <a:solidFill>
                  <a:srgbClr val="66FFFF"/>
                </a:solidFill>
              </a:rPr>
              <a:t>?</a:t>
            </a:r>
          </a:p>
          <a:p>
            <a:r>
              <a:rPr lang="en-US" sz="2000" dirty="0" err="1" smtClean="0">
                <a:solidFill>
                  <a:srgbClr val="66FFFF"/>
                </a:solidFill>
              </a:rPr>
              <a:t>Welke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kant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draaien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ze</a:t>
            </a:r>
            <a:r>
              <a:rPr lang="en-US" sz="2000" dirty="0" smtClean="0">
                <a:solidFill>
                  <a:srgbClr val="66FFFF"/>
                </a:solidFill>
              </a:rPr>
              <a:t> op?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4190" y="5565702"/>
            <a:ext cx="2378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66FFFF"/>
                </a:solidFill>
              </a:rPr>
              <a:t>Tijdelijke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struktuur</a:t>
            </a:r>
            <a:r>
              <a:rPr lang="en-US" sz="2000" dirty="0" smtClean="0">
                <a:solidFill>
                  <a:srgbClr val="66FFFF"/>
                </a:solidFill>
              </a:rPr>
              <a:t> &amp;</a:t>
            </a:r>
          </a:p>
          <a:p>
            <a:r>
              <a:rPr lang="en-US" sz="2000" dirty="0" err="1" smtClean="0">
                <a:solidFill>
                  <a:srgbClr val="66FFFF"/>
                </a:solidFill>
              </a:rPr>
              <a:t>Dichtheids-golven</a:t>
            </a:r>
            <a:r>
              <a:rPr lang="en-US" sz="2000" dirty="0" smtClean="0">
                <a:solidFill>
                  <a:srgbClr val="66FFFF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64696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lky_w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833" y="136373"/>
            <a:ext cx="7023682" cy="6739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Melkweg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6989" y="750999"/>
            <a:ext cx="30059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66FFFF"/>
                </a:solidFill>
              </a:rPr>
              <a:t>Draaien</a:t>
            </a:r>
            <a:r>
              <a:rPr lang="en-US" sz="2200" dirty="0" smtClean="0">
                <a:solidFill>
                  <a:srgbClr val="66FFFF"/>
                </a:solidFill>
              </a:rPr>
              <a:t> van de </a:t>
            </a:r>
            <a:r>
              <a:rPr lang="en-US" sz="2200" dirty="0" err="1" smtClean="0">
                <a:solidFill>
                  <a:srgbClr val="66FFFF"/>
                </a:solidFill>
              </a:rPr>
              <a:t>melkweg</a:t>
            </a:r>
            <a:endParaRPr lang="en-US" sz="2200" dirty="0" smtClean="0">
              <a:solidFill>
                <a:srgbClr val="66FFFF"/>
              </a:solidFill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4527169" y="899739"/>
            <a:ext cx="4192588" cy="4594225"/>
            <a:chOff x="-78" y="1035"/>
            <a:chExt cx="2641" cy="2894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-78" y="1035"/>
              <a:ext cx="2641" cy="2894"/>
              <a:chOff x="-78" y="1035"/>
              <a:chExt cx="2641" cy="2894"/>
            </a:xfrm>
          </p:grpSpPr>
          <p:grpSp>
            <p:nvGrpSpPr>
              <p:cNvPr id="10" name="Group 6"/>
              <p:cNvGrpSpPr>
                <a:grpSpLocks/>
              </p:cNvGrpSpPr>
              <p:nvPr/>
            </p:nvGrpSpPr>
            <p:grpSpPr bwMode="auto">
              <a:xfrm>
                <a:off x="-78" y="1035"/>
                <a:ext cx="2641" cy="2894"/>
                <a:chOff x="-78" y="1035"/>
                <a:chExt cx="2641" cy="2894"/>
              </a:xfrm>
            </p:grpSpPr>
            <p:grpSp>
              <p:nvGrpSpPr>
                <p:cNvPr id="74" name="Group 7"/>
                <p:cNvGrpSpPr>
                  <a:grpSpLocks/>
                </p:cNvGrpSpPr>
                <p:nvPr/>
              </p:nvGrpSpPr>
              <p:grpSpPr bwMode="auto">
                <a:xfrm>
                  <a:off x="660" y="3620"/>
                  <a:ext cx="1903" cy="309"/>
                  <a:chOff x="660" y="3620"/>
                  <a:chExt cx="1903" cy="309"/>
                </a:xfrm>
              </p:grpSpPr>
              <p:sp>
                <p:nvSpPr>
                  <p:cNvPr id="81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0" y="3621"/>
                    <a:ext cx="248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82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3" y="3621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</a:t>
                    </a:r>
                  </a:p>
                </p:txBody>
              </p:sp>
              <p:sp>
                <p:nvSpPr>
                  <p:cNvPr id="83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02" y="3620"/>
                    <a:ext cx="1161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R (kpc)</a:t>
                    </a:r>
                  </a:p>
                </p:txBody>
              </p:sp>
            </p:grpSp>
            <p:grpSp>
              <p:nvGrpSpPr>
                <p:cNvPr id="75" name="Group 11"/>
                <p:cNvGrpSpPr>
                  <a:grpSpLocks/>
                </p:cNvGrpSpPr>
                <p:nvPr/>
              </p:nvGrpSpPr>
              <p:grpSpPr bwMode="auto">
                <a:xfrm>
                  <a:off x="-78" y="1080"/>
                  <a:ext cx="512" cy="2123"/>
                  <a:chOff x="-78" y="1080"/>
                  <a:chExt cx="512" cy="2123"/>
                </a:xfrm>
              </p:grpSpPr>
              <p:sp>
                <p:nvSpPr>
                  <p:cNvPr id="78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2" y="2895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50</a:t>
                    </a:r>
                  </a:p>
                </p:txBody>
              </p:sp>
              <p:sp>
                <p:nvSpPr>
                  <p:cNvPr id="79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78" y="2365"/>
                    <a:ext cx="512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100</a:t>
                    </a:r>
                  </a:p>
                </p:txBody>
              </p:sp>
              <p:sp>
                <p:nvSpPr>
                  <p:cNvPr id="80" name="Text Box 14"/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-475" y="1579"/>
                    <a:ext cx="1305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v (km/s)</a:t>
                    </a:r>
                  </a:p>
                </p:txBody>
              </p:sp>
            </p:grpSp>
            <p:sp>
              <p:nvSpPr>
                <p:cNvPr id="76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388" y="1035"/>
                  <a:ext cx="32" cy="2526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77" name="Line 16"/>
                <p:cNvSpPr>
                  <a:spLocks noChangeShapeType="1"/>
                </p:cNvSpPr>
                <p:nvPr/>
              </p:nvSpPr>
              <p:spPr bwMode="auto">
                <a:xfrm>
                  <a:off x="420" y="3561"/>
                  <a:ext cx="2006" cy="5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1" name="Group 17"/>
              <p:cNvGrpSpPr>
                <a:grpSpLocks/>
              </p:cNvGrpSpPr>
              <p:nvPr/>
            </p:nvGrpSpPr>
            <p:grpSpPr bwMode="auto">
              <a:xfrm>
                <a:off x="420" y="1930"/>
                <a:ext cx="2020" cy="1605"/>
                <a:chOff x="420" y="1930"/>
                <a:chExt cx="2020" cy="1605"/>
              </a:xfrm>
            </p:grpSpPr>
            <p:sp>
              <p:nvSpPr>
                <p:cNvPr id="12" name="Freeform 18"/>
                <p:cNvSpPr>
                  <a:spLocks/>
                </p:cNvSpPr>
                <p:nvPr/>
              </p:nvSpPr>
              <p:spPr bwMode="auto">
                <a:xfrm>
                  <a:off x="420" y="2806"/>
                  <a:ext cx="2020" cy="729"/>
                </a:xfrm>
                <a:custGeom>
                  <a:avLst/>
                  <a:gdLst/>
                  <a:ahLst/>
                  <a:cxnLst>
                    <a:cxn ang="0">
                      <a:pos x="0" y="1277"/>
                    </a:cxn>
                    <a:cxn ang="0">
                      <a:pos x="182" y="642"/>
                    </a:cxn>
                    <a:cxn ang="0">
                      <a:pos x="318" y="188"/>
                    </a:cxn>
                    <a:cxn ang="0">
                      <a:pos x="545" y="7"/>
                    </a:cxn>
                    <a:cxn ang="0">
                      <a:pos x="953" y="143"/>
                    </a:cxn>
                    <a:cxn ang="0">
                      <a:pos x="1497" y="370"/>
                    </a:cxn>
                    <a:cxn ang="0">
                      <a:pos x="2087" y="551"/>
                    </a:cxn>
                    <a:cxn ang="0">
                      <a:pos x="2677" y="642"/>
                    </a:cxn>
                    <a:cxn ang="0">
                      <a:pos x="3538" y="733"/>
                    </a:cxn>
                  </a:cxnLst>
                  <a:rect l="0" t="0" r="r" b="b"/>
                  <a:pathLst>
                    <a:path w="3538" h="1277">
                      <a:moveTo>
                        <a:pt x="0" y="1277"/>
                      </a:moveTo>
                      <a:cubicBezTo>
                        <a:pt x="64" y="1050"/>
                        <a:pt x="129" y="824"/>
                        <a:pt x="182" y="642"/>
                      </a:cubicBezTo>
                      <a:cubicBezTo>
                        <a:pt x="235" y="460"/>
                        <a:pt x="257" y="294"/>
                        <a:pt x="318" y="188"/>
                      </a:cubicBezTo>
                      <a:cubicBezTo>
                        <a:pt x="379" y="82"/>
                        <a:pt x="439" y="14"/>
                        <a:pt x="545" y="7"/>
                      </a:cubicBezTo>
                      <a:cubicBezTo>
                        <a:pt x="651" y="0"/>
                        <a:pt x="794" y="83"/>
                        <a:pt x="953" y="143"/>
                      </a:cubicBezTo>
                      <a:cubicBezTo>
                        <a:pt x="1112" y="203"/>
                        <a:pt x="1308" y="302"/>
                        <a:pt x="1497" y="370"/>
                      </a:cubicBezTo>
                      <a:cubicBezTo>
                        <a:pt x="1686" y="438"/>
                        <a:pt x="1890" y="506"/>
                        <a:pt x="2087" y="551"/>
                      </a:cubicBezTo>
                      <a:cubicBezTo>
                        <a:pt x="2284" y="596"/>
                        <a:pt x="2435" y="612"/>
                        <a:pt x="2677" y="642"/>
                      </a:cubicBezTo>
                      <a:cubicBezTo>
                        <a:pt x="2919" y="672"/>
                        <a:pt x="3228" y="702"/>
                        <a:pt x="3538" y="733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13" name="Freeform 19"/>
                <p:cNvSpPr>
                  <a:spLocks/>
                </p:cNvSpPr>
                <p:nvPr/>
              </p:nvSpPr>
              <p:spPr bwMode="auto">
                <a:xfrm>
                  <a:off x="420" y="2007"/>
                  <a:ext cx="2020" cy="1528"/>
                </a:xfrm>
                <a:custGeom>
                  <a:avLst/>
                  <a:gdLst/>
                  <a:ahLst/>
                  <a:cxnLst>
                    <a:cxn ang="0">
                      <a:pos x="0" y="2676"/>
                    </a:cxn>
                    <a:cxn ang="0">
                      <a:pos x="227" y="1497"/>
                    </a:cxn>
                    <a:cxn ang="0">
                      <a:pos x="499" y="952"/>
                    </a:cxn>
                    <a:cxn ang="0">
                      <a:pos x="953" y="680"/>
                    </a:cxn>
                    <a:cxn ang="0">
                      <a:pos x="1633" y="453"/>
                    </a:cxn>
                    <a:cxn ang="0">
                      <a:pos x="2813" y="181"/>
                    </a:cxn>
                    <a:cxn ang="0">
                      <a:pos x="3538" y="0"/>
                    </a:cxn>
                  </a:cxnLst>
                  <a:rect l="0" t="0" r="r" b="b"/>
                  <a:pathLst>
                    <a:path w="3538" h="2676">
                      <a:moveTo>
                        <a:pt x="0" y="2676"/>
                      </a:moveTo>
                      <a:cubicBezTo>
                        <a:pt x="72" y="2230"/>
                        <a:pt x="144" y="1784"/>
                        <a:pt x="227" y="1497"/>
                      </a:cubicBezTo>
                      <a:cubicBezTo>
                        <a:pt x="310" y="1210"/>
                        <a:pt x="378" y="1088"/>
                        <a:pt x="499" y="952"/>
                      </a:cubicBezTo>
                      <a:cubicBezTo>
                        <a:pt x="620" y="816"/>
                        <a:pt x="764" y="763"/>
                        <a:pt x="953" y="680"/>
                      </a:cubicBezTo>
                      <a:cubicBezTo>
                        <a:pt x="1142" y="597"/>
                        <a:pt x="1323" y="536"/>
                        <a:pt x="1633" y="453"/>
                      </a:cubicBezTo>
                      <a:cubicBezTo>
                        <a:pt x="1943" y="370"/>
                        <a:pt x="2496" y="256"/>
                        <a:pt x="2813" y="181"/>
                      </a:cubicBezTo>
                      <a:cubicBezTo>
                        <a:pt x="3130" y="106"/>
                        <a:pt x="3334" y="53"/>
                        <a:pt x="3538" y="0"/>
                      </a:cubicBezTo>
                    </a:path>
                  </a:pathLst>
                </a:custGeom>
                <a:noFill/>
                <a:ln w="7620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grpSp>
              <p:nvGrpSpPr>
                <p:cNvPr id="14" name="Group 20"/>
                <p:cNvGrpSpPr>
                  <a:grpSpLocks/>
                </p:cNvGrpSpPr>
                <p:nvPr/>
              </p:nvGrpSpPr>
              <p:grpSpPr bwMode="auto">
                <a:xfrm>
                  <a:off x="2059" y="1981"/>
                  <a:ext cx="44" cy="207"/>
                  <a:chOff x="4799" y="935"/>
                  <a:chExt cx="77" cy="363"/>
                </a:xfrm>
              </p:grpSpPr>
              <p:sp>
                <p:nvSpPr>
                  <p:cNvPr id="72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73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5" name="Group 23"/>
                <p:cNvGrpSpPr>
                  <a:grpSpLocks/>
                </p:cNvGrpSpPr>
                <p:nvPr/>
              </p:nvGrpSpPr>
              <p:grpSpPr bwMode="auto">
                <a:xfrm>
                  <a:off x="2189" y="1930"/>
                  <a:ext cx="44" cy="207"/>
                  <a:chOff x="4799" y="935"/>
                  <a:chExt cx="77" cy="363"/>
                </a:xfrm>
              </p:grpSpPr>
              <p:sp>
                <p:nvSpPr>
                  <p:cNvPr id="70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71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6" name="Group 26"/>
                <p:cNvGrpSpPr>
                  <a:grpSpLocks/>
                </p:cNvGrpSpPr>
                <p:nvPr/>
              </p:nvGrpSpPr>
              <p:grpSpPr bwMode="auto">
                <a:xfrm>
                  <a:off x="886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68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9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7" name="Group 29"/>
                <p:cNvGrpSpPr>
                  <a:grpSpLocks/>
                </p:cNvGrpSpPr>
                <p:nvPr/>
              </p:nvGrpSpPr>
              <p:grpSpPr bwMode="auto">
                <a:xfrm>
                  <a:off x="834" y="2395"/>
                  <a:ext cx="44" cy="78"/>
                  <a:chOff x="2744" y="2024"/>
                  <a:chExt cx="77" cy="136"/>
                </a:xfrm>
              </p:grpSpPr>
              <p:sp>
                <p:nvSpPr>
                  <p:cNvPr id="66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7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8" name="Group 32"/>
                <p:cNvGrpSpPr>
                  <a:grpSpLocks/>
                </p:cNvGrpSpPr>
                <p:nvPr/>
              </p:nvGrpSpPr>
              <p:grpSpPr bwMode="auto">
                <a:xfrm>
                  <a:off x="782" y="2421"/>
                  <a:ext cx="44" cy="78"/>
                  <a:chOff x="2744" y="2024"/>
                  <a:chExt cx="77" cy="136"/>
                </a:xfrm>
              </p:grpSpPr>
              <p:sp>
                <p:nvSpPr>
                  <p:cNvPr id="64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5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19" name="Group 35"/>
                <p:cNvGrpSpPr>
                  <a:grpSpLocks/>
                </p:cNvGrpSpPr>
                <p:nvPr/>
              </p:nvGrpSpPr>
              <p:grpSpPr bwMode="auto">
                <a:xfrm>
                  <a:off x="731" y="2473"/>
                  <a:ext cx="44" cy="78"/>
                  <a:chOff x="2744" y="2024"/>
                  <a:chExt cx="77" cy="136"/>
                </a:xfrm>
              </p:grpSpPr>
              <p:sp>
                <p:nvSpPr>
                  <p:cNvPr id="62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3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0" name="Group 38"/>
                <p:cNvGrpSpPr>
                  <a:grpSpLocks/>
                </p:cNvGrpSpPr>
                <p:nvPr/>
              </p:nvGrpSpPr>
              <p:grpSpPr bwMode="auto">
                <a:xfrm>
                  <a:off x="705" y="2525"/>
                  <a:ext cx="44" cy="78"/>
                  <a:chOff x="2744" y="2024"/>
                  <a:chExt cx="77" cy="136"/>
                </a:xfrm>
              </p:grpSpPr>
              <p:sp>
                <p:nvSpPr>
                  <p:cNvPr id="60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61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1" name="Group 41"/>
                <p:cNvGrpSpPr>
                  <a:grpSpLocks/>
                </p:cNvGrpSpPr>
                <p:nvPr/>
              </p:nvGrpSpPr>
              <p:grpSpPr bwMode="auto">
                <a:xfrm>
                  <a:off x="653" y="2551"/>
                  <a:ext cx="44" cy="77"/>
                  <a:chOff x="2744" y="2024"/>
                  <a:chExt cx="77" cy="136"/>
                </a:xfrm>
              </p:grpSpPr>
              <p:sp>
                <p:nvSpPr>
                  <p:cNvPr id="58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9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2" name="Group 44"/>
                <p:cNvGrpSpPr>
                  <a:grpSpLocks/>
                </p:cNvGrpSpPr>
                <p:nvPr/>
              </p:nvGrpSpPr>
              <p:grpSpPr bwMode="auto">
                <a:xfrm>
                  <a:off x="601" y="2628"/>
                  <a:ext cx="44" cy="78"/>
                  <a:chOff x="2744" y="2024"/>
                  <a:chExt cx="77" cy="136"/>
                </a:xfrm>
              </p:grpSpPr>
              <p:sp>
                <p:nvSpPr>
                  <p:cNvPr id="56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7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3" name="Group 47"/>
                <p:cNvGrpSpPr>
                  <a:grpSpLocks/>
                </p:cNvGrpSpPr>
                <p:nvPr/>
              </p:nvGrpSpPr>
              <p:grpSpPr bwMode="auto">
                <a:xfrm>
                  <a:off x="557" y="2758"/>
                  <a:ext cx="44" cy="78"/>
                  <a:chOff x="2744" y="2024"/>
                  <a:chExt cx="77" cy="136"/>
                </a:xfrm>
              </p:grpSpPr>
              <p:sp>
                <p:nvSpPr>
                  <p:cNvPr id="54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5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4" name="Group 50"/>
                <p:cNvGrpSpPr>
                  <a:grpSpLocks/>
                </p:cNvGrpSpPr>
                <p:nvPr/>
              </p:nvGrpSpPr>
              <p:grpSpPr bwMode="auto">
                <a:xfrm>
                  <a:off x="506" y="2888"/>
                  <a:ext cx="43" cy="77"/>
                  <a:chOff x="2744" y="2024"/>
                  <a:chExt cx="77" cy="136"/>
                </a:xfrm>
              </p:grpSpPr>
              <p:sp>
                <p:nvSpPr>
                  <p:cNvPr id="52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3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5" name="Group 53"/>
                <p:cNvGrpSpPr>
                  <a:grpSpLocks/>
                </p:cNvGrpSpPr>
                <p:nvPr/>
              </p:nvGrpSpPr>
              <p:grpSpPr bwMode="auto">
                <a:xfrm>
                  <a:off x="472" y="3095"/>
                  <a:ext cx="44" cy="77"/>
                  <a:chOff x="2744" y="2024"/>
                  <a:chExt cx="77" cy="136"/>
                </a:xfrm>
              </p:grpSpPr>
              <p:sp>
                <p:nvSpPr>
                  <p:cNvPr id="50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1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6" name="Group 56"/>
                <p:cNvGrpSpPr>
                  <a:grpSpLocks/>
                </p:cNvGrpSpPr>
                <p:nvPr/>
              </p:nvGrpSpPr>
              <p:grpSpPr bwMode="auto">
                <a:xfrm>
                  <a:off x="938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48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9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7" name="Group 59"/>
                <p:cNvGrpSpPr>
                  <a:grpSpLocks/>
                </p:cNvGrpSpPr>
                <p:nvPr/>
              </p:nvGrpSpPr>
              <p:grpSpPr bwMode="auto">
                <a:xfrm>
                  <a:off x="1075" y="2343"/>
                  <a:ext cx="44" cy="78"/>
                  <a:chOff x="2744" y="2024"/>
                  <a:chExt cx="77" cy="136"/>
                </a:xfrm>
              </p:grpSpPr>
              <p:sp>
                <p:nvSpPr>
                  <p:cNvPr id="46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7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8" name="Group 62"/>
                <p:cNvGrpSpPr>
                  <a:grpSpLocks/>
                </p:cNvGrpSpPr>
                <p:nvPr/>
              </p:nvGrpSpPr>
              <p:grpSpPr bwMode="auto">
                <a:xfrm>
                  <a:off x="1205" y="2292"/>
                  <a:ext cx="44" cy="78"/>
                  <a:chOff x="2744" y="2024"/>
                  <a:chExt cx="77" cy="136"/>
                </a:xfrm>
              </p:grpSpPr>
              <p:sp>
                <p:nvSpPr>
                  <p:cNvPr id="44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5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9" name="Group 65"/>
                <p:cNvGrpSpPr>
                  <a:grpSpLocks/>
                </p:cNvGrpSpPr>
                <p:nvPr/>
              </p:nvGrpSpPr>
              <p:grpSpPr bwMode="auto">
                <a:xfrm>
                  <a:off x="1352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42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3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30" name="Group 68"/>
                <p:cNvGrpSpPr>
                  <a:grpSpLocks/>
                </p:cNvGrpSpPr>
                <p:nvPr/>
              </p:nvGrpSpPr>
              <p:grpSpPr bwMode="auto">
                <a:xfrm>
                  <a:off x="1490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40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41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31" name="Group 71"/>
                <p:cNvGrpSpPr>
                  <a:grpSpLocks/>
                </p:cNvGrpSpPr>
                <p:nvPr/>
              </p:nvGrpSpPr>
              <p:grpSpPr bwMode="auto">
                <a:xfrm>
                  <a:off x="1637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38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39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32" name="Group 74"/>
                <p:cNvGrpSpPr>
                  <a:grpSpLocks/>
                </p:cNvGrpSpPr>
                <p:nvPr/>
              </p:nvGrpSpPr>
              <p:grpSpPr bwMode="auto">
                <a:xfrm>
                  <a:off x="1767" y="2136"/>
                  <a:ext cx="44" cy="130"/>
                  <a:chOff x="4322" y="1253"/>
                  <a:chExt cx="77" cy="227"/>
                </a:xfrm>
              </p:grpSpPr>
              <p:sp>
                <p:nvSpPr>
                  <p:cNvPr id="36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37" name="Line 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33" name="Group 77"/>
                <p:cNvGrpSpPr>
                  <a:grpSpLocks/>
                </p:cNvGrpSpPr>
                <p:nvPr/>
              </p:nvGrpSpPr>
              <p:grpSpPr bwMode="auto">
                <a:xfrm>
                  <a:off x="1904" y="2111"/>
                  <a:ext cx="44" cy="129"/>
                  <a:chOff x="4322" y="1253"/>
                  <a:chExt cx="77" cy="227"/>
                </a:xfrm>
              </p:grpSpPr>
              <p:sp>
                <p:nvSpPr>
                  <p:cNvPr id="34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35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9144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  <a:latin typeface="Tahoma" pitchFamily="34" charset="0"/>
                    </a:endParaRPr>
                  </a:p>
                </p:txBody>
              </p:sp>
            </p:grpSp>
          </p:grpSp>
        </p:grpSp>
        <p:sp>
          <p:nvSpPr>
            <p:cNvPr id="8" name="Text Box 80"/>
            <p:cNvSpPr txBox="1">
              <a:spLocks noChangeArrowheads="1"/>
            </p:cNvSpPr>
            <p:nvPr/>
          </p:nvSpPr>
          <p:spPr bwMode="auto">
            <a:xfrm>
              <a:off x="1060" y="2637"/>
              <a:ext cx="129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verwacht</a:t>
              </a:r>
            </a:p>
          </p:txBody>
        </p:sp>
        <p:sp>
          <p:nvSpPr>
            <p:cNvPr id="9" name="Text Box 81"/>
            <p:cNvSpPr txBox="1">
              <a:spLocks noChangeArrowheads="1"/>
            </p:cNvSpPr>
            <p:nvPr/>
          </p:nvSpPr>
          <p:spPr bwMode="auto">
            <a:xfrm>
              <a:off x="873" y="1775"/>
              <a:ext cx="12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gemeten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14320" y="1640491"/>
            <a:ext cx="2451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99"/>
                </a:solidFill>
              </a:rPr>
              <a:t>Centrifugale</a:t>
            </a:r>
            <a:r>
              <a:rPr lang="en-US" sz="2200" dirty="0" smtClean="0">
                <a:solidFill>
                  <a:srgbClr val="FFFF99"/>
                </a:solidFill>
              </a:rPr>
              <a:t> </a:t>
            </a:r>
            <a:r>
              <a:rPr lang="en-US" sz="2200" dirty="0" err="1" smtClean="0">
                <a:solidFill>
                  <a:srgbClr val="FFFF99"/>
                </a:solidFill>
              </a:rPr>
              <a:t>kracht</a:t>
            </a:r>
            <a:r>
              <a:rPr lang="en-US" sz="2200" dirty="0" smtClean="0">
                <a:solidFill>
                  <a:srgbClr val="FFFF99"/>
                </a:solidFill>
              </a:rPr>
              <a:t>:</a:t>
            </a:r>
          </a:p>
          <a:p>
            <a:r>
              <a:rPr lang="en-US" sz="2200" dirty="0" smtClean="0">
                <a:solidFill>
                  <a:srgbClr val="FFFF99"/>
                </a:solidFill>
              </a:rPr>
              <a:t>F</a:t>
            </a:r>
            <a:r>
              <a:rPr lang="en-US" sz="2200" baseline="-25000" dirty="0" smtClean="0">
                <a:solidFill>
                  <a:srgbClr val="FFFF99"/>
                </a:solidFill>
              </a:rPr>
              <a:t>C</a:t>
            </a:r>
            <a:r>
              <a:rPr lang="en-US" sz="2200" dirty="0" smtClean="0">
                <a:solidFill>
                  <a:srgbClr val="FFFF99"/>
                </a:solidFill>
              </a:rPr>
              <a:t> = Mv</a:t>
            </a:r>
            <a:r>
              <a:rPr lang="en-US" sz="2200" baseline="30000" dirty="0" smtClean="0">
                <a:solidFill>
                  <a:srgbClr val="FFFF99"/>
                </a:solidFill>
              </a:rPr>
              <a:t>2</a:t>
            </a:r>
            <a:r>
              <a:rPr lang="en-US" sz="2200" dirty="0" smtClean="0">
                <a:solidFill>
                  <a:srgbClr val="FFFF99"/>
                </a:solidFill>
              </a:rPr>
              <a:t>/r</a:t>
            </a:r>
            <a:endParaRPr lang="en-US" sz="2200" dirty="0">
              <a:solidFill>
                <a:srgbClr val="FFFF99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07984" y="2780873"/>
            <a:ext cx="21785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99"/>
                </a:solidFill>
              </a:rPr>
              <a:t>Gravitatie</a:t>
            </a:r>
            <a:r>
              <a:rPr lang="en-US" sz="2200" dirty="0" smtClean="0">
                <a:solidFill>
                  <a:srgbClr val="FFFF99"/>
                </a:solidFill>
              </a:rPr>
              <a:t> </a:t>
            </a:r>
            <a:r>
              <a:rPr lang="en-US" sz="2200" dirty="0" err="1" smtClean="0">
                <a:solidFill>
                  <a:srgbClr val="FFFF99"/>
                </a:solidFill>
              </a:rPr>
              <a:t>krach:t</a:t>
            </a:r>
            <a:endParaRPr lang="en-US" sz="2200" dirty="0" smtClean="0">
              <a:solidFill>
                <a:srgbClr val="FFFF99"/>
              </a:solidFill>
            </a:endParaRPr>
          </a:p>
          <a:p>
            <a:r>
              <a:rPr lang="en-US" sz="2200" dirty="0" smtClean="0">
                <a:solidFill>
                  <a:srgbClr val="FFFF99"/>
                </a:solidFill>
              </a:rPr>
              <a:t>F</a:t>
            </a:r>
            <a:r>
              <a:rPr lang="en-US" sz="2200" baseline="-25000" dirty="0" smtClean="0">
                <a:solidFill>
                  <a:srgbClr val="FFFF99"/>
                </a:solidFill>
              </a:rPr>
              <a:t>G</a:t>
            </a:r>
            <a:r>
              <a:rPr lang="en-US" sz="2200" dirty="0" smtClean="0">
                <a:solidFill>
                  <a:srgbClr val="FFFF99"/>
                </a:solidFill>
              </a:rPr>
              <a:t> = G M m / r</a:t>
            </a:r>
            <a:r>
              <a:rPr lang="en-US" sz="2200" baseline="30000" dirty="0" smtClean="0">
                <a:solidFill>
                  <a:srgbClr val="FFFF99"/>
                </a:solidFill>
              </a:rPr>
              <a:t>2</a:t>
            </a:r>
            <a:endParaRPr lang="en-US" sz="2200" baseline="30000" dirty="0">
              <a:solidFill>
                <a:srgbClr val="FFFF99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70096" y="4097322"/>
            <a:ext cx="163672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F</a:t>
            </a:r>
            <a:r>
              <a:rPr lang="en-US" sz="2200" baseline="-25000" dirty="0" smtClean="0">
                <a:solidFill>
                  <a:srgbClr val="FF6600"/>
                </a:solidFill>
              </a:rPr>
              <a:t>c</a:t>
            </a:r>
            <a:r>
              <a:rPr lang="en-US" sz="2200" dirty="0" smtClean="0">
                <a:solidFill>
                  <a:srgbClr val="FF6600"/>
                </a:solidFill>
              </a:rPr>
              <a:t> = F</a:t>
            </a:r>
            <a:r>
              <a:rPr lang="en-US" sz="2200" baseline="-25000" dirty="0" smtClean="0">
                <a:solidFill>
                  <a:srgbClr val="FF6600"/>
                </a:solidFill>
              </a:rPr>
              <a:t>G</a:t>
            </a:r>
            <a:r>
              <a:rPr lang="en-US" sz="2200" dirty="0" smtClean="0">
                <a:solidFill>
                  <a:srgbClr val="FF6600"/>
                </a:solidFill>
              </a:rPr>
              <a:t> </a:t>
            </a:r>
            <a:r>
              <a:rPr lang="en-US" sz="2200" dirty="0" err="1" smtClean="0">
                <a:solidFill>
                  <a:srgbClr val="FF6600"/>
                </a:solidFill>
              </a:rPr>
              <a:t>geeft</a:t>
            </a:r>
            <a:r>
              <a:rPr lang="en-US" sz="2200" dirty="0" smtClean="0">
                <a:solidFill>
                  <a:srgbClr val="FF6600"/>
                </a:solidFill>
              </a:rPr>
              <a:t>:</a:t>
            </a:r>
          </a:p>
          <a:p>
            <a:r>
              <a:rPr lang="en-US" sz="2200" dirty="0">
                <a:solidFill>
                  <a:srgbClr val="FF6600"/>
                </a:solidFill>
              </a:rPr>
              <a:t>v</a:t>
            </a:r>
            <a:r>
              <a:rPr lang="en-US" sz="2200" dirty="0" smtClean="0">
                <a:solidFill>
                  <a:srgbClr val="FF6600"/>
                </a:solidFill>
              </a:rPr>
              <a:t> = </a:t>
            </a:r>
            <a:r>
              <a:rPr lang="en-US" sz="3000" dirty="0" smtClean="0">
                <a:solidFill>
                  <a:srgbClr val="FF6600"/>
                </a:solidFill>
              </a:rPr>
              <a:t>√</a:t>
            </a:r>
            <a:r>
              <a:rPr lang="en-US" sz="2200" dirty="0" smtClean="0">
                <a:solidFill>
                  <a:srgbClr val="FF6600"/>
                </a:solidFill>
              </a:rPr>
              <a:t>(GM/r)</a:t>
            </a:r>
            <a:endParaRPr lang="en-US" sz="2200" dirty="0">
              <a:solidFill>
                <a:srgbClr val="FF66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008322" y="5884889"/>
            <a:ext cx="718756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66FFFF"/>
                </a:solidFill>
              </a:rPr>
              <a:t>Groot </a:t>
            </a:r>
            <a:r>
              <a:rPr lang="en-US" sz="2600" dirty="0" err="1" smtClean="0">
                <a:solidFill>
                  <a:srgbClr val="66FFFF"/>
                </a:solidFill>
              </a:rPr>
              <a:t>mysterie</a:t>
            </a:r>
            <a:r>
              <a:rPr lang="en-US" sz="2600" dirty="0" smtClean="0">
                <a:solidFill>
                  <a:srgbClr val="66FFFF"/>
                </a:solidFill>
              </a:rPr>
              <a:t>: 75% van </a:t>
            </a:r>
            <a:r>
              <a:rPr lang="en-US" sz="2600" dirty="0" err="1" smtClean="0">
                <a:solidFill>
                  <a:srgbClr val="66FFFF"/>
                </a:solidFill>
              </a:rPr>
              <a:t>alle</a:t>
            </a:r>
            <a:r>
              <a:rPr lang="en-US" sz="2600" dirty="0" smtClean="0">
                <a:solidFill>
                  <a:srgbClr val="66FFFF"/>
                </a:solidFill>
              </a:rPr>
              <a:t> </a:t>
            </a:r>
            <a:r>
              <a:rPr lang="en-US" sz="2600" dirty="0" err="1" smtClean="0">
                <a:solidFill>
                  <a:srgbClr val="66FFFF"/>
                </a:solidFill>
              </a:rPr>
              <a:t>massa</a:t>
            </a:r>
            <a:r>
              <a:rPr lang="en-US" sz="2600" dirty="0" smtClean="0">
                <a:solidFill>
                  <a:srgbClr val="66FFFF"/>
                </a:solidFill>
              </a:rPr>
              <a:t> is </a:t>
            </a:r>
            <a:r>
              <a:rPr lang="en-US" sz="2600" dirty="0" err="1" smtClean="0">
                <a:solidFill>
                  <a:srgbClr val="66FFFF"/>
                </a:solidFill>
              </a:rPr>
              <a:t>ontzichtbaar</a:t>
            </a:r>
            <a:r>
              <a:rPr lang="en-US" sz="2600" dirty="0" smtClean="0">
                <a:solidFill>
                  <a:srgbClr val="66FFFF"/>
                </a:solidFill>
              </a:rPr>
              <a:t>!</a:t>
            </a:r>
          </a:p>
          <a:p>
            <a:r>
              <a:rPr lang="en-US" sz="2600" dirty="0" smtClean="0">
                <a:solidFill>
                  <a:schemeClr val="bg1"/>
                </a:solidFill>
                <a:sym typeface="Wingdings"/>
              </a:rPr>
              <a:t>                         ”</a:t>
            </a:r>
            <a:r>
              <a:rPr lang="en-US" sz="2600" dirty="0" err="1" smtClean="0">
                <a:solidFill>
                  <a:schemeClr val="bg1"/>
                </a:solidFill>
                <a:sym typeface="Wingdings"/>
              </a:rPr>
              <a:t>Donkere</a:t>
            </a:r>
            <a:r>
              <a:rPr lang="en-US" sz="26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sym typeface="Wingdings"/>
              </a:rPr>
              <a:t>Materie</a:t>
            </a:r>
            <a:r>
              <a:rPr lang="en-US" sz="2600" dirty="0" smtClean="0">
                <a:solidFill>
                  <a:schemeClr val="bg1"/>
                </a:solidFill>
                <a:sym typeface="Wingdings"/>
              </a:rPr>
              <a:t>”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588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G Times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WO standaardpowerpoint Engels">
  <a:themeElements>
    <a:clrScheme name="NWO">
      <a:dk1>
        <a:srgbClr val="ED1C24"/>
      </a:dk1>
      <a:lt1>
        <a:sysClr val="window" lastClr="FFFFFF"/>
      </a:lt1>
      <a:dk2>
        <a:srgbClr val="ED1C24"/>
      </a:dk2>
      <a:lt2>
        <a:srgbClr val="DDDEDF"/>
      </a:lt2>
      <a:accent1>
        <a:srgbClr val="ED1C24"/>
      </a:accent1>
      <a:accent2>
        <a:srgbClr val="FCAF17"/>
      </a:accent2>
      <a:accent3>
        <a:srgbClr val="F47920"/>
      </a:accent3>
      <a:accent4>
        <a:srgbClr val="17B009"/>
      </a:accent4>
      <a:accent5>
        <a:srgbClr val="279E8F"/>
      </a:accent5>
      <a:accent6>
        <a:srgbClr val="3E4E54"/>
      </a:accent6>
      <a:hlink>
        <a:srgbClr val="EB8803"/>
      </a:hlink>
      <a:folHlink>
        <a:srgbClr val="5F7791"/>
      </a:folHlink>
    </a:clrScheme>
    <a:fontScheme name="NWO - Tekstpagi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WO - Tekstpagi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4106</TotalTime>
  <Words>1304</Words>
  <Application>Microsoft Macintosh PowerPoint</Application>
  <PresentationFormat>On-screen Show (4:3)</PresentationFormat>
  <Paragraphs>199</Paragraphs>
  <Slides>33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Office Theme</vt:lpstr>
      <vt:lpstr>2_Default Design</vt:lpstr>
      <vt:lpstr>NWO standaardpowerpoint Engels</vt:lpstr>
      <vt:lpstr>Default Design</vt:lpstr>
      <vt:lpstr>Het Quantum Universum</vt:lpstr>
      <vt:lpstr>Waar gaat het over?</vt:lpstr>
      <vt:lpstr>Wat gaan we doen?</vt:lpstr>
      <vt:lpstr>Werk-groepjes</vt:lpstr>
      <vt:lpstr>Inhoud van de lessen</vt:lpstr>
      <vt:lpstr>2: Het Macro Universum – 2 </vt:lpstr>
      <vt:lpstr>Ons Zonnestelsel</vt:lpstr>
      <vt:lpstr>De Melkweg</vt:lpstr>
      <vt:lpstr>De Melkweg</vt:lpstr>
      <vt:lpstr>Andromeda nevel</vt:lpstr>
      <vt:lpstr>Stukje van de hemel sterk vergroot</vt:lpstr>
      <vt:lpstr>Olbers Paradox</vt:lpstr>
      <vt:lpstr>Olbers Paradox</vt:lpstr>
      <vt:lpstr>Het Heelal dijt uit: het Doppler Effect</vt:lpstr>
      <vt:lpstr>Doppler Effect volgens Big Bang Theory</vt:lpstr>
      <vt:lpstr>Doppler effect</vt:lpstr>
      <vt:lpstr>Uitdijing van het heelal</vt:lpstr>
      <vt:lpstr>Het Heelal Groeit!</vt:lpstr>
      <vt:lpstr>Kijken naar het verleden</vt:lpstr>
      <vt:lpstr>Kijken naar het verleden</vt:lpstr>
      <vt:lpstr>Hoe Oud is het Heelal?</vt:lpstr>
      <vt:lpstr>Hoe Oud is het Heelal?</vt:lpstr>
      <vt:lpstr>Hoe kun je het je voorstellen?</vt:lpstr>
      <vt:lpstr>PowerPoint Presentation</vt:lpstr>
      <vt:lpstr>Kosmische achtergrond straling</vt:lpstr>
      <vt:lpstr>Het ontstaan van het heelal</vt:lpstr>
      <vt:lpstr>Wij kijken terug naar het begin</vt:lpstr>
      <vt:lpstr>Levensloop van het Universum</vt:lpstr>
      <vt:lpstr>Wat was er vóór het bestaan van het heelal?</vt:lpstr>
      <vt:lpstr>PowerPoint Presentation</vt:lpstr>
      <vt:lpstr>Het Einde van het Heelal…?</vt:lpstr>
      <vt:lpstr>PowerPoint Presentation</vt:lpstr>
      <vt:lpstr>PowerPoint Presentation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Marcel Merk</dc:creator>
  <cp:lastModifiedBy>Marcel Merk</cp:lastModifiedBy>
  <cp:revision>106</cp:revision>
  <dcterms:created xsi:type="dcterms:W3CDTF">2014-01-15T08:08:32Z</dcterms:created>
  <dcterms:modified xsi:type="dcterms:W3CDTF">2014-11-15T16:55:18Z</dcterms:modified>
</cp:coreProperties>
</file>