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4" r:id="rId2"/>
  </p:sldMasterIdLst>
  <p:notesMasterIdLst>
    <p:notesMasterId r:id="rId32"/>
  </p:notesMasterIdLst>
  <p:sldIdLst>
    <p:sldId id="256" r:id="rId3"/>
    <p:sldId id="545" r:id="rId4"/>
    <p:sldId id="515" r:id="rId5"/>
    <p:sldId id="517" r:id="rId6"/>
    <p:sldId id="514" r:id="rId7"/>
    <p:sldId id="516" r:id="rId8"/>
    <p:sldId id="350" r:id="rId9"/>
    <p:sldId id="440" r:id="rId10"/>
    <p:sldId id="289" r:id="rId11"/>
    <p:sldId id="290" r:id="rId12"/>
    <p:sldId id="550" r:id="rId13"/>
    <p:sldId id="297" r:id="rId14"/>
    <p:sldId id="540" r:id="rId15"/>
    <p:sldId id="544" r:id="rId16"/>
    <p:sldId id="295" r:id="rId17"/>
    <p:sldId id="296" r:id="rId18"/>
    <p:sldId id="292" r:id="rId19"/>
    <p:sldId id="542" r:id="rId20"/>
    <p:sldId id="526" r:id="rId21"/>
    <p:sldId id="293" r:id="rId22"/>
    <p:sldId id="525" r:id="rId23"/>
    <p:sldId id="527" r:id="rId24"/>
    <p:sldId id="520" r:id="rId25"/>
    <p:sldId id="291" r:id="rId26"/>
    <p:sldId id="521" r:id="rId27"/>
    <p:sldId id="522" r:id="rId28"/>
    <p:sldId id="543" r:id="rId29"/>
    <p:sldId id="547" r:id="rId30"/>
    <p:sldId id="54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715" autoAdjust="0"/>
  </p:normalViewPr>
  <p:slideViewPr>
    <p:cSldViewPr snapToGrid="0" snapToObjects="1">
      <p:cViewPr varScale="1">
        <p:scale>
          <a:sx n="102" d="100"/>
          <a:sy n="102" d="100"/>
        </p:scale>
        <p:origin x="-8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87E19-74D1-5741-ABF5-264DF9DFC1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CFDD3-E388-914E-97F6-3978442EE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ESO (European Southern</a:t>
            </a:r>
            <a:r>
              <a:rPr lang="en-US" baseline="0" dirty="0" smtClean="0"/>
              <a:t> Observatory) Li </a:t>
            </a:r>
            <a:r>
              <a:rPr lang="en-US" baseline="0" dirty="0" err="1" smtClean="0"/>
              <a:t>Silla</a:t>
            </a:r>
            <a:r>
              <a:rPr lang="en-US" baseline="0" dirty="0" smtClean="0"/>
              <a:t>, Chile (taken 1998). </a:t>
            </a:r>
            <a:r>
              <a:rPr lang="en-US" baseline="0" dirty="0" err="1" smtClean="0"/>
              <a:t>Krabnevel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Paardekopnevel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Bubble chamber: superheated liquid (piston reduces pressure) </a:t>
            </a:r>
            <a:r>
              <a:rPr lang="en-US" baseline="0" dirty="0" err="1" smtClean="0"/>
              <a:t>vaporates</a:t>
            </a:r>
            <a:r>
              <a:rPr lang="en-US" baseline="0" dirty="0" smtClean="0"/>
              <a:t> around particle track. Bubbles grow and become visible.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Willebrord</a:t>
            </a:r>
            <a:r>
              <a:rPr lang="en-US" dirty="0" smtClean="0"/>
              <a:t> </a:t>
            </a:r>
            <a:r>
              <a:rPr lang="en-US" dirty="0" err="1" smtClean="0"/>
              <a:t>Snellius</a:t>
            </a:r>
            <a:r>
              <a:rPr lang="en-US" dirty="0" smtClean="0"/>
              <a:t>: </a:t>
            </a:r>
            <a:r>
              <a:rPr lang="en-US" dirty="0" err="1" smtClean="0"/>
              <a:t>Astronoom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wiskundige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universiteit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leiden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Straal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aarde</a:t>
            </a:r>
            <a:r>
              <a:rPr lang="en-US" baseline="0" dirty="0" smtClean="0"/>
              <a:t>: “de </a:t>
            </a:r>
            <a:r>
              <a:rPr lang="en-US" baseline="0" dirty="0" err="1" smtClean="0"/>
              <a:t>Bataafse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Erathostenes</a:t>
            </a:r>
            <a:r>
              <a:rPr lang="en-US" baseline="0" dirty="0" smtClean="0"/>
              <a:t>”. </a:t>
            </a:r>
            <a:r>
              <a:rPr lang="en-US" baseline="0" dirty="0" err="1" smtClean="0"/>
              <a:t>Berekening</a:t>
            </a:r>
            <a:r>
              <a:rPr lang="en-US" baseline="0" dirty="0" smtClean="0"/>
              <a:t> pi, wet van </a:t>
            </a:r>
            <a:r>
              <a:rPr lang="en-US" baseline="0" dirty="0" err="1" smtClean="0"/>
              <a:t>brekingsindex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leven</a:t>
            </a:r>
            <a:r>
              <a:rPr lang="en-US" dirty="0" smtClean="0"/>
              <a:t> </a:t>
            </a:r>
            <a:r>
              <a:rPr lang="en-US" dirty="0" err="1" smtClean="0"/>
              <a:t>mogelijk</a:t>
            </a:r>
            <a:r>
              <a:rPr lang="en-US" dirty="0" smtClean="0"/>
              <a:t> op </a:t>
            </a:r>
            <a:r>
              <a:rPr lang="en-US" dirty="0" err="1" smtClean="0"/>
              <a:t>een</a:t>
            </a:r>
            <a:r>
              <a:rPr lang="en-US" dirty="0" smtClean="0"/>
              <a:t> van de </a:t>
            </a:r>
            <a:r>
              <a:rPr lang="en-US" dirty="0" err="1" smtClean="0"/>
              <a:t>planeten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FDD3-E388-914E-97F6-3978442EE50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14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sterrenbeelden</a:t>
            </a:r>
            <a:r>
              <a:rPr lang="en-US" dirty="0" smtClean="0"/>
              <a:t>. </a:t>
            </a:r>
            <a:r>
              <a:rPr lang="en-US" dirty="0" err="1" smtClean="0"/>
              <a:t>Sterren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binnen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onze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melkweg</a:t>
            </a:r>
            <a:r>
              <a:rPr lang="en-US" baseline="0" dirty="0" smtClean="0"/>
              <a:t>..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nu </a:t>
            </a:r>
            <a:r>
              <a:rPr lang="en-US" baseline="0" dirty="0" err="1" smtClean="0"/>
              <a:t>kijk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!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FDD3-E388-914E-97F6-3978442EE50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99"/>
                </a:solidFill>
              </a:defRPr>
            </a:lvl1pPr>
            <a:lvl2pPr>
              <a:defRPr>
                <a:solidFill>
                  <a:srgbClr val="FFFF99"/>
                </a:solidFill>
              </a:defRPr>
            </a:lvl2pPr>
            <a:lvl3pPr>
              <a:defRPr>
                <a:solidFill>
                  <a:srgbClr val="FFFF99"/>
                </a:solidFill>
              </a:defRPr>
            </a:lvl3pPr>
            <a:lvl4pPr>
              <a:defRPr>
                <a:solidFill>
                  <a:srgbClr val="FFFF99"/>
                </a:solidFill>
              </a:defRPr>
            </a:lvl4pPr>
            <a:lvl5pPr>
              <a:defRPr>
                <a:solidFill>
                  <a:srgbClr val="FFFF99"/>
                </a:solidFill>
              </a:defRPr>
            </a:lvl5pPr>
          </a:lstStyle>
          <a:p>
            <a:pPr lvl="0"/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styles</a:t>
            </a:r>
            <a:endParaRPr lang="nl-NL" dirty="0" smtClean="0"/>
          </a:p>
          <a:p>
            <a:pPr lvl="1"/>
            <a:r>
              <a:rPr lang="nl-NL" dirty="0" err="1" smtClean="0"/>
              <a:t>Second</a:t>
            </a:r>
            <a:r>
              <a:rPr lang="nl-NL" dirty="0" smtClean="0"/>
              <a:t> level</a:t>
            </a:r>
          </a:p>
          <a:p>
            <a:pPr lvl="2"/>
            <a:r>
              <a:rPr lang="nl-NL" dirty="0" err="1" smtClean="0"/>
              <a:t>Third</a:t>
            </a:r>
            <a:r>
              <a:rPr lang="nl-NL" dirty="0" smtClean="0"/>
              <a:t> level</a:t>
            </a:r>
          </a:p>
          <a:p>
            <a:pPr lvl="3"/>
            <a:r>
              <a:rPr lang="nl-NL" dirty="0" err="1" smtClean="0"/>
              <a:t>Fourth</a:t>
            </a:r>
            <a:r>
              <a:rPr lang="nl-NL" dirty="0" smtClean="0"/>
              <a:t> level</a:t>
            </a:r>
          </a:p>
          <a:p>
            <a:pPr lvl="4"/>
            <a:r>
              <a:rPr lang="nl-NL" dirty="0" err="1" smtClean="0"/>
              <a:t>Fifth</a:t>
            </a:r>
            <a:r>
              <a:rPr lang="nl-NL" dirty="0" smtClean="0"/>
              <a:t>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686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52400" y="6457950"/>
            <a:ext cx="838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defTabSz="914400">
              <a:defRPr/>
            </a:pPr>
            <a:fld id="{585BB61A-D1D4-42B5-B53F-F3D53951EDB3}" type="slidenum">
              <a:rPr lang="nl-NL">
                <a:solidFill>
                  <a:srgbClr val="FFFFFF"/>
                </a:solidFill>
              </a:rPr>
              <a:pPr defTabSz="914400">
                <a:defRPr/>
              </a:pPr>
              <a:t>‹#›</a:t>
            </a:fld>
            <a:r>
              <a:rPr lang="nl-NL">
                <a:solidFill>
                  <a:srgbClr val="FFFFFF"/>
                </a:solidFill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g"/><Relationship Id="rId7" Type="http://schemas.openxmlformats.org/officeDocument/2006/relationships/image" Target="../media/image7.png"/><Relationship Id="rId8" Type="http://schemas.openxmlformats.org/officeDocument/2006/relationships/image" Target="../media/image8.gif"/><Relationship Id="rId9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66FFFF"/>
                </a:solidFill>
              </a:rPr>
              <a:t>Het Quantum </a:t>
            </a:r>
            <a:r>
              <a:rPr lang="en-US" sz="4000" dirty="0" err="1" smtClean="0">
                <a:solidFill>
                  <a:srgbClr val="66FFFF"/>
                </a:solidFill>
              </a:rPr>
              <a:t>Universum</a:t>
            </a:r>
            <a:endParaRPr lang="en-US" sz="4000" dirty="0">
              <a:solidFill>
                <a:srgbClr val="66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Cygnus Gymnasium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Herfst</a:t>
            </a:r>
            <a:r>
              <a:rPr lang="en-US" dirty="0" smtClean="0">
                <a:solidFill>
                  <a:srgbClr val="FFFF00"/>
                </a:solidFill>
              </a:rPr>
              <a:t> 2014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lanet_in_solar_syste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107" y="0"/>
            <a:ext cx="5604944" cy="4857618"/>
          </a:xfrm>
          <a:prstGeom prst="rect">
            <a:avLst/>
          </a:prstGeom>
        </p:spPr>
      </p:pic>
      <p:pic>
        <p:nvPicPr>
          <p:cNvPr id="5" name="Picture 4" descr="PlanetObliquit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0903"/>
            <a:ext cx="9144000" cy="192185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128252" y="4779323"/>
            <a:ext cx="2727644" cy="1588"/>
          </a:xfrm>
          <a:prstGeom prst="straightConnector1">
            <a:avLst/>
          </a:prstGeom>
          <a:ln w="31750">
            <a:solidFill>
              <a:srgbClr val="66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0107" y="4838984"/>
            <a:ext cx="335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6 000 000 000 km = 5.5 </a:t>
            </a:r>
            <a:r>
              <a:rPr lang="en-US" dirty="0" err="1" smtClean="0">
                <a:solidFill>
                  <a:srgbClr val="66FFFF"/>
                </a:solidFill>
              </a:rPr>
              <a:t>lichturen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893" y="3682033"/>
            <a:ext cx="3218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66FFFF"/>
                </a:solidFill>
              </a:rPr>
              <a:t>Lichtsnelheid</a:t>
            </a:r>
            <a:r>
              <a:rPr lang="en-US" sz="2000" dirty="0" smtClean="0">
                <a:solidFill>
                  <a:srgbClr val="66FFFF"/>
                </a:solidFill>
              </a:rPr>
              <a:t> = 300 000 km/s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1" y="683453"/>
            <a:ext cx="33308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u="sng" dirty="0" err="1" smtClean="0">
                <a:solidFill>
                  <a:srgbClr val="FFFF00"/>
                </a:solidFill>
              </a:rPr>
              <a:t>Vraag</a:t>
            </a:r>
            <a:r>
              <a:rPr lang="en-US" sz="2000" i="1" u="sng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Hoe </a:t>
            </a:r>
            <a:r>
              <a:rPr lang="en-US" sz="2000" i="1" dirty="0" err="1" smtClean="0">
                <a:solidFill>
                  <a:srgbClr val="FFFF00"/>
                </a:solidFill>
              </a:rPr>
              <a:t>lang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duurt</a:t>
            </a:r>
            <a:r>
              <a:rPr lang="en-US" sz="2000" i="1" dirty="0" smtClean="0">
                <a:solidFill>
                  <a:srgbClr val="FFFF00"/>
                </a:solidFill>
              </a:rPr>
              <a:t> het </a:t>
            </a:r>
            <a:r>
              <a:rPr lang="en-US" sz="2000" i="1" dirty="0" err="1" smtClean="0">
                <a:solidFill>
                  <a:srgbClr val="FFFF00"/>
                </a:solidFill>
              </a:rPr>
              <a:t>voordat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het </a:t>
            </a:r>
            <a:r>
              <a:rPr lang="en-US" sz="2000" i="1" dirty="0" err="1" smtClean="0">
                <a:solidFill>
                  <a:srgbClr val="FFFF00"/>
                </a:solidFill>
              </a:rPr>
              <a:t>zonlicht</a:t>
            </a:r>
            <a:r>
              <a:rPr lang="en-US" sz="2000" i="1" dirty="0" smtClean="0">
                <a:solidFill>
                  <a:srgbClr val="FFFF00"/>
                </a:solidFill>
              </a:rPr>
              <a:t> de </a:t>
            </a:r>
            <a:r>
              <a:rPr lang="en-US" sz="2000" i="1" dirty="0" err="1" smtClean="0">
                <a:solidFill>
                  <a:srgbClr val="FFFF00"/>
                </a:solidFill>
              </a:rPr>
              <a:t>aarde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bereikt</a:t>
            </a:r>
            <a:r>
              <a:rPr lang="en-US" sz="2000" i="1" dirty="0" smtClean="0">
                <a:solidFill>
                  <a:srgbClr val="FFFF00"/>
                </a:solidFill>
              </a:rPr>
              <a:t>?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(</a:t>
            </a:r>
            <a:r>
              <a:rPr lang="en-US" sz="2000" i="1" dirty="0" err="1" smtClean="0">
                <a:solidFill>
                  <a:srgbClr val="FFFF00"/>
                </a:solidFill>
              </a:rPr>
              <a:t>Afstand</a:t>
            </a:r>
            <a:r>
              <a:rPr lang="en-US" sz="2000" i="1" dirty="0" smtClean="0">
                <a:solidFill>
                  <a:srgbClr val="FFFF00"/>
                </a:solidFill>
              </a:rPr>
              <a:t> = 150 </a:t>
            </a:r>
            <a:r>
              <a:rPr lang="en-US" sz="2000" i="1" dirty="0" err="1" smtClean="0">
                <a:solidFill>
                  <a:srgbClr val="FFFF00"/>
                </a:solidFill>
              </a:rPr>
              <a:t>miljoen</a:t>
            </a:r>
            <a:r>
              <a:rPr lang="en-US" sz="2000" i="1" dirty="0" smtClean="0">
                <a:solidFill>
                  <a:srgbClr val="FFFF00"/>
                </a:solidFill>
              </a:rPr>
              <a:t> km)</a:t>
            </a:r>
            <a:endParaRPr lang="en-US" sz="2000" i="1" dirty="0">
              <a:solidFill>
                <a:srgbClr val="FFFF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52399" y="35778"/>
            <a:ext cx="5212513" cy="686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Ons Zonnestelsel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ns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Kijken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het </a:t>
            </a:r>
            <a:r>
              <a:rPr lang="en-US" dirty="0" err="1" smtClean="0"/>
              <a:t>verleden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99203" y="5978888"/>
            <a:ext cx="5528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FFFF"/>
                </a:solidFill>
              </a:rPr>
              <a:t>We </a:t>
            </a:r>
            <a:r>
              <a:rPr lang="en-US" sz="2000" dirty="0" err="1" smtClean="0">
                <a:solidFill>
                  <a:srgbClr val="66FFFF"/>
                </a:solidFill>
              </a:rPr>
              <a:t>zien</a:t>
            </a:r>
            <a:r>
              <a:rPr lang="en-US" sz="2000" dirty="0" smtClean="0">
                <a:solidFill>
                  <a:srgbClr val="66FFFF"/>
                </a:solidFill>
              </a:rPr>
              <a:t> de </a:t>
            </a:r>
            <a:r>
              <a:rPr lang="en-US" sz="2000" dirty="0" err="1" smtClean="0">
                <a:solidFill>
                  <a:srgbClr val="66FFFF"/>
                </a:solidFill>
              </a:rPr>
              <a:t>zon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zoals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hij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acht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minuten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geleden</a:t>
            </a:r>
            <a:r>
              <a:rPr lang="en-US" sz="2000" dirty="0" smtClean="0">
                <a:solidFill>
                  <a:srgbClr val="66FFFF"/>
                </a:solidFill>
              </a:rPr>
              <a:t> was.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27923" y="678474"/>
            <a:ext cx="3381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sng" dirty="0" err="1" smtClean="0">
                <a:solidFill>
                  <a:srgbClr val="FFFF00"/>
                </a:solidFill>
              </a:rPr>
              <a:t>Vraag</a:t>
            </a:r>
            <a:r>
              <a:rPr lang="en-US" sz="2000" i="1" u="sng" dirty="0" smtClean="0">
                <a:solidFill>
                  <a:srgbClr val="FFFF00"/>
                </a:solidFill>
              </a:rPr>
              <a:t>:</a:t>
            </a:r>
            <a:r>
              <a:rPr lang="en-US" sz="2000" i="1" dirty="0" smtClean="0">
                <a:solidFill>
                  <a:srgbClr val="FFFF00"/>
                </a:solidFill>
              </a:rPr>
              <a:t>  Hoe </a:t>
            </a:r>
            <a:r>
              <a:rPr lang="en-US" sz="2000" i="1" dirty="0" err="1" smtClean="0">
                <a:solidFill>
                  <a:srgbClr val="FFFF00"/>
                </a:solidFill>
              </a:rPr>
              <a:t>lang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geleden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zien</a:t>
            </a:r>
            <a:r>
              <a:rPr lang="en-US" sz="2000" i="1" dirty="0" smtClean="0">
                <a:solidFill>
                  <a:srgbClr val="FFFF00"/>
                </a:solidFill>
              </a:rPr>
              <a:t> we de </a:t>
            </a:r>
            <a:r>
              <a:rPr lang="en-US" sz="2000" i="1" dirty="0" err="1" smtClean="0">
                <a:solidFill>
                  <a:srgbClr val="FFFF00"/>
                </a:solidFill>
              </a:rPr>
              <a:t>sterren</a:t>
            </a:r>
            <a:r>
              <a:rPr lang="en-US" sz="2000" i="1" dirty="0" smtClean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7974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Sterrenhemel</a:t>
            </a:r>
            <a:endParaRPr lang="en-US" dirty="0"/>
          </a:p>
        </p:txBody>
      </p:sp>
      <p:pic>
        <p:nvPicPr>
          <p:cNvPr id="4" name="Picture 3" descr="North_Sky_Circle_constellatio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4357"/>
            <a:ext cx="9144000" cy="5804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2667" y="887288"/>
            <a:ext cx="3208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sng" dirty="0" err="1" smtClean="0">
                <a:solidFill>
                  <a:srgbClr val="FFFF00"/>
                </a:solidFill>
              </a:rPr>
              <a:t>Vraag</a:t>
            </a:r>
            <a:r>
              <a:rPr lang="en-US" sz="2000" i="1" u="sng" dirty="0" smtClean="0">
                <a:solidFill>
                  <a:srgbClr val="FFFF00"/>
                </a:solidFill>
              </a:rPr>
              <a:t>:</a:t>
            </a:r>
            <a:r>
              <a:rPr lang="en-US" sz="2000" dirty="0" smtClean="0">
                <a:solidFill>
                  <a:srgbClr val="FFFF00"/>
                </a:solidFill>
              </a:rPr>
              <a:t/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i="1" dirty="0" err="1" smtClean="0">
                <a:solidFill>
                  <a:srgbClr val="FFFF00"/>
                </a:solidFill>
              </a:rPr>
              <a:t>Ziet</a:t>
            </a:r>
            <a:r>
              <a:rPr lang="en-US" sz="2000" i="1" dirty="0" smtClean="0">
                <a:solidFill>
                  <a:srgbClr val="FFFF00"/>
                </a:solidFill>
              </a:rPr>
              <a:t> de </a:t>
            </a:r>
            <a:r>
              <a:rPr lang="en-US" sz="2000" i="1" dirty="0" err="1" smtClean="0">
                <a:solidFill>
                  <a:srgbClr val="FFFF00"/>
                </a:solidFill>
              </a:rPr>
              <a:t>sterrenhemel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er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vanaf</a:t>
            </a:r>
            <a:r>
              <a:rPr lang="en-US" sz="2000" i="1" dirty="0" smtClean="0">
                <a:solidFill>
                  <a:srgbClr val="FFFF00"/>
                </a:solidFill>
              </a:rPr>
              <a:t> de </a:t>
            </a:r>
            <a:r>
              <a:rPr lang="en-US" sz="2000" i="1" dirty="0" err="1" smtClean="0">
                <a:solidFill>
                  <a:srgbClr val="FFFF00"/>
                </a:solidFill>
              </a:rPr>
              <a:t>maan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anders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uit</a:t>
            </a:r>
            <a:r>
              <a:rPr lang="en-US" sz="2000" i="1" dirty="0" smtClean="0">
                <a:solidFill>
                  <a:srgbClr val="FFFF00"/>
                </a:solidFill>
              </a:rPr>
              <a:t>?</a:t>
            </a:r>
            <a:endParaRPr lang="en-US" sz="20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Cygnus, </a:t>
            </a:r>
            <a:r>
              <a:rPr lang="en-US" dirty="0" err="1" smtClean="0"/>
              <a:t>ofwel</a:t>
            </a:r>
            <a:r>
              <a:rPr lang="en-US" dirty="0" smtClean="0"/>
              <a:t> de </a:t>
            </a:r>
            <a:r>
              <a:rPr lang="en-US" dirty="0" err="1" smtClean="0"/>
              <a:t>Zwaan</a:t>
            </a:r>
            <a:endParaRPr lang="en-US" dirty="0"/>
          </a:p>
        </p:txBody>
      </p:sp>
      <p:pic>
        <p:nvPicPr>
          <p:cNvPr id="4" name="Picture 3" descr="CygnusSterrenbee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08" y="688813"/>
            <a:ext cx="3928909" cy="5192823"/>
          </a:xfrm>
          <a:prstGeom prst="rect">
            <a:avLst/>
          </a:prstGeom>
        </p:spPr>
      </p:pic>
      <p:pic>
        <p:nvPicPr>
          <p:cNvPr id="5" name="Picture 4" descr="zwaan_animatie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4" y="4438715"/>
            <a:ext cx="2096794" cy="1981109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847693" y="700128"/>
            <a:ext cx="34676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66FFFF"/>
                </a:solidFill>
              </a:rPr>
              <a:t>Helderste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Ster</a:t>
            </a:r>
            <a:r>
              <a:rPr lang="en-US" sz="2000" dirty="0" smtClean="0">
                <a:solidFill>
                  <a:srgbClr val="66FFFF"/>
                </a:solidFill>
              </a:rPr>
              <a:t>: </a:t>
            </a:r>
            <a:r>
              <a:rPr lang="en-US" sz="2000" dirty="0" err="1" smtClean="0">
                <a:solidFill>
                  <a:srgbClr val="66FFFF"/>
                </a:solidFill>
              </a:rPr>
              <a:t>Deneb</a:t>
            </a:r>
            <a:endParaRPr lang="en-US" sz="2000" dirty="0" smtClean="0">
              <a:solidFill>
                <a:srgbClr val="66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66FFFF"/>
                </a:solidFill>
              </a:rPr>
              <a:t>~3000 </a:t>
            </a:r>
            <a:r>
              <a:rPr lang="en-US" sz="2000" dirty="0" err="1" smtClean="0">
                <a:solidFill>
                  <a:srgbClr val="66FFFF"/>
                </a:solidFill>
              </a:rPr>
              <a:t>lichtjaren</a:t>
            </a:r>
            <a:r>
              <a:rPr lang="en-US" sz="2000" dirty="0" smtClean="0">
                <a:solidFill>
                  <a:srgbClr val="66FFFF"/>
                </a:solidFill>
              </a:rPr>
              <a:t> van de </a:t>
            </a:r>
            <a:r>
              <a:rPr lang="en-US" sz="2000" dirty="0" err="1" smtClean="0">
                <a:solidFill>
                  <a:srgbClr val="66FFFF"/>
                </a:solidFill>
              </a:rPr>
              <a:t>zon</a:t>
            </a:r>
            <a:endParaRPr lang="en-US" sz="2000" dirty="0" smtClean="0">
              <a:solidFill>
                <a:srgbClr val="66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rgbClr val="66FFFF"/>
                </a:solidFill>
              </a:rPr>
              <a:t>Een</a:t>
            </a:r>
            <a:r>
              <a:rPr lang="en-US" sz="2000" dirty="0" smtClean="0">
                <a:solidFill>
                  <a:srgbClr val="66FFFF"/>
                </a:solidFill>
              </a:rPr>
              <a:t> van de </a:t>
            </a:r>
            <a:r>
              <a:rPr lang="en-US" sz="2000" dirty="0" err="1" smtClean="0">
                <a:solidFill>
                  <a:srgbClr val="66FFFF"/>
                </a:solidFill>
              </a:rPr>
              <a:t>helderste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sterren</a:t>
            </a:r>
            <a:endParaRPr lang="en-US" sz="2000" dirty="0" smtClean="0">
              <a:solidFill>
                <a:srgbClr val="66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rgbClr val="66FFFF"/>
                </a:solidFill>
              </a:rPr>
              <a:t>Een</a:t>
            </a:r>
            <a:r>
              <a:rPr lang="en-US" sz="2000" dirty="0" smtClean="0">
                <a:solidFill>
                  <a:srgbClr val="66FFFF"/>
                </a:solidFill>
              </a:rPr>
              <a:t> erg </a:t>
            </a:r>
            <a:r>
              <a:rPr lang="en-US" sz="2000" dirty="0" err="1" smtClean="0">
                <a:solidFill>
                  <a:srgbClr val="66FFFF"/>
                </a:solidFill>
              </a:rPr>
              <a:t>grote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ster</a:t>
            </a:r>
            <a:r>
              <a:rPr lang="en-US" sz="2000" dirty="0" smtClean="0">
                <a:solidFill>
                  <a:srgbClr val="66FFFF"/>
                </a:solidFill>
              </a:rPr>
              <a:t> (200x </a:t>
            </a:r>
            <a:r>
              <a:rPr lang="en-US" sz="2000" dirty="0" err="1" smtClean="0">
                <a:solidFill>
                  <a:srgbClr val="66FFFF"/>
                </a:solidFill>
              </a:rPr>
              <a:t>zon</a:t>
            </a:r>
            <a:r>
              <a:rPr lang="en-US" sz="2000" dirty="0" smtClean="0">
                <a:solidFill>
                  <a:srgbClr val="66FFFF"/>
                </a:solidFill>
              </a:rPr>
              <a:t>)</a:t>
            </a:r>
            <a:endParaRPr lang="en-US" sz="2000" dirty="0">
              <a:solidFill>
                <a:srgbClr val="66FFFF"/>
              </a:solidFill>
            </a:endParaRPr>
          </a:p>
        </p:txBody>
      </p:sp>
      <p:pic>
        <p:nvPicPr>
          <p:cNvPr id="3" name="Picture 2" descr="Hertzsprung-Russel_StarDat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01" y="2199432"/>
            <a:ext cx="4152300" cy="43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42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Afmetingen</a:t>
            </a:r>
            <a:r>
              <a:rPr lang="en-US" dirty="0" smtClean="0"/>
              <a:t> van </a:t>
            </a:r>
            <a:r>
              <a:rPr lang="en-US" dirty="0" err="1" smtClean="0"/>
              <a:t>Planeten</a:t>
            </a:r>
            <a:r>
              <a:rPr lang="en-US" dirty="0" smtClean="0"/>
              <a:t> en </a:t>
            </a:r>
            <a:r>
              <a:rPr lang="en-US" dirty="0" err="1" smtClean="0"/>
              <a:t>Sterren</a:t>
            </a:r>
            <a:endParaRPr lang="en-US" dirty="0"/>
          </a:p>
        </p:txBody>
      </p:sp>
      <p:pic>
        <p:nvPicPr>
          <p:cNvPr id="4" name="Picture 3" descr="Starsiz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3653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49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umblr_static_milky_w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33" y="0"/>
            <a:ext cx="835873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Melkweg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de </a:t>
            </a:r>
            <a:r>
              <a:rPr lang="en-US" dirty="0" err="1" smtClean="0"/>
              <a:t>hemel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Melkweg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32655" y="1073926"/>
            <a:ext cx="5365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FFFF"/>
                </a:solidFill>
              </a:rPr>
              <a:t>~ 300 </a:t>
            </a:r>
            <a:r>
              <a:rPr lang="en-US" sz="2000" dirty="0" err="1" smtClean="0">
                <a:solidFill>
                  <a:srgbClr val="66FFFF"/>
                </a:solidFill>
              </a:rPr>
              <a:t>miljard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sterren</a:t>
            </a:r>
            <a:r>
              <a:rPr lang="en-US" sz="2000" dirty="0" smtClean="0">
                <a:solidFill>
                  <a:srgbClr val="66FFFF"/>
                </a:solidFill>
              </a:rPr>
              <a:t>, ~100 000 </a:t>
            </a:r>
            <a:r>
              <a:rPr lang="en-US" sz="2000" dirty="0" err="1" smtClean="0">
                <a:solidFill>
                  <a:srgbClr val="66FFFF"/>
                </a:solidFill>
              </a:rPr>
              <a:t>lichtjaar</a:t>
            </a:r>
            <a:r>
              <a:rPr lang="en-US" sz="2000" dirty="0" smtClean="0">
                <a:solidFill>
                  <a:srgbClr val="66FFFF"/>
                </a:solidFill>
              </a:rPr>
              <a:t> diameter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8053" y="2011481"/>
            <a:ext cx="9015947" cy="4440890"/>
            <a:chOff x="128053" y="2011481"/>
            <a:chExt cx="9015947" cy="444089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053" y="2011481"/>
              <a:ext cx="9015947" cy="444089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622656" y="2132204"/>
              <a:ext cx="1755918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</a:rPr>
                <a:t>    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Zij-aanzicht</a:t>
              </a:r>
              <a:r>
                <a:rPr lang="en-US" sz="2000" dirty="0" smtClean="0">
                  <a:solidFill>
                    <a:srgbClr val="FFFF00"/>
                  </a:solidFill>
                </a:rPr>
                <a:t>     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>
            <a:off x="679053" y="1798992"/>
            <a:ext cx="8016251" cy="0"/>
          </a:xfrm>
          <a:prstGeom prst="straightConnector1">
            <a:avLst/>
          </a:prstGeom>
          <a:ln w="31750">
            <a:solidFill>
              <a:srgbClr val="66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lky_w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833" y="136373"/>
            <a:ext cx="7023682" cy="6739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Melkweg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4239" y="1073926"/>
            <a:ext cx="270501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66FFFF"/>
                </a:solidFill>
              </a:rPr>
              <a:t>Bovenaanzicht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melkweg</a:t>
            </a:r>
            <a:endParaRPr lang="en-US" sz="2000" dirty="0" smtClean="0">
              <a:solidFill>
                <a:srgbClr val="66FFFF"/>
              </a:solidFill>
            </a:endParaRPr>
          </a:p>
          <a:p>
            <a:r>
              <a:rPr lang="en-US" sz="2000" dirty="0" smtClean="0">
                <a:solidFill>
                  <a:srgbClr val="66FFFF"/>
                </a:solidFill>
              </a:rPr>
              <a:t>Met “</a:t>
            </a:r>
            <a:r>
              <a:rPr lang="en-US" sz="2000" dirty="0" err="1" smtClean="0">
                <a:solidFill>
                  <a:srgbClr val="66FFFF"/>
                </a:solidFill>
              </a:rPr>
              <a:t>onze</a:t>
            </a:r>
            <a:r>
              <a:rPr lang="en-US" sz="2000" dirty="0" smtClean="0">
                <a:solidFill>
                  <a:srgbClr val="66FFFF"/>
                </a:solidFill>
              </a:rPr>
              <a:t>” </a:t>
            </a:r>
            <a:r>
              <a:rPr lang="en-US" sz="2000" dirty="0" err="1" smtClean="0">
                <a:solidFill>
                  <a:srgbClr val="66FFFF"/>
                </a:solidFill>
              </a:rPr>
              <a:t>lokatie</a:t>
            </a:r>
            <a:r>
              <a:rPr lang="en-US" sz="2000" dirty="0" smtClean="0">
                <a:solidFill>
                  <a:srgbClr val="66FFFF"/>
                </a:solidFill>
              </a:rPr>
              <a:t>.</a:t>
            </a:r>
          </a:p>
          <a:p>
            <a:endParaRPr lang="en-US" sz="2000" dirty="0" smtClean="0">
              <a:solidFill>
                <a:srgbClr val="66FFFF"/>
              </a:solidFill>
            </a:endParaRPr>
          </a:p>
          <a:p>
            <a:r>
              <a:rPr lang="en-US" sz="2000" dirty="0" smtClean="0">
                <a:solidFill>
                  <a:srgbClr val="66FFFF"/>
                </a:solidFill>
              </a:rPr>
              <a:t>In het </a:t>
            </a:r>
            <a:r>
              <a:rPr lang="en-US" sz="2000" dirty="0" err="1" smtClean="0">
                <a:solidFill>
                  <a:srgbClr val="66FFFF"/>
                </a:solidFill>
              </a:rPr>
              <a:t>centrum</a:t>
            </a:r>
            <a:r>
              <a:rPr lang="en-US" sz="2000" dirty="0" smtClean="0">
                <a:solidFill>
                  <a:srgbClr val="66FFFF"/>
                </a:solidFill>
              </a:rPr>
              <a:t> zit </a:t>
            </a:r>
            <a:r>
              <a:rPr lang="en-US" sz="2000" dirty="0" err="1" smtClean="0">
                <a:solidFill>
                  <a:srgbClr val="66FFFF"/>
                </a:solidFill>
              </a:rPr>
              <a:t>een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66FFFF"/>
                </a:solidFill>
              </a:rPr>
              <a:t>superzwaar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zwart</a:t>
            </a:r>
            <a:r>
              <a:rPr lang="en-US" sz="2000" dirty="0" smtClean="0">
                <a:solidFill>
                  <a:srgbClr val="66FFFF"/>
                </a:solidFill>
              </a:rPr>
              <a:t> gat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1110" y="5659423"/>
            <a:ext cx="28829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u="sng" dirty="0" err="1" smtClean="0">
                <a:solidFill>
                  <a:srgbClr val="FFFF00"/>
                </a:solidFill>
              </a:rPr>
              <a:t>Vraag</a:t>
            </a:r>
            <a:r>
              <a:rPr lang="en-US" sz="2000" i="1" u="sng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sz="2000" i="1" dirty="0" err="1" smtClean="0">
                <a:solidFill>
                  <a:srgbClr val="FFFF00"/>
                </a:solidFill>
              </a:rPr>
              <a:t>Waarom</a:t>
            </a:r>
            <a:r>
              <a:rPr lang="en-US" sz="2000" i="1" dirty="0" smtClean="0">
                <a:solidFill>
                  <a:srgbClr val="FFFF00"/>
                </a:solidFill>
              </a:rPr>
              <a:t> is </a:t>
            </a:r>
            <a:r>
              <a:rPr lang="en-US" sz="2000" i="1" dirty="0" err="1" smtClean="0">
                <a:solidFill>
                  <a:srgbClr val="FFFF00"/>
                </a:solidFill>
              </a:rPr>
              <a:t>dit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geen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foto</a:t>
            </a:r>
            <a:r>
              <a:rPr lang="en-US" sz="2000" i="1" dirty="0" smtClean="0">
                <a:solidFill>
                  <a:srgbClr val="FFFF00"/>
                </a:solidFill>
              </a:rPr>
              <a:t>?</a:t>
            </a:r>
            <a:endParaRPr lang="en-US" sz="20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lky_wa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833" y="136373"/>
            <a:ext cx="7023682" cy="6739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Melkweg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4239" y="1073926"/>
            <a:ext cx="270501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66FFFF"/>
                </a:solidFill>
              </a:rPr>
              <a:t>Bovenaanzicht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melkweg</a:t>
            </a:r>
            <a:endParaRPr lang="en-US" sz="2000" dirty="0" smtClean="0">
              <a:solidFill>
                <a:srgbClr val="66FFFF"/>
              </a:solidFill>
            </a:endParaRPr>
          </a:p>
          <a:p>
            <a:r>
              <a:rPr lang="en-US" sz="2000" dirty="0" smtClean="0">
                <a:solidFill>
                  <a:srgbClr val="66FFFF"/>
                </a:solidFill>
              </a:rPr>
              <a:t>Met “</a:t>
            </a:r>
            <a:r>
              <a:rPr lang="en-US" sz="2000" dirty="0" err="1" smtClean="0">
                <a:solidFill>
                  <a:srgbClr val="66FFFF"/>
                </a:solidFill>
              </a:rPr>
              <a:t>onze</a:t>
            </a:r>
            <a:r>
              <a:rPr lang="en-US" sz="2000" dirty="0" smtClean="0">
                <a:solidFill>
                  <a:srgbClr val="66FFFF"/>
                </a:solidFill>
              </a:rPr>
              <a:t>” </a:t>
            </a:r>
            <a:r>
              <a:rPr lang="en-US" sz="2000" dirty="0" err="1" smtClean="0">
                <a:solidFill>
                  <a:srgbClr val="66FFFF"/>
                </a:solidFill>
              </a:rPr>
              <a:t>lokatie</a:t>
            </a:r>
            <a:r>
              <a:rPr lang="en-US" sz="2000" dirty="0" smtClean="0">
                <a:solidFill>
                  <a:srgbClr val="66FFFF"/>
                </a:solidFill>
              </a:rPr>
              <a:t>.</a:t>
            </a:r>
          </a:p>
          <a:p>
            <a:endParaRPr lang="en-US" sz="2000" dirty="0" smtClean="0">
              <a:solidFill>
                <a:srgbClr val="66FFFF"/>
              </a:solidFill>
            </a:endParaRPr>
          </a:p>
          <a:p>
            <a:r>
              <a:rPr lang="en-US" sz="2000" dirty="0" smtClean="0">
                <a:solidFill>
                  <a:srgbClr val="66FFFF"/>
                </a:solidFill>
              </a:rPr>
              <a:t>In het </a:t>
            </a:r>
            <a:r>
              <a:rPr lang="en-US" sz="2000" dirty="0" err="1" smtClean="0">
                <a:solidFill>
                  <a:srgbClr val="66FFFF"/>
                </a:solidFill>
              </a:rPr>
              <a:t>centrum</a:t>
            </a:r>
            <a:r>
              <a:rPr lang="en-US" sz="2000" dirty="0" smtClean="0">
                <a:solidFill>
                  <a:srgbClr val="66FFFF"/>
                </a:solidFill>
              </a:rPr>
              <a:t> zit </a:t>
            </a:r>
            <a:r>
              <a:rPr lang="en-US" sz="2000" dirty="0" err="1" smtClean="0">
                <a:solidFill>
                  <a:srgbClr val="66FFFF"/>
                </a:solidFill>
              </a:rPr>
              <a:t>een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66FFFF"/>
                </a:solidFill>
              </a:rPr>
              <a:t>superzwaar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zwart</a:t>
            </a:r>
            <a:r>
              <a:rPr lang="en-US" sz="2000" dirty="0" smtClean="0">
                <a:solidFill>
                  <a:srgbClr val="66FFFF"/>
                </a:solidFill>
              </a:rPr>
              <a:t> gat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1110" y="5659423"/>
            <a:ext cx="28829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u="sng" dirty="0" err="1" smtClean="0">
                <a:solidFill>
                  <a:srgbClr val="FFFF00"/>
                </a:solidFill>
              </a:rPr>
              <a:t>Vraag</a:t>
            </a:r>
            <a:r>
              <a:rPr lang="en-US" sz="2000" i="1" u="sng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sz="2000" i="1" dirty="0" err="1" smtClean="0">
                <a:solidFill>
                  <a:srgbClr val="FFFF00"/>
                </a:solidFill>
              </a:rPr>
              <a:t>Waarom</a:t>
            </a:r>
            <a:r>
              <a:rPr lang="en-US" sz="2000" i="1" dirty="0" smtClean="0">
                <a:solidFill>
                  <a:srgbClr val="FFFF00"/>
                </a:solidFill>
              </a:rPr>
              <a:t> is </a:t>
            </a:r>
            <a:r>
              <a:rPr lang="en-US" sz="2000" i="1" dirty="0" err="1" smtClean="0">
                <a:solidFill>
                  <a:srgbClr val="FFFF00"/>
                </a:solidFill>
              </a:rPr>
              <a:t>dit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geen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foto</a:t>
            </a:r>
            <a:r>
              <a:rPr lang="en-US" sz="2000" i="1" dirty="0" smtClean="0">
                <a:solidFill>
                  <a:srgbClr val="FFFF00"/>
                </a:solidFill>
              </a:rPr>
              <a:t>?</a:t>
            </a:r>
            <a:endParaRPr lang="en-US" sz="2000" i="1" dirty="0">
              <a:solidFill>
                <a:srgbClr val="FFFF00"/>
              </a:solidFill>
            </a:endParaRPr>
          </a:p>
        </p:txBody>
      </p:sp>
      <p:pic>
        <p:nvPicPr>
          <p:cNvPr id="3" name="BlackHoleMilkyW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7923" y="1270059"/>
            <a:ext cx="5676084" cy="425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89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Krab</a:t>
            </a:r>
            <a:r>
              <a:rPr lang="en-US" dirty="0" smtClean="0"/>
              <a:t> </a:t>
            </a:r>
            <a:r>
              <a:rPr lang="en-US" dirty="0" err="1" smtClean="0"/>
              <a:t>Nevel</a:t>
            </a:r>
            <a:r>
              <a:rPr lang="en-US" dirty="0" smtClean="0"/>
              <a:t>: </a:t>
            </a:r>
            <a:r>
              <a:rPr lang="en-US" dirty="0" err="1" smtClean="0"/>
              <a:t>Ontplofte</a:t>
            </a:r>
            <a:r>
              <a:rPr lang="en-US" dirty="0" smtClean="0"/>
              <a:t> </a:t>
            </a:r>
            <a:r>
              <a:rPr lang="en-US" dirty="0" err="1" smtClean="0"/>
              <a:t>Ster</a:t>
            </a:r>
            <a:r>
              <a:rPr lang="en-US" dirty="0" smtClean="0"/>
              <a:t> in </a:t>
            </a:r>
            <a:r>
              <a:rPr lang="en-US" dirty="0" err="1" smtClean="0"/>
              <a:t>Melkweg</a:t>
            </a:r>
            <a:endParaRPr lang="en-US" dirty="0"/>
          </a:p>
        </p:txBody>
      </p:sp>
      <p:pic>
        <p:nvPicPr>
          <p:cNvPr id="7" name="Picture 6" descr="CrabNebulaTelescop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55" y="686898"/>
            <a:ext cx="7288630" cy="5753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9116" y="1073926"/>
            <a:ext cx="7387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6FFFF"/>
                </a:solidFill>
              </a:rPr>
              <a:t>De </a:t>
            </a:r>
            <a:r>
              <a:rPr lang="en-US" sz="2000" dirty="0" err="1" smtClean="0">
                <a:solidFill>
                  <a:srgbClr val="66FFFF"/>
                </a:solidFill>
              </a:rPr>
              <a:t>krabnevel</a:t>
            </a:r>
            <a:r>
              <a:rPr lang="en-US" sz="2000" dirty="0" smtClean="0">
                <a:solidFill>
                  <a:srgbClr val="66FFFF"/>
                </a:solidFill>
              </a:rPr>
              <a:t> (M1) kun je </a:t>
            </a:r>
            <a:r>
              <a:rPr lang="en-US" sz="2000" dirty="0" err="1" smtClean="0">
                <a:solidFill>
                  <a:srgbClr val="66FFFF"/>
                </a:solidFill>
              </a:rPr>
              <a:t>zien</a:t>
            </a:r>
            <a:r>
              <a:rPr lang="en-US" sz="2000" dirty="0" smtClean="0">
                <a:solidFill>
                  <a:srgbClr val="66FFFF"/>
                </a:solidFill>
              </a:rPr>
              <a:t> in de winter  met </a:t>
            </a:r>
            <a:r>
              <a:rPr lang="en-US" sz="2000" dirty="0" err="1" smtClean="0">
                <a:solidFill>
                  <a:srgbClr val="66FFFF"/>
                </a:solidFill>
              </a:rPr>
              <a:t>een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goede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verrekijker</a:t>
            </a:r>
            <a:r>
              <a:rPr lang="en-US" sz="2000" dirty="0">
                <a:solidFill>
                  <a:srgbClr val="66FFFF"/>
                </a:solidFill>
              </a:rPr>
              <a:t> </a:t>
            </a:r>
            <a:r>
              <a:rPr lang="en-US" sz="2000" dirty="0" smtClean="0">
                <a:solidFill>
                  <a:srgbClr val="66FFFF"/>
                </a:solidFill>
              </a:rPr>
              <a:t>of </a:t>
            </a:r>
            <a:r>
              <a:rPr lang="en-US" sz="2000" dirty="0" err="1" smtClean="0">
                <a:solidFill>
                  <a:srgbClr val="66FFFF"/>
                </a:solidFill>
              </a:rPr>
              <a:t>telescoop</a:t>
            </a:r>
            <a:r>
              <a:rPr lang="en-US" sz="2000" dirty="0" smtClean="0">
                <a:solidFill>
                  <a:srgbClr val="66FFFF"/>
                </a:solidFill>
              </a:rPr>
              <a:t>. </a:t>
            </a:r>
            <a:r>
              <a:rPr lang="en-US" sz="2000" dirty="0" err="1" smtClean="0">
                <a:solidFill>
                  <a:srgbClr val="66FFFF"/>
                </a:solidFill>
              </a:rPr>
              <a:t>Wat</a:t>
            </a:r>
            <a:r>
              <a:rPr lang="en-US" sz="2000" dirty="0" smtClean="0">
                <a:solidFill>
                  <a:srgbClr val="66FFFF"/>
                </a:solidFill>
              </a:rPr>
              <a:t> is </a:t>
            </a:r>
            <a:r>
              <a:rPr lang="en-US" sz="2000" dirty="0" err="1" smtClean="0">
                <a:solidFill>
                  <a:srgbClr val="66FFFF"/>
                </a:solidFill>
              </a:rPr>
              <a:t>dit</a:t>
            </a:r>
            <a:r>
              <a:rPr lang="en-US" sz="2000" dirty="0" smtClean="0">
                <a:solidFill>
                  <a:srgbClr val="66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8112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048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 </a:t>
            </a:r>
            <a:r>
              <a:rPr lang="en-US" dirty="0" err="1" smtClean="0"/>
              <a:t>Voorstellen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6755" y="790963"/>
            <a:ext cx="2963309" cy="132343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</a:rPr>
              <a:t>Eric </a:t>
            </a:r>
            <a:r>
              <a:rPr lang="en-US" sz="2000" b="1" i="1" dirty="0" err="1" smtClean="0">
                <a:solidFill>
                  <a:srgbClr val="FFFF00"/>
                </a:solidFill>
              </a:rPr>
              <a:t>Laenen</a:t>
            </a:r>
            <a:endParaRPr lang="en-US" sz="2000" b="1" i="1" dirty="0" smtClean="0">
              <a:solidFill>
                <a:srgbClr val="FFFF00"/>
              </a:solidFill>
            </a:endParaRPr>
          </a:p>
          <a:p>
            <a:r>
              <a:rPr lang="en-US" sz="2000" dirty="0" err="1" smtClean="0">
                <a:solidFill>
                  <a:srgbClr val="FFFF00"/>
                </a:solidFill>
              </a:rPr>
              <a:t>Onderzoeker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Theoretische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FFFF00"/>
                </a:solidFill>
              </a:rPr>
              <a:t>Deeltjesfysica</a:t>
            </a:r>
            <a:r>
              <a:rPr lang="en-US" sz="2000" dirty="0" smtClean="0">
                <a:solidFill>
                  <a:srgbClr val="FFFF00"/>
                </a:solidFill>
              </a:rPr>
              <a:t> Nikhef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Professor </a:t>
            </a:r>
            <a:r>
              <a:rPr lang="en-US" sz="2000" dirty="0" err="1" smtClean="0">
                <a:solidFill>
                  <a:srgbClr val="FFFF00"/>
                </a:solidFill>
              </a:rPr>
              <a:t>UvA</a:t>
            </a:r>
            <a:endParaRPr lang="en-US" sz="2000" dirty="0" smtClean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8972" y="788139"/>
            <a:ext cx="3123859" cy="1323439"/>
          </a:xfrm>
          <a:prstGeom prst="rect">
            <a:avLst/>
          </a:prstGeom>
          <a:noFill/>
          <a:ln>
            <a:solidFill>
              <a:srgbClr val="66FF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66FFFF"/>
                </a:solidFill>
              </a:rPr>
              <a:t>Marcel Merk</a:t>
            </a:r>
          </a:p>
          <a:p>
            <a:r>
              <a:rPr lang="en-US" sz="2000" dirty="0" err="1" smtClean="0">
                <a:solidFill>
                  <a:srgbClr val="66FFFF"/>
                </a:solidFill>
              </a:rPr>
              <a:t>Onderzoeker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Experimentele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66FFFF"/>
                </a:solidFill>
              </a:rPr>
              <a:t>Deeltjesfysica</a:t>
            </a:r>
            <a:r>
              <a:rPr lang="en-US" sz="2000" dirty="0" smtClean="0">
                <a:solidFill>
                  <a:srgbClr val="66FFFF"/>
                </a:solidFill>
              </a:rPr>
              <a:t> Nikhef </a:t>
            </a:r>
          </a:p>
          <a:p>
            <a:r>
              <a:rPr lang="en-US" sz="2000" dirty="0" smtClean="0">
                <a:solidFill>
                  <a:srgbClr val="66FFFF"/>
                </a:solidFill>
              </a:rPr>
              <a:t>Professor VU</a:t>
            </a:r>
          </a:p>
        </p:txBody>
      </p:sp>
      <p:pic>
        <p:nvPicPr>
          <p:cNvPr id="6" name="Picture 5" descr="Marcel_Des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223" y="2241608"/>
            <a:ext cx="1673356" cy="2182638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8" name="Picture 7" descr="EricLaenen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77" y="2368568"/>
            <a:ext cx="1943457" cy="1943457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10" name="Picture 9" descr="SteinarLaen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77" y="4728902"/>
            <a:ext cx="1992365" cy="1981109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3" name="Picture 2" descr="CERN-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391" y="1591229"/>
            <a:ext cx="1514577" cy="1512057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7" name="Picture 6" descr="nikhef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867" y="3285267"/>
            <a:ext cx="2382325" cy="1086060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12" name="Picture 11" descr="zwaan_animatie2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34" y="4728902"/>
            <a:ext cx="2096794" cy="1981109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13" name="Picture 12" descr="Didier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32" y="4728902"/>
            <a:ext cx="1914247" cy="1981109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84906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ab_Nebu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44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Krab</a:t>
            </a:r>
            <a:r>
              <a:rPr lang="en-US" dirty="0" smtClean="0"/>
              <a:t> </a:t>
            </a:r>
            <a:r>
              <a:rPr lang="en-US" dirty="0" err="1" smtClean="0"/>
              <a:t>Nevel</a:t>
            </a:r>
            <a:r>
              <a:rPr lang="en-US" dirty="0" smtClean="0"/>
              <a:t>: </a:t>
            </a:r>
            <a:r>
              <a:rPr lang="en-US" dirty="0" err="1" smtClean="0"/>
              <a:t>Ontplofte</a:t>
            </a:r>
            <a:r>
              <a:rPr lang="en-US" dirty="0" smtClean="0"/>
              <a:t> </a:t>
            </a:r>
            <a:r>
              <a:rPr lang="en-US" dirty="0" err="1" smtClean="0"/>
              <a:t>Ster</a:t>
            </a:r>
            <a:r>
              <a:rPr lang="en-US" dirty="0" smtClean="0"/>
              <a:t> in </a:t>
            </a:r>
            <a:r>
              <a:rPr lang="en-US" dirty="0" err="1" smtClean="0"/>
              <a:t>Melkweg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6260" y="801183"/>
            <a:ext cx="3017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66FFFF"/>
                </a:solidFill>
              </a:rPr>
              <a:t>Wat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gebeurd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er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als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een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ster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opgebrand</a:t>
            </a:r>
            <a:r>
              <a:rPr lang="en-US" dirty="0" smtClean="0">
                <a:solidFill>
                  <a:srgbClr val="66FFFF"/>
                </a:solidFill>
              </a:rPr>
              <a:t> is?</a:t>
            </a:r>
          </a:p>
          <a:p>
            <a:pPr>
              <a:buFont typeface="Wingdings" pitchFamily="-110" charset="2"/>
              <a:buChar char="à"/>
            </a:pPr>
            <a:r>
              <a:rPr lang="en-US" dirty="0" smtClean="0">
                <a:solidFill>
                  <a:srgbClr val="66FFFF"/>
                </a:solidFill>
              </a:rPr>
              <a:t>Supernova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6260" y="1963198"/>
            <a:ext cx="3017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66FFFF"/>
                </a:solidFill>
              </a:rPr>
              <a:t>Ontploft</a:t>
            </a:r>
            <a:r>
              <a:rPr lang="en-US" dirty="0" smtClean="0">
                <a:solidFill>
                  <a:srgbClr val="66FFFF"/>
                </a:solidFill>
              </a:rPr>
              <a:t> in het </a:t>
            </a:r>
            <a:r>
              <a:rPr lang="en-US" dirty="0" err="1" smtClean="0">
                <a:solidFill>
                  <a:srgbClr val="66FFFF"/>
                </a:solidFill>
              </a:rPr>
              <a:t>jaar</a:t>
            </a:r>
            <a:r>
              <a:rPr lang="en-US" dirty="0" smtClean="0">
                <a:solidFill>
                  <a:srgbClr val="66FFFF"/>
                </a:solidFill>
              </a:rPr>
              <a:t> 1054</a:t>
            </a:r>
          </a:p>
          <a:p>
            <a:r>
              <a:rPr lang="en-US" dirty="0" err="1" smtClean="0">
                <a:solidFill>
                  <a:srgbClr val="66FFFF"/>
                </a:solidFill>
              </a:rPr>
              <a:t>Restant</a:t>
            </a:r>
            <a:r>
              <a:rPr lang="en-US" dirty="0" smtClean="0">
                <a:solidFill>
                  <a:srgbClr val="66FFFF"/>
                </a:solidFill>
              </a:rPr>
              <a:t> in het </a:t>
            </a:r>
            <a:r>
              <a:rPr lang="en-US" dirty="0" err="1" smtClean="0">
                <a:solidFill>
                  <a:srgbClr val="66FFFF"/>
                </a:solidFill>
              </a:rPr>
              <a:t>centrum</a:t>
            </a:r>
            <a:r>
              <a:rPr lang="en-US" dirty="0" smtClean="0">
                <a:solidFill>
                  <a:srgbClr val="66FFFF"/>
                </a:solidFill>
              </a:rPr>
              <a:t>: pulsar</a:t>
            </a:r>
          </a:p>
          <a:p>
            <a:r>
              <a:rPr lang="en-US" dirty="0" err="1" smtClean="0">
                <a:solidFill>
                  <a:srgbClr val="66FFFF"/>
                </a:solidFill>
              </a:rPr>
              <a:t>Neutronenster</a:t>
            </a:r>
            <a:r>
              <a:rPr lang="en-US" dirty="0" smtClean="0">
                <a:solidFill>
                  <a:srgbClr val="66FFFF"/>
                </a:solidFill>
              </a:rPr>
              <a:t> ~30 km</a:t>
            </a:r>
          </a:p>
          <a:p>
            <a:r>
              <a:rPr lang="en-US" dirty="0" err="1" smtClean="0">
                <a:solidFill>
                  <a:srgbClr val="66FFFF"/>
                </a:solidFill>
              </a:rPr>
              <a:t>Rotatie</a:t>
            </a:r>
            <a:r>
              <a:rPr lang="en-US" dirty="0" smtClean="0">
                <a:solidFill>
                  <a:srgbClr val="66FFFF"/>
                </a:solidFill>
              </a:rPr>
              <a:t> 30 x per </a:t>
            </a:r>
            <a:r>
              <a:rPr lang="en-US" dirty="0" err="1" smtClean="0">
                <a:solidFill>
                  <a:srgbClr val="66FFFF"/>
                </a:solidFill>
              </a:rPr>
              <a:t>seconde</a:t>
            </a:r>
            <a:r>
              <a:rPr lang="en-US" dirty="0" smtClean="0">
                <a:solidFill>
                  <a:srgbClr val="66FFFF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778" y="5963413"/>
            <a:ext cx="8848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Al </a:t>
            </a:r>
            <a:r>
              <a:rPr lang="en-US" sz="2000" dirty="0" err="1" smtClean="0">
                <a:solidFill>
                  <a:srgbClr val="FFFF00"/>
                </a:solidFill>
              </a:rPr>
              <a:t>onze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atomen</a:t>
            </a:r>
            <a:r>
              <a:rPr lang="en-US" sz="2000" dirty="0" smtClean="0">
                <a:solidFill>
                  <a:srgbClr val="FFFF00"/>
                </a:solidFill>
              </a:rPr>
              <a:t> op </a:t>
            </a:r>
            <a:r>
              <a:rPr lang="en-US" sz="2000" dirty="0" err="1" smtClean="0">
                <a:solidFill>
                  <a:srgbClr val="FFFF00"/>
                </a:solidFill>
              </a:rPr>
              <a:t>aarde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zijn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oorspronkelijk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gemaakt</a:t>
            </a:r>
            <a:r>
              <a:rPr lang="en-US" sz="2000" dirty="0" smtClean="0">
                <a:solidFill>
                  <a:srgbClr val="FFFF00"/>
                </a:solidFill>
              </a:rPr>
              <a:t> in </a:t>
            </a:r>
            <a:r>
              <a:rPr lang="en-US" sz="2000" dirty="0" err="1" smtClean="0">
                <a:solidFill>
                  <a:srgbClr val="FFFF00"/>
                </a:solidFill>
              </a:rPr>
              <a:t>een</a:t>
            </a:r>
            <a:r>
              <a:rPr lang="en-US" sz="2000" dirty="0" smtClean="0">
                <a:solidFill>
                  <a:srgbClr val="FFFF00"/>
                </a:solidFill>
              </a:rPr>
              <a:t> supernova </a:t>
            </a:r>
            <a:r>
              <a:rPr lang="en-US" sz="2000" dirty="0" err="1" smtClean="0">
                <a:solidFill>
                  <a:srgbClr val="FFFF00"/>
                </a:solidFill>
              </a:rPr>
              <a:t>ontploffing</a:t>
            </a:r>
            <a:r>
              <a:rPr lang="en-US" sz="2000" dirty="0" smtClean="0">
                <a:solidFill>
                  <a:srgbClr val="FFFF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3109" y="-16054"/>
            <a:ext cx="9144001" cy="68689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De Melkweg</a:t>
            </a:r>
            <a:endParaRPr lang="en-US" dirty="0"/>
          </a:p>
        </p:txBody>
      </p:sp>
      <p:pic>
        <p:nvPicPr>
          <p:cNvPr id="6" name="Picture 5" descr="levenscyclus-van-een-ste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372" y="2956865"/>
            <a:ext cx="5362516" cy="3676364"/>
          </a:xfrm>
          <a:prstGeom prst="rect">
            <a:avLst/>
          </a:prstGeom>
        </p:spPr>
      </p:pic>
      <p:pic>
        <p:nvPicPr>
          <p:cNvPr id="4" name="Picture 3" descr="het-leven-van-een-s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95" y="154128"/>
            <a:ext cx="6284463" cy="316311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762"/>
            <a:ext cx="9144001" cy="686898"/>
          </a:xfrm>
          <a:solidFill>
            <a:schemeClr val="tx1"/>
          </a:solidFill>
        </p:spPr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leven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675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ouncingBall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85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ndM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256"/>
            <a:ext cx="9144000" cy="6353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bijzondere</a:t>
            </a:r>
            <a:r>
              <a:rPr lang="en-US" dirty="0" smtClean="0"/>
              <a:t> </a:t>
            </a:r>
            <a:r>
              <a:rPr lang="en-US" dirty="0" err="1" smtClean="0"/>
              <a:t>nevel</a:t>
            </a:r>
            <a:r>
              <a:rPr lang="en-US" dirty="0" smtClean="0"/>
              <a:t> in de </a:t>
            </a:r>
            <a:r>
              <a:rPr lang="en-US" dirty="0" err="1" smtClean="0"/>
              <a:t>hemel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371449" y="3330196"/>
            <a:ext cx="1166285" cy="0"/>
          </a:xfrm>
          <a:prstGeom prst="straightConnector1">
            <a:avLst/>
          </a:prstGeom>
          <a:ln w="38100">
            <a:solidFill>
              <a:srgbClr val="FF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Andromeda </a:t>
            </a:r>
            <a:r>
              <a:rPr lang="en-US" dirty="0" err="1" smtClean="0"/>
              <a:t>nevel</a:t>
            </a:r>
            <a:endParaRPr lang="en-US" dirty="0"/>
          </a:p>
        </p:txBody>
      </p:sp>
      <p:pic>
        <p:nvPicPr>
          <p:cNvPr id="4" name="Picture 3" descr="Andromeda_Galax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2994"/>
            <a:ext cx="9144000" cy="6007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147" y="961038"/>
            <a:ext cx="3275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66FFFF"/>
                </a:solidFill>
              </a:rPr>
              <a:t>Onze</a:t>
            </a:r>
            <a:r>
              <a:rPr lang="en-US" sz="2000" dirty="0" smtClean="0">
                <a:solidFill>
                  <a:srgbClr val="66FFFF"/>
                </a:solidFill>
              </a:rPr>
              <a:t> “</a:t>
            </a:r>
            <a:r>
              <a:rPr lang="en-US" sz="2000" dirty="0" err="1" smtClean="0">
                <a:solidFill>
                  <a:srgbClr val="66FFFF"/>
                </a:solidFill>
              </a:rPr>
              <a:t>buren</a:t>
            </a:r>
            <a:r>
              <a:rPr lang="en-US" sz="2000" dirty="0" smtClean="0">
                <a:solidFill>
                  <a:srgbClr val="66FFFF"/>
                </a:solidFill>
              </a:rPr>
              <a:t>”:</a:t>
            </a:r>
          </a:p>
          <a:p>
            <a:r>
              <a:rPr lang="en-US" sz="2000" dirty="0" err="1" smtClean="0">
                <a:solidFill>
                  <a:srgbClr val="66FFFF"/>
                </a:solidFill>
              </a:rPr>
              <a:t>Iets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groter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dan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onze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melkweg</a:t>
            </a:r>
            <a:endParaRPr lang="en-US" sz="2000" dirty="0">
              <a:solidFill>
                <a:srgbClr val="66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147" y="5966842"/>
            <a:ext cx="5185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66FFFF"/>
                </a:solidFill>
              </a:rPr>
              <a:t>Afstand</a:t>
            </a:r>
            <a:r>
              <a:rPr lang="en-US" sz="2000" dirty="0" smtClean="0">
                <a:solidFill>
                  <a:srgbClr val="66FFFF"/>
                </a:solidFill>
              </a:rPr>
              <a:t> tot </a:t>
            </a:r>
            <a:r>
              <a:rPr lang="en-US" sz="2000" dirty="0" err="1" smtClean="0">
                <a:solidFill>
                  <a:srgbClr val="66FFFF"/>
                </a:solidFill>
              </a:rPr>
              <a:t>onze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melkweg</a:t>
            </a:r>
            <a:r>
              <a:rPr lang="en-US" sz="2000" dirty="0" smtClean="0">
                <a:solidFill>
                  <a:srgbClr val="66FFFF"/>
                </a:solidFill>
              </a:rPr>
              <a:t>: 2.5 </a:t>
            </a:r>
            <a:r>
              <a:rPr lang="en-US" sz="2000" dirty="0" err="1" smtClean="0">
                <a:solidFill>
                  <a:srgbClr val="66FFFF"/>
                </a:solidFill>
              </a:rPr>
              <a:t>miljoen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lichtjaar</a:t>
            </a:r>
            <a:r>
              <a:rPr lang="en-US" sz="2000" dirty="0" smtClean="0">
                <a:solidFill>
                  <a:srgbClr val="66FFFF"/>
                </a:solidFill>
              </a:rPr>
              <a:t>!</a:t>
            </a:r>
            <a:endParaRPr lang="en-US" sz="2000" dirty="0">
              <a:solidFill>
                <a:srgbClr val="66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5920" y="941317"/>
            <a:ext cx="33582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u="sng" dirty="0" err="1" smtClean="0">
                <a:solidFill>
                  <a:srgbClr val="FFFF00"/>
                </a:solidFill>
              </a:rPr>
              <a:t>Vraag</a:t>
            </a:r>
            <a:r>
              <a:rPr lang="en-US" sz="2000" i="1" u="sng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sz="2000" i="1" dirty="0" err="1" smtClean="0">
                <a:solidFill>
                  <a:srgbClr val="FFFF00"/>
                </a:solidFill>
              </a:rPr>
              <a:t>Wat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zijn</a:t>
            </a:r>
            <a:r>
              <a:rPr lang="en-US" sz="2000" i="1" dirty="0" smtClean="0">
                <a:solidFill>
                  <a:srgbClr val="FFFF00"/>
                </a:solidFill>
              </a:rPr>
              <a:t> de </a:t>
            </a:r>
            <a:r>
              <a:rPr lang="en-US" sz="2000" i="1" dirty="0" err="1" smtClean="0">
                <a:solidFill>
                  <a:srgbClr val="FFFF00"/>
                </a:solidFill>
              </a:rPr>
              <a:t>heldere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punten</a:t>
            </a:r>
            <a:r>
              <a:rPr lang="en-US" sz="2000" i="1" dirty="0" smtClean="0">
                <a:solidFill>
                  <a:srgbClr val="FFFF00"/>
                </a:solidFill>
              </a:rPr>
              <a:t> en </a:t>
            </a:r>
          </a:p>
          <a:p>
            <a:r>
              <a:rPr lang="en-US" sz="2000" i="1" dirty="0" err="1" smtClean="0">
                <a:solidFill>
                  <a:srgbClr val="FFFF00"/>
                </a:solidFill>
              </a:rPr>
              <a:t>wat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zijn</a:t>
            </a:r>
            <a:r>
              <a:rPr lang="en-US" sz="2000" i="1" dirty="0" smtClean="0">
                <a:solidFill>
                  <a:srgbClr val="FFFF00"/>
                </a:solidFill>
              </a:rPr>
              <a:t> de </a:t>
            </a:r>
            <a:r>
              <a:rPr lang="en-US" sz="2000" i="1" dirty="0" err="1" smtClean="0">
                <a:solidFill>
                  <a:srgbClr val="FFFF00"/>
                </a:solidFill>
              </a:rPr>
              <a:t>kleine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punten</a:t>
            </a:r>
            <a:r>
              <a:rPr lang="en-US" sz="2000" i="1" dirty="0" smtClean="0">
                <a:solidFill>
                  <a:srgbClr val="FFFF00"/>
                </a:solidFill>
              </a:rPr>
              <a:t>?</a:t>
            </a:r>
            <a:endParaRPr lang="en-US" sz="20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-space-telescop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Hubble_DeepFieldAre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637" y="686898"/>
            <a:ext cx="5950363" cy="61711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Hubble </a:t>
            </a:r>
            <a:r>
              <a:rPr lang="en-US" dirty="0" err="1" smtClean="0"/>
              <a:t>Telescoop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3110008">
            <a:off x="5998267" y="3733172"/>
            <a:ext cx="238669" cy="18751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_ultra_deep_fiel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12" y="-657053"/>
            <a:ext cx="8950082" cy="89500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Stukje</a:t>
            </a:r>
            <a:r>
              <a:rPr lang="en-US" dirty="0" smtClean="0"/>
              <a:t> van de </a:t>
            </a:r>
            <a:r>
              <a:rPr lang="en-US" dirty="0" err="1" smtClean="0"/>
              <a:t>hemel</a:t>
            </a:r>
            <a:r>
              <a:rPr lang="en-US" dirty="0" smtClean="0"/>
              <a:t> </a:t>
            </a:r>
            <a:r>
              <a:rPr lang="en-US" dirty="0" err="1" smtClean="0"/>
              <a:t>sterk</a:t>
            </a:r>
            <a:r>
              <a:rPr lang="en-US" dirty="0" smtClean="0"/>
              <a:t> </a:t>
            </a:r>
            <a:r>
              <a:rPr lang="en-US" dirty="0" err="1" smtClean="0"/>
              <a:t>vergroot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61536" y="5518704"/>
            <a:ext cx="7314147" cy="1015663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66FFFF"/>
                </a:solidFill>
              </a:rPr>
              <a:t>Allemaal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sterrenstelsels</a:t>
            </a:r>
            <a:r>
              <a:rPr lang="en-US" sz="2000" dirty="0" smtClean="0">
                <a:solidFill>
                  <a:srgbClr val="66FFFF"/>
                </a:solidFill>
              </a:rPr>
              <a:t>!</a:t>
            </a:r>
          </a:p>
          <a:p>
            <a:r>
              <a:rPr lang="en-US" sz="2000" dirty="0" err="1" smtClean="0">
                <a:solidFill>
                  <a:srgbClr val="66FFFF"/>
                </a:solidFill>
              </a:rPr>
              <a:t>Een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sterrenstelsel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bevat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gemiddeld</a:t>
            </a:r>
            <a:r>
              <a:rPr lang="en-US" sz="2000" dirty="0" smtClean="0">
                <a:solidFill>
                  <a:srgbClr val="66FFFF"/>
                </a:solidFill>
              </a:rPr>
              <a:t> 100 </a:t>
            </a:r>
            <a:r>
              <a:rPr lang="en-US" sz="2000" dirty="0" err="1" smtClean="0">
                <a:solidFill>
                  <a:srgbClr val="66FFFF"/>
                </a:solidFill>
              </a:rPr>
              <a:t>miljard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sterren</a:t>
            </a:r>
            <a:endParaRPr lang="en-US" sz="2000" dirty="0" smtClean="0">
              <a:solidFill>
                <a:srgbClr val="66FFFF"/>
              </a:solidFill>
            </a:endParaRPr>
          </a:p>
          <a:p>
            <a:r>
              <a:rPr lang="en-US" sz="2000" dirty="0" smtClean="0">
                <a:solidFill>
                  <a:srgbClr val="66FFFF"/>
                </a:solidFill>
              </a:rPr>
              <a:t>Het </a:t>
            </a:r>
            <a:r>
              <a:rPr lang="en-US" sz="2000" dirty="0" err="1" smtClean="0">
                <a:solidFill>
                  <a:srgbClr val="66FFFF"/>
                </a:solidFill>
              </a:rPr>
              <a:t>zichtbare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universum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bevat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ongeveer</a:t>
            </a:r>
            <a:r>
              <a:rPr lang="en-US" sz="2000" dirty="0" smtClean="0">
                <a:solidFill>
                  <a:srgbClr val="66FFFF"/>
                </a:solidFill>
              </a:rPr>
              <a:t> 100 </a:t>
            </a:r>
            <a:r>
              <a:rPr lang="en-US" sz="2000" dirty="0" err="1" smtClean="0">
                <a:solidFill>
                  <a:srgbClr val="66FFFF"/>
                </a:solidFill>
              </a:rPr>
              <a:t>miljard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sterrenstelsels</a:t>
            </a:r>
            <a:r>
              <a:rPr lang="en-US" sz="2000" dirty="0" smtClean="0">
                <a:solidFill>
                  <a:srgbClr val="66FFFF"/>
                </a:solidFill>
              </a:rPr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347136" y="153413"/>
            <a:ext cx="8602946" cy="652879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77755" y="729130"/>
            <a:ext cx="35575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sng" dirty="0" err="1" smtClean="0">
                <a:solidFill>
                  <a:srgbClr val="FFFF00"/>
                </a:solidFill>
              </a:rPr>
              <a:t>Discussie</a:t>
            </a:r>
            <a:r>
              <a:rPr lang="en-US" sz="2000" i="1" u="sng" dirty="0" smtClean="0">
                <a:solidFill>
                  <a:srgbClr val="FFFF00"/>
                </a:solidFill>
              </a:rPr>
              <a:t> </a:t>
            </a:r>
            <a:r>
              <a:rPr lang="en-US" sz="2000" i="1" u="sng" dirty="0" err="1" smtClean="0">
                <a:solidFill>
                  <a:srgbClr val="FFFF00"/>
                </a:solidFill>
              </a:rPr>
              <a:t>Vraag</a:t>
            </a:r>
            <a:r>
              <a:rPr lang="en-US" sz="2000" i="1" u="sng" dirty="0" smtClean="0">
                <a:solidFill>
                  <a:srgbClr val="FFFF00"/>
                </a:solidFill>
              </a:rPr>
              <a:t>: </a:t>
            </a:r>
          </a:p>
          <a:p>
            <a:r>
              <a:rPr lang="en-US" sz="2000" i="1" dirty="0" err="1" smtClean="0">
                <a:solidFill>
                  <a:srgbClr val="FFFF00"/>
                </a:solidFill>
              </a:rPr>
              <a:t>Hoeveel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planeten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zoals</a:t>
            </a:r>
            <a:r>
              <a:rPr lang="en-US" sz="2000" i="1" dirty="0" smtClean="0">
                <a:solidFill>
                  <a:srgbClr val="FFFF00"/>
                </a:solidFill>
              </a:rPr>
              <a:t> de </a:t>
            </a:r>
            <a:r>
              <a:rPr lang="en-US" sz="2000" i="1" dirty="0" err="1" smtClean="0">
                <a:solidFill>
                  <a:srgbClr val="FFFF00"/>
                </a:solidFill>
              </a:rPr>
              <a:t>aarde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zouden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er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kunnen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bestaan</a:t>
            </a:r>
            <a:r>
              <a:rPr lang="en-US" sz="2000" i="1" dirty="0" smtClean="0">
                <a:solidFill>
                  <a:srgbClr val="FFFF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ubble_ultra_deep_fiel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12" y="-657053"/>
            <a:ext cx="8950082" cy="8950082"/>
          </a:xfrm>
          <a:prstGeom prst="rect">
            <a:avLst/>
          </a:prstGeom>
        </p:spPr>
      </p:pic>
      <p:pic>
        <p:nvPicPr>
          <p:cNvPr id="4" name="Picture 3" descr="Drake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31" y="22075"/>
            <a:ext cx="6853016" cy="6835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Hoeveel</a:t>
            </a:r>
            <a:r>
              <a:rPr lang="en-US" dirty="0" smtClean="0"/>
              <a:t>  </a:t>
            </a:r>
            <a:r>
              <a:rPr lang="en-US" dirty="0" err="1"/>
              <a:t>b</a:t>
            </a:r>
            <a:r>
              <a:rPr lang="en-US" dirty="0" err="1" smtClean="0"/>
              <a:t>eschavingen</a:t>
            </a:r>
            <a:r>
              <a:rPr lang="en-US" dirty="0" smtClean="0"/>
              <a:t> </a:t>
            </a:r>
            <a:r>
              <a:rPr lang="en-US" dirty="0" err="1" smtClean="0"/>
              <a:t>zouder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kunnen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646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ubble_ultra_deep_fiel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12" y="-657053"/>
            <a:ext cx="8950082" cy="8950082"/>
          </a:xfrm>
          <a:prstGeom prst="rect">
            <a:avLst/>
          </a:prstGeom>
        </p:spPr>
      </p:pic>
      <p:pic>
        <p:nvPicPr>
          <p:cNvPr id="4" name="Picture 3" descr="Drake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31" y="22075"/>
            <a:ext cx="6853016" cy="6835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Hoeveel</a:t>
            </a:r>
            <a:r>
              <a:rPr lang="en-US" dirty="0" smtClean="0"/>
              <a:t>  </a:t>
            </a:r>
            <a:r>
              <a:rPr lang="en-US" dirty="0" err="1"/>
              <a:t>b</a:t>
            </a:r>
            <a:r>
              <a:rPr lang="en-US" dirty="0" err="1" smtClean="0"/>
              <a:t>eschavingen</a:t>
            </a:r>
            <a:r>
              <a:rPr lang="en-US" dirty="0" smtClean="0"/>
              <a:t> </a:t>
            </a:r>
            <a:r>
              <a:rPr lang="en-US" dirty="0" err="1" smtClean="0"/>
              <a:t>zouder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kunnen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33902" y="771857"/>
            <a:ext cx="8726992" cy="4890499"/>
          </a:xfrm>
          <a:solidFill>
            <a:schemeClr val="tx1">
              <a:alpha val="5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N: </a:t>
            </a:r>
            <a:r>
              <a:rPr lang="en-US" dirty="0" err="1" smtClean="0"/>
              <a:t>aantal</a:t>
            </a:r>
            <a:r>
              <a:rPr lang="en-US" dirty="0" smtClean="0"/>
              <a:t> </a:t>
            </a:r>
            <a:r>
              <a:rPr lang="en-US" dirty="0" err="1" smtClean="0"/>
              <a:t>beschavingen</a:t>
            </a:r>
            <a:r>
              <a:rPr lang="en-US" dirty="0" smtClean="0"/>
              <a:t> </a:t>
            </a:r>
            <a:r>
              <a:rPr lang="en-US" dirty="0" err="1" smtClean="0"/>
              <a:t>waarmee</a:t>
            </a:r>
            <a:r>
              <a:rPr lang="en-US" dirty="0" smtClean="0"/>
              <a:t> we via radio </a:t>
            </a:r>
            <a:r>
              <a:rPr lang="en-US" dirty="0" err="1" smtClean="0"/>
              <a:t>zouden</a:t>
            </a:r>
            <a:r>
              <a:rPr lang="en-US" dirty="0" smtClean="0"/>
              <a:t> </a:t>
            </a:r>
            <a:r>
              <a:rPr lang="en-US" dirty="0" err="1" smtClean="0"/>
              <a:t>kunnen</a:t>
            </a:r>
            <a:r>
              <a:rPr lang="en-US" dirty="0" smtClean="0"/>
              <a:t> </a:t>
            </a:r>
            <a:r>
              <a:rPr lang="en-US" dirty="0" err="1" smtClean="0"/>
              <a:t>communiceren</a:t>
            </a:r>
            <a:endParaRPr lang="en-US" dirty="0" smtClean="0"/>
          </a:p>
          <a:p>
            <a:r>
              <a:rPr lang="en-US" dirty="0" smtClean="0"/>
              <a:t>N = R *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p</a:t>
            </a:r>
            <a:r>
              <a:rPr lang="en-US" dirty="0" smtClean="0"/>
              <a:t> * n</a:t>
            </a:r>
            <a:r>
              <a:rPr lang="en-US" baseline="-25000" dirty="0" smtClean="0"/>
              <a:t>e</a:t>
            </a:r>
            <a:r>
              <a:rPr lang="en-US" dirty="0" smtClean="0"/>
              <a:t> *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l</a:t>
            </a:r>
            <a:r>
              <a:rPr lang="en-US" baseline="-25000" dirty="0" smtClean="0"/>
              <a:t> </a:t>
            </a:r>
            <a:r>
              <a:rPr lang="en-US" dirty="0" smtClean="0"/>
              <a:t>* f</a:t>
            </a:r>
            <a:r>
              <a:rPr lang="en-US" baseline="-25000" dirty="0" smtClean="0"/>
              <a:t>i</a:t>
            </a:r>
            <a:r>
              <a:rPr lang="en-US" dirty="0" smtClean="0"/>
              <a:t> * f</a:t>
            </a:r>
            <a:r>
              <a:rPr lang="en-US" baseline="-25000" dirty="0" smtClean="0"/>
              <a:t>c</a:t>
            </a:r>
            <a:r>
              <a:rPr lang="en-US" dirty="0" smtClean="0"/>
              <a:t> * L  </a:t>
            </a:r>
            <a:r>
              <a:rPr lang="en-US" dirty="0" smtClean="0">
                <a:solidFill>
                  <a:srgbClr val="FF6600"/>
                </a:solidFill>
              </a:rPr>
              <a:t>(Drake </a:t>
            </a:r>
            <a:r>
              <a:rPr lang="en-US" dirty="0" err="1" smtClean="0">
                <a:solidFill>
                  <a:srgbClr val="FF6600"/>
                </a:solidFill>
              </a:rPr>
              <a:t>vergelijking</a:t>
            </a:r>
            <a:r>
              <a:rPr lang="en-US" dirty="0" smtClean="0">
                <a:solidFill>
                  <a:srgbClr val="FF6600"/>
                </a:solidFill>
              </a:rPr>
              <a:t>)</a:t>
            </a:r>
            <a:endParaRPr lang="en-US" dirty="0" smtClean="0"/>
          </a:p>
          <a:p>
            <a:pPr lvl="1"/>
            <a:r>
              <a:rPr lang="en-US" dirty="0" smtClean="0"/>
              <a:t>R: </a:t>
            </a:r>
            <a:r>
              <a:rPr lang="en-US" dirty="0" err="1" smtClean="0"/>
              <a:t>aantal</a:t>
            </a:r>
            <a:r>
              <a:rPr lang="en-US" dirty="0" smtClean="0"/>
              <a:t> </a:t>
            </a:r>
            <a:r>
              <a:rPr lang="en-US" dirty="0" err="1" smtClean="0"/>
              <a:t>sterren</a:t>
            </a:r>
            <a:r>
              <a:rPr lang="en-US" dirty="0" smtClean="0"/>
              <a:t> </a:t>
            </a:r>
            <a:r>
              <a:rPr lang="en-US" dirty="0" err="1" smtClean="0"/>
              <a:t>gemaakt</a:t>
            </a:r>
            <a:r>
              <a:rPr lang="en-US" dirty="0" smtClean="0"/>
              <a:t> per </a:t>
            </a:r>
            <a:r>
              <a:rPr lang="en-US" dirty="0" err="1" smtClean="0"/>
              <a:t>jaar</a:t>
            </a:r>
            <a:r>
              <a:rPr lang="en-US" dirty="0"/>
              <a:t> </a:t>
            </a:r>
            <a:r>
              <a:rPr lang="en-US" dirty="0" smtClean="0"/>
              <a:t>in </a:t>
            </a:r>
            <a:r>
              <a:rPr lang="en-US" dirty="0" err="1" smtClean="0"/>
              <a:t>Melkweg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f</a:t>
            </a:r>
            <a:r>
              <a:rPr lang="en-US" baseline="-25000" dirty="0" err="1" smtClean="0"/>
              <a:t>p</a:t>
            </a:r>
            <a:r>
              <a:rPr lang="en-US" dirty="0" smtClean="0"/>
              <a:t>: </a:t>
            </a:r>
            <a:r>
              <a:rPr lang="en-US" dirty="0" err="1" smtClean="0"/>
              <a:t>fractie</a:t>
            </a:r>
            <a:r>
              <a:rPr lang="en-US" dirty="0" smtClean="0"/>
              <a:t> </a:t>
            </a:r>
            <a:r>
              <a:rPr lang="en-US" dirty="0" err="1" smtClean="0"/>
              <a:t>sterren</a:t>
            </a:r>
            <a:r>
              <a:rPr lang="en-US" dirty="0" smtClean="0"/>
              <a:t> met </a:t>
            </a:r>
            <a:r>
              <a:rPr lang="en-US" dirty="0" err="1" smtClean="0"/>
              <a:t>planeten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: </a:t>
            </a:r>
            <a:r>
              <a:rPr lang="en-US" dirty="0" err="1" smtClean="0"/>
              <a:t>aantal</a:t>
            </a:r>
            <a:r>
              <a:rPr lang="en-US" dirty="0" smtClean="0"/>
              <a:t> </a:t>
            </a:r>
            <a:r>
              <a:rPr lang="en-US" dirty="0" err="1"/>
              <a:t>planeten</a:t>
            </a:r>
            <a:r>
              <a:rPr lang="en-US" dirty="0"/>
              <a:t> </a:t>
            </a:r>
            <a:r>
              <a:rPr lang="en-US" dirty="0" smtClean="0"/>
              <a:t>met </a:t>
            </a:r>
            <a:r>
              <a:rPr lang="en-US" dirty="0" err="1" smtClean="0"/>
              <a:t>mogelijk</a:t>
            </a:r>
            <a:r>
              <a:rPr lang="en-US" dirty="0" smtClean="0"/>
              <a:t> </a:t>
            </a:r>
            <a:r>
              <a:rPr lang="en-US" dirty="0" err="1"/>
              <a:t>leven</a:t>
            </a:r>
            <a:r>
              <a:rPr lang="en-US" dirty="0"/>
              <a:t> per </a:t>
            </a:r>
            <a:r>
              <a:rPr lang="en-US" dirty="0" smtClean="0"/>
              <a:t>ster.</a:t>
            </a:r>
          </a:p>
          <a:p>
            <a:pPr lvl="1"/>
            <a:r>
              <a:rPr lang="en-US" dirty="0" err="1" smtClean="0"/>
              <a:t>f</a:t>
            </a:r>
            <a:r>
              <a:rPr lang="en-US" baseline="-25000" dirty="0" err="1" smtClean="0"/>
              <a:t>l</a:t>
            </a:r>
            <a:r>
              <a:rPr lang="en-US" dirty="0" smtClean="0"/>
              <a:t>: </a:t>
            </a:r>
            <a:r>
              <a:rPr lang="en-US" dirty="0" err="1" smtClean="0"/>
              <a:t>waarvan</a:t>
            </a:r>
            <a:r>
              <a:rPr lang="en-US" dirty="0" smtClean="0"/>
              <a:t> </a:t>
            </a:r>
            <a:r>
              <a:rPr lang="en-US" dirty="0" err="1" smtClean="0"/>
              <a:t>fractie</a:t>
            </a:r>
            <a:r>
              <a:rPr lang="en-US" dirty="0" smtClean="0"/>
              <a:t> </a:t>
            </a:r>
            <a:r>
              <a:rPr lang="en-US" dirty="0" err="1" smtClean="0"/>
              <a:t>waar</a:t>
            </a:r>
            <a:r>
              <a:rPr lang="en-US" dirty="0" smtClean="0"/>
              <a:t> </a:t>
            </a:r>
            <a:r>
              <a:rPr lang="en-US" dirty="0" err="1" smtClean="0"/>
              <a:t>leven</a:t>
            </a:r>
            <a:r>
              <a:rPr lang="en-US" dirty="0" smtClean="0"/>
              <a:t> tot stand </a:t>
            </a:r>
            <a:r>
              <a:rPr lang="en-US" dirty="0" err="1" smtClean="0"/>
              <a:t>komt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</a:t>
            </a:r>
            <a:r>
              <a:rPr lang="en-US" baseline="-25000" dirty="0" smtClean="0"/>
              <a:t>i</a:t>
            </a:r>
            <a:r>
              <a:rPr lang="en-US" dirty="0" smtClean="0"/>
              <a:t>: </a:t>
            </a:r>
            <a:r>
              <a:rPr lang="en-US" dirty="0" err="1" smtClean="0"/>
              <a:t>waarvan</a:t>
            </a:r>
            <a:r>
              <a:rPr lang="en-US" dirty="0" smtClean="0"/>
              <a:t> de </a:t>
            </a:r>
            <a:r>
              <a:rPr lang="en-US" dirty="0" err="1" smtClean="0"/>
              <a:t>fractie</a:t>
            </a:r>
            <a:r>
              <a:rPr lang="en-US" dirty="0" smtClean="0"/>
              <a:t> met intelligent </a:t>
            </a:r>
            <a:r>
              <a:rPr lang="en-US" dirty="0" err="1" smtClean="0"/>
              <a:t>leven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f</a:t>
            </a:r>
            <a:r>
              <a:rPr lang="en-US" baseline="-25000" dirty="0" smtClean="0"/>
              <a:t>c</a:t>
            </a:r>
            <a:r>
              <a:rPr lang="en-US" dirty="0" smtClean="0"/>
              <a:t>: </a:t>
            </a:r>
            <a:r>
              <a:rPr lang="en-US" dirty="0" err="1" smtClean="0"/>
              <a:t>waarvan</a:t>
            </a:r>
            <a:r>
              <a:rPr lang="en-US" dirty="0" smtClean="0"/>
              <a:t> de </a:t>
            </a:r>
            <a:r>
              <a:rPr lang="en-US" dirty="0" err="1" smtClean="0"/>
              <a:t>fractie</a:t>
            </a:r>
            <a:r>
              <a:rPr lang="en-US" dirty="0" smtClean="0"/>
              <a:t> met </a:t>
            </a:r>
            <a:r>
              <a:rPr lang="en-US" dirty="0" err="1" smtClean="0"/>
              <a:t>communicatie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L: </a:t>
            </a:r>
            <a:r>
              <a:rPr lang="en-US" dirty="0" err="1" smtClean="0"/>
              <a:t>duur</a:t>
            </a:r>
            <a:r>
              <a:rPr lang="en-US" dirty="0" smtClean="0"/>
              <a:t> </a:t>
            </a:r>
            <a:r>
              <a:rPr lang="en-US" dirty="0" err="1" smtClean="0"/>
              <a:t>waarin</a:t>
            </a:r>
            <a:r>
              <a:rPr lang="en-US" dirty="0" smtClean="0"/>
              <a:t> </a:t>
            </a:r>
            <a:r>
              <a:rPr lang="en-US" dirty="0" err="1" smtClean="0"/>
              <a:t>beschavingen</a:t>
            </a:r>
            <a:r>
              <a:rPr lang="en-US" dirty="0" smtClean="0"/>
              <a:t> </a:t>
            </a:r>
            <a:r>
              <a:rPr lang="en-US" dirty="0" err="1" smtClean="0"/>
              <a:t>signalen</a:t>
            </a:r>
            <a:r>
              <a:rPr lang="en-US" dirty="0" smtClean="0"/>
              <a:t> </a:t>
            </a:r>
            <a:r>
              <a:rPr lang="en-US" dirty="0" err="1" smtClean="0"/>
              <a:t>sturen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634955" y="5609436"/>
            <a:ext cx="7835287" cy="95410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66FFFF"/>
                </a:solidFill>
              </a:rPr>
              <a:t>Opdracht</a:t>
            </a:r>
            <a:r>
              <a:rPr lang="en-US" sz="3200" u="sng" dirty="0" smtClean="0">
                <a:solidFill>
                  <a:srgbClr val="66FFFF"/>
                </a:solidFill>
              </a:rPr>
              <a:t> : </a:t>
            </a:r>
          </a:p>
          <a:p>
            <a:r>
              <a:rPr lang="en-US" sz="2400" dirty="0" err="1" smtClean="0">
                <a:solidFill>
                  <a:srgbClr val="66FFFF"/>
                </a:solidFill>
              </a:rPr>
              <a:t>Probeer</a:t>
            </a:r>
            <a:r>
              <a:rPr lang="en-US" sz="2400" dirty="0" smtClean="0">
                <a:solidFill>
                  <a:srgbClr val="66FFFF"/>
                </a:solidFill>
              </a:rPr>
              <a:t> de </a:t>
            </a:r>
            <a:r>
              <a:rPr lang="en-US" sz="2400" dirty="0" err="1" smtClean="0">
                <a:solidFill>
                  <a:srgbClr val="66FFFF"/>
                </a:solidFill>
              </a:rPr>
              <a:t>kansen</a:t>
            </a:r>
            <a:r>
              <a:rPr lang="en-US" sz="2400" dirty="0" smtClean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te</a:t>
            </a:r>
            <a:r>
              <a:rPr lang="en-US" sz="2400" dirty="0" smtClean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schatten</a:t>
            </a:r>
            <a:r>
              <a:rPr lang="en-US" sz="2400" dirty="0" smtClean="0">
                <a:solidFill>
                  <a:srgbClr val="66FFFF"/>
                </a:solidFill>
              </a:rPr>
              <a:t> en </a:t>
            </a:r>
            <a:r>
              <a:rPr lang="en-US" sz="2400" dirty="0" err="1" smtClean="0">
                <a:solidFill>
                  <a:srgbClr val="66FFFF"/>
                </a:solidFill>
              </a:rPr>
              <a:t>bereken</a:t>
            </a:r>
            <a:r>
              <a:rPr lang="en-US" sz="2400" dirty="0" smtClean="0">
                <a:solidFill>
                  <a:srgbClr val="66FFFF"/>
                </a:solidFill>
              </a:rPr>
              <a:t> het </a:t>
            </a:r>
            <a:r>
              <a:rPr lang="en-US" sz="2400" dirty="0" err="1" smtClean="0">
                <a:solidFill>
                  <a:srgbClr val="66FFFF"/>
                </a:solidFill>
              </a:rPr>
              <a:t>totaal</a:t>
            </a:r>
            <a:r>
              <a:rPr lang="en-US" sz="2400" dirty="0" smtClean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aantal</a:t>
            </a:r>
            <a:r>
              <a:rPr lang="en-US" sz="2400" dirty="0" smtClean="0">
                <a:solidFill>
                  <a:srgbClr val="66FFFF"/>
                </a:solidFill>
              </a:rPr>
              <a:t> N</a:t>
            </a:r>
            <a:endParaRPr lang="en-US" sz="2400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31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ubble_ultra_deep_fiel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12" y="-657053"/>
            <a:ext cx="8950082" cy="8950082"/>
          </a:xfrm>
          <a:prstGeom prst="rect">
            <a:avLst/>
          </a:prstGeom>
        </p:spPr>
      </p:pic>
      <p:pic>
        <p:nvPicPr>
          <p:cNvPr id="4" name="Picture 3" descr="Drake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31" y="22075"/>
            <a:ext cx="6853016" cy="6835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Hoeveel</a:t>
            </a:r>
            <a:r>
              <a:rPr lang="en-US" dirty="0" smtClean="0"/>
              <a:t>  </a:t>
            </a:r>
            <a:r>
              <a:rPr lang="en-US" dirty="0" err="1"/>
              <a:t>b</a:t>
            </a:r>
            <a:r>
              <a:rPr lang="en-US" dirty="0" err="1" smtClean="0"/>
              <a:t>eschavingen</a:t>
            </a:r>
            <a:r>
              <a:rPr lang="en-US" dirty="0" smtClean="0"/>
              <a:t> </a:t>
            </a:r>
            <a:r>
              <a:rPr lang="en-US" dirty="0" err="1" smtClean="0"/>
              <a:t>zouder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kunnen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4850" y="771857"/>
            <a:ext cx="8568681" cy="5155095"/>
          </a:xfrm>
          <a:solidFill>
            <a:schemeClr val="tx1">
              <a:alpha val="5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N: </a:t>
            </a:r>
            <a:r>
              <a:rPr lang="en-US" dirty="0" err="1" smtClean="0"/>
              <a:t>aantal</a:t>
            </a:r>
            <a:r>
              <a:rPr lang="en-US" dirty="0" smtClean="0"/>
              <a:t> </a:t>
            </a:r>
            <a:r>
              <a:rPr lang="en-US" dirty="0" err="1" smtClean="0"/>
              <a:t>beschavingen</a:t>
            </a:r>
            <a:r>
              <a:rPr lang="en-US" dirty="0" smtClean="0"/>
              <a:t> </a:t>
            </a:r>
            <a:r>
              <a:rPr lang="en-US" dirty="0" err="1" smtClean="0"/>
              <a:t>waarmee</a:t>
            </a:r>
            <a:r>
              <a:rPr lang="en-US" dirty="0" smtClean="0"/>
              <a:t> we via radio </a:t>
            </a:r>
            <a:r>
              <a:rPr lang="en-US" dirty="0" err="1" smtClean="0"/>
              <a:t>zouden</a:t>
            </a:r>
            <a:r>
              <a:rPr lang="en-US" dirty="0" smtClean="0"/>
              <a:t> </a:t>
            </a:r>
            <a:r>
              <a:rPr lang="en-US" dirty="0" err="1" smtClean="0"/>
              <a:t>kunnen</a:t>
            </a:r>
            <a:r>
              <a:rPr lang="en-US" dirty="0" smtClean="0"/>
              <a:t> </a:t>
            </a:r>
            <a:r>
              <a:rPr lang="en-US" dirty="0" err="1" smtClean="0"/>
              <a:t>communiceren</a:t>
            </a:r>
            <a:endParaRPr lang="en-US" dirty="0" smtClean="0"/>
          </a:p>
          <a:p>
            <a:r>
              <a:rPr lang="en-US" dirty="0" smtClean="0"/>
              <a:t>N = R *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p</a:t>
            </a:r>
            <a:r>
              <a:rPr lang="en-US" dirty="0" smtClean="0"/>
              <a:t> * n</a:t>
            </a:r>
            <a:r>
              <a:rPr lang="en-US" baseline="-25000" dirty="0" smtClean="0"/>
              <a:t>e</a:t>
            </a:r>
            <a:r>
              <a:rPr lang="en-US" dirty="0" smtClean="0"/>
              <a:t> *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l</a:t>
            </a:r>
            <a:r>
              <a:rPr lang="en-US" baseline="-25000" dirty="0" smtClean="0"/>
              <a:t> </a:t>
            </a:r>
            <a:r>
              <a:rPr lang="en-US" dirty="0" smtClean="0"/>
              <a:t>* f</a:t>
            </a:r>
            <a:r>
              <a:rPr lang="en-US" baseline="-25000" dirty="0" smtClean="0"/>
              <a:t>i</a:t>
            </a:r>
            <a:r>
              <a:rPr lang="en-US" dirty="0" smtClean="0"/>
              <a:t> * f</a:t>
            </a:r>
            <a:r>
              <a:rPr lang="en-US" baseline="-25000" dirty="0" smtClean="0"/>
              <a:t>c</a:t>
            </a:r>
            <a:r>
              <a:rPr lang="en-US" dirty="0" smtClean="0"/>
              <a:t> * L       </a:t>
            </a:r>
            <a:r>
              <a:rPr lang="en-US" dirty="0" smtClean="0">
                <a:solidFill>
                  <a:srgbClr val="FF6600"/>
                </a:solidFill>
              </a:rPr>
              <a:t>(Drake </a:t>
            </a:r>
            <a:r>
              <a:rPr lang="en-US" dirty="0" err="1" smtClean="0">
                <a:solidFill>
                  <a:srgbClr val="FF6600"/>
                </a:solidFill>
              </a:rPr>
              <a:t>vergelijking</a:t>
            </a:r>
            <a:r>
              <a:rPr lang="en-US" dirty="0" smtClean="0">
                <a:solidFill>
                  <a:srgbClr val="FF6600"/>
                </a:solidFill>
              </a:rPr>
              <a:t>)</a:t>
            </a:r>
          </a:p>
          <a:p>
            <a:pPr lvl="1"/>
            <a:r>
              <a:rPr lang="en-US" dirty="0" smtClean="0"/>
              <a:t>R: </a:t>
            </a:r>
            <a:r>
              <a:rPr lang="en-US" dirty="0" err="1" smtClean="0"/>
              <a:t>aantal</a:t>
            </a:r>
            <a:r>
              <a:rPr lang="en-US" dirty="0" smtClean="0"/>
              <a:t> </a:t>
            </a:r>
            <a:r>
              <a:rPr lang="en-US" dirty="0" err="1" smtClean="0"/>
              <a:t>sterren</a:t>
            </a:r>
            <a:r>
              <a:rPr lang="en-US" dirty="0" smtClean="0"/>
              <a:t> </a:t>
            </a:r>
            <a:r>
              <a:rPr lang="en-US" dirty="0" err="1" smtClean="0"/>
              <a:t>gemaakt</a:t>
            </a:r>
            <a:r>
              <a:rPr lang="en-US" dirty="0" smtClean="0"/>
              <a:t> per </a:t>
            </a:r>
            <a:r>
              <a:rPr lang="en-US" dirty="0" err="1" smtClean="0"/>
              <a:t>jaar</a:t>
            </a:r>
            <a:r>
              <a:rPr lang="en-US" dirty="0"/>
              <a:t> </a:t>
            </a:r>
            <a:r>
              <a:rPr lang="en-US" dirty="0" smtClean="0"/>
              <a:t>in </a:t>
            </a:r>
            <a:r>
              <a:rPr lang="en-US" dirty="0" err="1" smtClean="0"/>
              <a:t>Melkweg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66FFFF"/>
                </a:solidFill>
              </a:rPr>
              <a:t>(1 - 10). </a:t>
            </a:r>
          </a:p>
          <a:p>
            <a:pPr lvl="1"/>
            <a:r>
              <a:rPr lang="en-US" dirty="0" err="1" smtClean="0"/>
              <a:t>f</a:t>
            </a:r>
            <a:r>
              <a:rPr lang="en-US" baseline="-25000" dirty="0" err="1" smtClean="0"/>
              <a:t>p</a:t>
            </a:r>
            <a:r>
              <a:rPr lang="en-US" dirty="0" smtClean="0"/>
              <a:t>: </a:t>
            </a:r>
            <a:r>
              <a:rPr lang="en-US" dirty="0" err="1" smtClean="0"/>
              <a:t>fractie</a:t>
            </a:r>
            <a:r>
              <a:rPr lang="en-US" dirty="0" smtClean="0"/>
              <a:t> </a:t>
            </a:r>
            <a:r>
              <a:rPr lang="en-US" dirty="0" err="1" smtClean="0"/>
              <a:t>sterren</a:t>
            </a:r>
            <a:r>
              <a:rPr lang="en-US" dirty="0" smtClean="0"/>
              <a:t> met </a:t>
            </a:r>
            <a:r>
              <a:rPr lang="en-US" dirty="0" err="1" smtClean="0"/>
              <a:t>planeten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66FFFF"/>
                </a:solidFill>
              </a:rPr>
              <a:t>(20% - 50%).</a:t>
            </a:r>
          </a:p>
          <a:p>
            <a:pPr lvl="1"/>
            <a:r>
              <a:rPr lang="en-US" dirty="0" smtClean="0"/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: </a:t>
            </a:r>
            <a:r>
              <a:rPr lang="en-US" dirty="0" err="1" smtClean="0"/>
              <a:t>aantal</a:t>
            </a:r>
            <a:r>
              <a:rPr lang="en-US" dirty="0" smtClean="0"/>
              <a:t> </a:t>
            </a:r>
            <a:r>
              <a:rPr lang="en-US" dirty="0" err="1"/>
              <a:t>planeten</a:t>
            </a:r>
            <a:r>
              <a:rPr lang="en-US" dirty="0"/>
              <a:t> met </a:t>
            </a:r>
            <a:r>
              <a:rPr lang="en-US" dirty="0" err="1" smtClean="0"/>
              <a:t>mogelijk</a:t>
            </a:r>
            <a:r>
              <a:rPr lang="en-US" dirty="0" smtClean="0"/>
              <a:t> </a:t>
            </a:r>
            <a:r>
              <a:rPr lang="en-US" dirty="0" err="1" smtClean="0"/>
              <a:t>leven</a:t>
            </a:r>
            <a:r>
              <a:rPr lang="en-US" dirty="0" smtClean="0"/>
              <a:t> </a:t>
            </a:r>
            <a:r>
              <a:rPr lang="en-US" dirty="0"/>
              <a:t>per </a:t>
            </a:r>
            <a:r>
              <a:rPr lang="en-US" dirty="0" err="1" smtClean="0"/>
              <a:t>ster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66FFFF"/>
                </a:solidFill>
              </a:rPr>
              <a:t>(1-5).</a:t>
            </a:r>
          </a:p>
          <a:p>
            <a:pPr lvl="1"/>
            <a:r>
              <a:rPr lang="en-US" dirty="0" err="1" smtClean="0"/>
              <a:t>f</a:t>
            </a:r>
            <a:r>
              <a:rPr lang="en-US" baseline="-25000" dirty="0" err="1" smtClean="0"/>
              <a:t>l</a:t>
            </a:r>
            <a:r>
              <a:rPr lang="en-US" dirty="0" smtClean="0"/>
              <a:t>: </a:t>
            </a:r>
            <a:r>
              <a:rPr lang="en-US" dirty="0" err="1" smtClean="0"/>
              <a:t>waarvan</a:t>
            </a:r>
            <a:r>
              <a:rPr lang="en-US" dirty="0" smtClean="0"/>
              <a:t> </a:t>
            </a:r>
            <a:r>
              <a:rPr lang="en-US" dirty="0" err="1" smtClean="0"/>
              <a:t>fractie</a:t>
            </a:r>
            <a:r>
              <a:rPr lang="en-US" dirty="0" smtClean="0"/>
              <a:t> </a:t>
            </a:r>
            <a:r>
              <a:rPr lang="en-US" dirty="0" err="1" smtClean="0"/>
              <a:t>waar</a:t>
            </a:r>
            <a:r>
              <a:rPr lang="en-US" dirty="0" smtClean="0"/>
              <a:t> </a:t>
            </a:r>
            <a:r>
              <a:rPr lang="en-US" dirty="0" err="1" smtClean="0"/>
              <a:t>leven</a:t>
            </a:r>
            <a:r>
              <a:rPr lang="en-US" dirty="0" smtClean="0"/>
              <a:t> tot stand </a:t>
            </a:r>
            <a:r>
              <a:rPr lang="en-US" dirty="0" err="1" smtClean="0"/>
              <a:t>komt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66FFFF"/>
                </a:solidFill>
              </a:rPr>
              <a:t>(10%-100%).</a:t>
            </a:r>
          </a:p>
          <a:p>
            <a:pPr lvl="1"/>
            <a:r>
              <a:rPr lang="en-US" dirty="0" smtClean="0"/>
              <a:t>f</a:t>
            </a:r>
            <a:r>
              <a:rPr lang="en-US" baseline="-25000" dirty="0" smtClean="0"/>
              <a:t>i</a:t>
            </a:r>
            <a:r>
              <a:rPr lang="en-US" dirty="0" smtClean="0"/>
              <a:t>: </a:t>
            </a:r>
            <a:r>
              <a:rPr lang="en-US" dirty="0" err="1" smtClean="0"/>
              <a:t>waarvan</a:t>
            </a:r>
            <a:r>
              <a:rPr lang="en-US" dirty="0" smtClean="0"/>
              <a:t> de </a:t>
            </a:r>
            <a:r>
              <a:rPr lang="en-US" dirty="0" err="1" smtClean="0"/>
              <a:t>fractie</a:t>
            </a:r>
            <a:r>
              <a:rPr lang="en-US" dirty="0" smtClean="0"/>
              <a:t> met intelligent </a:t>
            </a:r>
            <a:r>
              <a:rPr lang="en-US" dirty="0" err="1" smtClean="0"/>
              <a:t>leven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66FFFF"/>
                </a:solidFill>
              </a:rPr>
              <a:t>(10%-100%).</a:t>
            </a:r>
          </a:p>
          <a:p>
            <a:pPr lvl="1"/>
            <a:r>
              <a:rPr lang="en-US" dirty="0"/>
              <a:t>f</a:t>
            </a:r>
            <a:r>
              <a:rPr lang="en-US" baseline="-25000" dirty="0" smtClean="0"/>
              <a:t>c</a:t>
            </a:r>
            <a:r>
              <a:rPr lang="en-US" dirty="0" smtClean="0"/>
              <a:t>: </a:t>
            </a:r>
            <a:r>
              <a:rPr lang="en-US" dirty="0" err="1" smtClean="0"/>
              <a:t>waarvan</a:t>
            </a:r>
            <a:r>
              <a:rPr lang="en-US" dirty="0" smtClean="0"/>
              <a:t> de </a:t>
            </a:r>
            <a:r>
              <a:rPr lang="en-US" dirty="0" err="1" smtClean="0"/>
              <a:t>fractie</a:t>
            </a:r>
            <a:r>
              <a:rPr lang="en-US" dirty="0" smtClean="0"/>
              <a:t> met </a:t>
            </a:r>
            <a:r>
              <a:rPr lang="en-US" dirty="0" err="1" smtClean="0"/>
              <a:t>communicatie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66FFFF"/>
                </a:solidFill>
              </a:rPr>
              <a:t>(10%-20%).</a:t>
            </a:r>
          </a:p>
          <a:p>
            <a:pPr lvl="1"/>
            <a:r>
              <a:rPr lang="en-US" dirty="0" smtClean="0"/>
              <a:t>L: </a:t>
            </a:r>
            <a:r>
              <a:rPr lang="en-US" dirty="0" err="1" smtClean="0"/>
              <a:t>duur</a:t>
            </a:r>
            <a:r>
              <a:rPr lang="en-US" dirty="0" smtClean="0"/>
              <a:t> </a:t>
            </a:r>
            <a:r>
              <a:rPr lang="en-US" dirty="0" err="1" smtClean="0"/>
              <a:t>waarin</a:t>
            </a:r>
            <a:r>
              <a:rPr lang="en-US" dirty="0" smtClean="0"/>
              <a:t> </a:t>
            </a:r>
            <a:r>
              <a:rPr lang="en-US" dirty="0" err="1" smtClean="0"/>
              <a:t>beschavingen</a:t>
            </a:r>
            <a:r>
              <a:rPr lang="en-US" dirty="0" smtClean="0"/>
              <a:t> </a:t>
            </a:r>
            <a:r>
              <a:rPr lang="en-US" dirty="0" err="1" smtClean="0"/>
              <a:t>signalen</a:t>
            </a:r>
            <a:r>
              <a:rPr lang="en-US" dirty="0" smtClean="0"/>
              <a:t> </a:t>
            </a:r>
            <a:r>
              <a:rPr lang="en-US" dirty="0" err="1" smtClean="0"/>
              <a:t>sturen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66FFFF"/>
                </a:solidFill>
              </a:rPr>
              <a:t>(1000-100.000.000) </a:t>
            </a:r>
            <a:r>
              <a:rPr lang="en-US" dirty="0" err="1" smtClean="0">
                <a:solidFill>
                  <a:srgbClr val="66FFFF"/>
                </a:solidFill>
              </a:rPr>
              <a:t>jaar</a:t>
            </a:r>
            <a:r>
              <a:rPr lang="en-US" dirty="0" smtClean="0">
                <a:solidFill>
                  <a:srgbClr val="66FFFF"/>
                </a:solidFill>
              </a:rPr>
              <a:t>.</a:t>
            </a:r>
          </a:p>
          <a:p>
            <a:pPr lvl="1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820148" y="5715276"/>
            <a:ext cx="7434255" cy="107721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66FFFF"/>
                </a:solidFill>
              </a:rPr>
              <a:t>Verwacht</a:t>
            </a:r>
            <a:r>
              <a:rPr lang="en-US" sz="3200" dirty="0" smtClean="0">
                <a:solidFill>
                  <a:srgbClr val="66FFFF"/>
                </a:solidFill>
              </a:rPr>
              <a:t> N </a:t>
            </a:r>
            <a:r>
              <a:rPr lang="en-US" sz="3200" dirty="0" err="1" smtClean="0">
                <a:solidFill>
                  <a:srgbClr val="66FFFF"/>
                </a:solidFill>
              </a:rPr>
              <a:t>tussen</a:t>
            </a:r>
            <a:r>
              <a:rPr lang="en-US" sz="3200" dirty="0" smtClean="0">
                <a:solidFill>
                  <a:srgbClr val="66FFFF"/>
                </a:solidFill>
              </a:rPr>
              <a:t> 1 en 100 000 000  !!! </a:t>
            </a:r>
          </a:p>
          <a:p>
            <a:r>
              <a:rPr lang="en-US" sz="3200" dirty="0" smtClean="0">
                <a:solidFill>
                  <a:srgbClr val="FF6600"/>
                </a:solidFill>
                <a:sym typeface="Wingdings"/>
              </a:rPr>
              <a:t></a:t>
            </a:r>
            <a:r>
              <a:rPr lang="en-US" sz="3200" dirty="0" err="1">
                <a:solidFill>
                  <a:srgbClr val="FF6600"/>
                </a:solidFill>
                <a:sym typeface="Wingdings"/>
              </a:rPr>
              <a:t>s</a:t>
            </a:r>
            <a:r>
              <a:rPr lang="en-US" sz="3200" dirty="0" err="1" smtClean="0">
                <a:solidFill>
                  <a:srgbClr val="FF6600"/>
                </a:solidFill>
                <a:sym typeface="Wingdings"/>
              </a:rPr>
              <a:t>eti@home</a:t>
            </a: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12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614" y="686899"/>
            <a:ext cx="7488719" cy="617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1588" y="609600"/>
            <a:ext cx="221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>
                <a:solidFill>
                  <a:srgbClr val="FFFFFF"/>
                </a:solidFill>
                <a:latin typeface="Verdana" pitchFamily="-105" charset="0"/>
              </a:rPr>
              <a:t>sterrenkunde</a:t>
            </a: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781800" y="6096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>
                <a:solidFill>
                  <a:srgbClr val="FFFFFF"/>
                </a:solidFill>
                <a:latin typeface="Verdana" pitchFamily="-105" charset="0"/>
              </a:rPr>
              <a:t>deeltjesfysica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686898"/>
          </a:xfrm>
        </p:spPr>
        <p:txBody>
          <a:bodyPr/>
          <a:lstStyle/>
          <a:p>
            <a:r>
              <a:rPr lang="en-US" dirty="0" err="1" smtClean="0"/>
              <a:t>Waar</a:t>
            </a:r>
            <a:r>
              <a:rPr lang="en-US" dirty="0" smtClean="0"/>
              <a:t> </a:t>
            </a:r>
            <a:r>
              <a:rPr lang="en-US" dirty="0" err="1" smtClean="0"/>
              <a:t>gaat</a:t>
            </a:r>
            <a:r>
              <a:rPr lang="en-US" dirty="0" smtClean="0"/>
              <a:t> het over?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586754" name="Rectangle 2"/>
          <p:cNvSpPr>
            <a:spLocks noChangeArrowheads="1"/>
          </p:cNvSpPr>
          <p:nvPr/>
        </p:nvSpPr>
        <p:spPr bwMode="auto">
          <a:xfrm>
            <a:off x="539750" y="44450"/>
            <a:ext cx="86042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sz="2400" b="1"/>
              <a:t>Astronomie	      Deeltjesfysica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1125538"/>
            <a:ext cx="4643438" cy="5783262"/>
            <a:chOff x="0" y="709"/>
            <a:chExt cx="2925" cy="3643"/>
          </a:xfrm>
        </p:grpSpPr>
        <p:pic>
          <p:nvPicPr>
            <p:cNvPr id="586756" name="Picture 4" descr="Silla019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709"/>
              <a:ext cx="2925" cy="2115"/>
            </a:xfrm>
            <a:prstGeom prst="rect">
              <a:avLst/>
            </a:prstGeom>
            <a:noFill/>
          </p:spPr>
        </p:pic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3" y="2795"/>
              <a:ext cx="2902" cy="1557"/>
              <a:chOff x="23" y="2795"/>
              <a:chExt cx="2902" cy="1557"/>
            </a:xfrm>
          </p:grpSpPr>
          <p:pic>
            <p:nvPicPr>
              <p:cNvPr id="586758" name="Picture 6" descr="crab_vlt_bi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7280" t="5731" r="10588" b="11461"/>
              <a:stretch>
                <a:fillRect/>
              </a:stretch>
            </p:blipFill>
            <p:spPr bwMode="auto">
              <a:xfrm>
                <a:off x="23" y="2795"/>
                <a:ext cx="1542" cy="1557"/>
              </a:xfrm>
              <a:prstGeom prst="rect">
                <a:avLst/>
              </a:prstGeom>
              <a:noFill/>
            </p:spPr>
          </p:pic>
          <p:pic>
            <p:nvPicPr>
              <p:cNvPr id="586759" name="Picture 7" descr="horsehead-20-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6641"/>
              <a:stretch>
                <a:fillRect/>
              </a:stretch>
            </p:blipFill>
            <p:spPr bwMode="auto">
              <a:xfrm>
                <a:off x="1519" y="2803"/>
                <a:ext cx="1406" cy="1541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4643438" y="1125538"/>
            <a:ext cx="4608512" cy="5732462"/>
            <a:chOff x="2925" y="709"/>
            <a:chExt cx="2903" cy="3611"/>
          </a:xfrm>
        </p:grpSpPr>
        <p:pic>
          <p:nvPicPr>
            <p:cNvPr id="586761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37" y="709"/>
              <a:ext cx="2880" cy="2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925" y="2810"/>
              <a:ext cx="2903" cy="1510"/>
              <a:chOff x="2925" y="2810"/>
              <a:chExt cx="2903" cy="1510"/>
            </a:xfrm>
          </p:grpSpPr>
          <p:pic>
            <p:nvPicPr>
              <p:cNvPr id="586763" name="Picture 11" descr="CE0015M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925" y="2810"/>
                <a:ext cx="1905" cy="1510"/>
              </a:xfrm>
              <a:prstGeom prst="rect">
                <a:avLst/>
              </a:prstGeom>
              <a:noFill/>
            </p:spPr>
          </p:pic>
          <p:pic>
            <p:nvPicPr>
              <p:cNvPr id="586764" name="Picture 12" descr="CE0058M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836" y="2810"/>
                <a:ext cx="992" cy="151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686898"/>
          </a:xfrm>
        </p:spPr>
        <p:txBody>
          <a:bodyPr/>
          <a:lstStyle/>
          <a:p>
            <a:r>
              <a:rPr lang="en-US" dirty="0" err="1" smtClean="0">
                <a:solidFill>
                  <a:srgbClr val="FF6600"/>
                </a:solidFill>
              </a:rPr>
              <a:t>Theorie</a:t>
            </a:r>
            <a:r>
              <a:rPr lang="en-US" dirty="0" smtClean="0">
                <a:solidFill>
                  <a:srgbClr val="FF6600"/>
                </a:solidFill>
              </a:rPr>
              <a:t> en </a:t>
            </a:r>
            <a:r>
              <a:rPr lang="en-US" dirty="0" err="1" smtClean="0">
                <a:solidFill>
                  <a:srgbClr val="FF6600"/>
                </a:solidFill>
              </a:rPr>
              <a:t>Waarnemingen</a:t>
            </a:r>
            <a:endParaRPr lang="en-US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048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gaan</a:t>
            </a:r>
            <a:r>
              <a:rPr lang="en-US" dirty="0" smtClean="0"/>
              <a:t> we </a:t>
            </a:r>
            <a:r>
              <a:rPr lang="en-US" dirty="0" err="1" smtClean="0"/>
              <a:t>doen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2569" y="1010394"/>
            <a:ext cx="7523399" cy="47705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rgbClr val="66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66FFFF"/>
                </a:solidFill>
              </a:rPr>
              <a:t>Fundamentele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natuurkunde</a:t>
            </a:r>
            <a:r>
              <a:rPr lang="en-US" sz="2000" dirty="0" smtClean="0">
                <a:solidFill>
                  <a:srgbClr val="66FFFF"/>
                </a:solidFill>
              </a:rPr>
              <a:t> op de </a:t>
            </a:r>
            <a:r>
              <a:rPr lang="en-US" sz="2000" dirty="0" err="1" smtClean="0">
                <a:solidFill>
                  <a:srgbClr val="66FFFF"/>
                </a:solidFill>
              </a:rPr>
              <a:t>allerkleinste</a:t>
            </a:r>
            <a:r>
              <a:rPr lang="en-US" sz="2000" dirty="0" smtClean="0">
                <a:solidFill>
                  <a:srgbClr val="66FFFF"/>
                </a:solidFill>
              </a:rPr>
              <a:t> en de </a:t>
            </a:r>
            <a:r>
              <a:rPr lang="en-US" sz="2000" dirty="0" err="1" smtClean="0">
                <a:solidFill>
                  <a:srgbClr val="66FFFF"/>
                </a:solidFill>
              </a:rPr>
              <a:t>allergrootste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schaal</a:t>
            </a:r>
            <a:r>
              <a:rPr lang="en-US" sz="2000" dirty="0" smtClean="0">
                <a:solidFill>
                  <a:srgbClr val="66FFFF"/>
                </a:solidFill>
              </a:rPr>
              <a:t>.</a:t>
            </a:r>
          </a:p>
          <a:p>
            <a:endParaRPr lang="en-US" sz="2000" dirty="0" smtClean="0">
              <a:solidFill>
                <a:srgbClr val="FFFF99"/>
              </a:solidFill>
            </a:endParaRPr>
          </a:p>
          <a:p>
            <a:endParaRPr lang="en-US" sz="2000" dirty="0" smtClean="0">
              <a:solidFill>
                <a:srgbClr val="FFFF99"/>
              </a:solidFill>
            </a:endParaRPr>
          </a:p>
          <a:p>
            <a:r>
              <a:rPr lang="en-US" sz="2000" dirty="0" err="1" smtClean="0">
                <a:solidFill>
                  <a:srgbClr val="FFFF00"/>
                </a:solidFill>
              </a:rPr>
              <a:t>Groepsproject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als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eindopdracht</a:t>
            </a:r>
            <a:r>
              <a:rPr lang="en-US" sz="2000" dirty="0" smtClean="0">
                <a:solidFill>
                  <a:srgbClr val="FFFF00"/>
                </a:solidFill>
              </a:rPr>
              <a:t>:</a:t>
            </a:r>
          </a:p>
          <a:p>
            <a:endParaRPr lang="en-US" sz="800" dirty="0" smtClean="0">
              <a:solidFill>
                <a:srgbClr val="FFFF00"/>
              </a:solidFill>
            </a:endParaRPr>
          </a:p>
          <a:p>
            <a:pPr marL="457200" indent="-457200">
              <a:buAutoNum type="arabicParenR"/>
            </a:pPr>
            <a:r>
              <a:rPr lang="en-US" sz="2000" dirty="0" err="1" smtClean="0">
                <a:solidFill>
                  <a:srgbClr val="FFFF00"/>
                </a:solidFill>
              </a:rPr>
              <a:t>Bedenk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een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fundamentele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wetenschappelijk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vraag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waarop</a:t>
            </a:r>
            <a:r>
              <a:rPr lang="en-US" sz="2000" dirty="0" smtClean="0">
                <a:solidFill>
                  <a:srgbClr val="FFFF00"/>
                </a:solidFill>
              </a:rPr>
              <a:t> de </a:t>
            </a:r>
            <a:r>
              <a:rPr lang="en-US" sz="2000" dirty="0" err="1" smtClean="0">
                <a:solidFill>
                  <a:srgbClr val="FFFF00"/>
                </a:solidFill>
              </a:rPr>
              <a:t>wetenschap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een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antwoord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zou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moeten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vinden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</a:p>
          <a:p>
            <a:pPr marL="457200" indent="-457200">
              <a:buAutoNum type="arabicParenR"/>
            </a:pPr>
            <a:endParaRPr lang="en-US" sz="800" dirty="0" smtClean="0">
              <a:solidFill>
                <a:srgbClr val="FFFF00"/>
              </a:solidFill>
            </a:endParaRPr>
          </a:p>
          <a:p>
            <a:pPr marL="457200" indent="-457200">
              <a:buAutoNum type="arabicParenR" startAt="2"/>
            </a:pPr>
            <a:r>
              <a:rPr lang="en-US" sz="2000" dirty="0" err="1" smtClean="0">
                <a:solidFill>
                  <a:srgbClr val="FFFF00"/>
                </a:solidFill>
              </a:rPr>
              <a:t>Bedenk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wat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zou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er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moeten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gebeuren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om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een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antwoord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te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	</a:t>
            </a:r>
            <a:r>
              <a:rPr lang="en-US" sz="2000" dirty="0" err="1" smtClean="0">
                <a:solidFill>
                  <a:srgbClr val="FFFF00"/>
                </a:solidFill>
              </a:rPr>
              <a:t>krijgen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</a:p>
          <a:p>
            <a:endParaRPr lang="en-US" sz="8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3) 	</a:t>
            </a:r>
            <a:r>
              <a:rPr lang="en-US" sz="2000" dirty="0" err="1" smtClean="0">
                <a:solidFill>
                  <a:srgbClr val="FFFF00"/>
                </a:solidFill>
              </a:rPr>
              <a:t>Wat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zouden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mogelijke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antwoorden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kunnen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zijn</a:t>
            </a:r>
            <a:r>
              <a:rPr lang="en-US" sz="2000" dirty="0" smtClean="0">
                <a:solidFill>
                  <a:srgbClr val="FFFF00"/>
                </a:solidFill>
              </a:rPr>
              <a:t>?</a:t>
            </a: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err="1" smtClean="0">
                <a:solidFill>
                  <a:srgbClr val="FFFF00"/>
                </a:solidFill>
              </a:rPr>
              <a:t>Werk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hieraan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gedurende</a:t>
            </a:r>
            <a:r>
              <a:rPr lang="en-US" sz="2000" dirty="0" smtClean="0">
                <a:solidFill>
                  <a:srgbClr val="FFFF00"/>
                </a:solidFill>
              </a:rPr>
              <a:t> de lessen.</a:t>
            </a:r>
          </a:p>
          <a:p>
            <a:r>
              <a:rPr lang="en-US" sz="2000" dirty="0" err="1">
                <a:solidFill>
                  <a:srgbClr val="FFFF00"/>
                </a:solidFill>
              </a:rPr>
              <a:t>L</a:t>
            </a:r>
            <a:r>
              <a:rPr lang="en-US" sz="2000" dirty="0" err="1" smtClean="0">
                <a:solidFill>
                  <a:srgbClr val="FFFF00"/>
                </a:solidFill>
              </a:rPr>
              <a:t>aatste</a:t>
            </a:r>
            <a:r>
              <a:rPr lang="en-US" sz="2000" dirty="0" smtClean="0">
                <a:solidFill>
                  <a:srgbClr val="FFFF00"/>
                </a:solidFill>
              </a:rPr>
              <a:t> les: “Mini-symposium” </a:t>
            </a:r>
            <a:r>
              <a:rPr lang="en-US" sz="2000" dirty="0" err="1" smtClean="0">
                <a:solidFill>
                  <a:srgbClr val="FFFF00"/>
                </a:solidFill>
              </a:rPr>
              <a:t>waarbij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jullie</a:t>
            </a:r>
            <a:r>
              <a:rPr lang="en-US" sz="2000" dirty="0" smtClean="0">
                <a:solidFill>
                  <a:srgbClr val="FFFF00"/>
                </a:solidFill>
              </a:rPr>
              <a:t> je </a:t>
            </a:r>
            <a:r>
              <a:rPr lang="en-US" sz="2000" dirty="0" err="1" smtClean="0">
                <a:solidFill>
                  <a:srgbClr val="FFFF00"/>
                </a:solidFill>
              </a:rPr>
              <a:t>vraag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presenteren</a:t>
            </a:r>
            <a:r>
              <a:rPr lang="en-US" sz="2000" dirty="0" smtClean="0">
                <a:solidFill>
                  <a:srgbClr val="FFFF00"/>
                </a:solidFill>
              </a:rPr>
              <a:t>. </a:t>
            </a:r>
          </a:p>
          <a:p>
            <a:endParaRPr lang="en-US" sz="2000" dirty="0" smtClean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048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Inhoud</a:t>
            </a:r>
            <a:r>
              <a:rPr lang="en-US" dirty="0" smtClean="0"/>
              <a:t> van de lessen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636" y="845658"/>
            <a:ext cx="7387136" cy="5782476"/>
          </a:xfrm>
          <a:solidFill>
            <a:schemeClr val="tx1">
              <a:alpha val="50000"/>
            </a:schemeClr>
          </a:solidFill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Macro </a:t>
            </a:r>
            <a:r>
              <a:rPr lang="en-US" dirty="0" err="1">
                <a:solidFill>
                  <a:srgbClr val="FFFF00"/>
                </a:solidFill>
              </a:rPr>
              <a:t>Universum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– </a:t>
            </a:r>
            <a:r>
              <a:rPr lang="en-US" dirty="0" err="1">
                <a:solidFill>
                  <a:srgbClr val="FFFF00"/>
                </a:solidFill>
              </a:rPr>
              <a:t>D</a:t>
            </a:r>
            <a:r>
              <a:rPr lang="en-US" dirty="0" err="1" smtClean="0">
                <a:solidFill>
                  <a:srgbClr val="FFFF00"/>
                </a:solidFill>
              </a:rPr>
              <a:t>eel</a:t>
            </a:r>
            <a:r>
              <a:rPr lang="en-US" dirty="0" smtClean="0">
                <a:solidFill>
                  <a:srgbClr val="FFFF00"/>
                </a:solidFill>
              </a:rPr>
              <a:t> 1  :                                        6 </a:t>
            </a:r>
            <a:r>
              <a:rPr lang="en-US" dirty="0" err="1">
                <a:solidFill>
                  <a:srgbClr val="FFFF00"/>
                </a:solidFill>
              </a:rPr>
              <a:t>november</a:t>
            </a:r>
            <a:endParaRPr lang="en-US" dirty="0">
              <a:solidFill>
                <a:srgbClr val="FFFF00"/>
              </a:solidFill>
            </a:endParaRPr>
          </a:p>
          <a:p>
            <a:pPr marL="971550" lvl="1" indent="-514350">
              <a:buFont typeface="Arial"/>
              <a:buChar char="•"/>
            </a:pPr>
            <a:r>
              <a:rPr lang="en-US" dirty="0">
                <a:solidFill>
                  <a:srgbClr val="66FFFF"/>
                </a:solidFill>
              </a:rPr>
              <a:t>De </a:t>
            </a:r>
            <a:r>
              <a:rPr lang="en-US" dirty="0" err="1">
                <a:solidFill>
                  <a:srgbClr val="66FFFF"/>
                </a:solidFill>
              </a:rPr>
              <a:t>aarde</a:t>
            </a:r>
            <a:r>
              <a:rPr lang="en-US" dirty="0">
                <a:solidFill>
                  <a:srgbClr val="66FFFF"/>
                </a:solidFill>
              </a:rPr>
              <a:t> in het </a:t>
            </a:r>
            <a:r>
              <a:rPr lang="en-US" dirty="0" err="1">
                <a:solidFill>
                  <a:srgbClr val="66FFFF"/>
                </a:solidFill>
              </a:rPr>
              <a:t>heelal</a:t>
            </a:r>
            <a:r>
              <a:rPr lang="en-US" dirty="0" smtClean="0">
                <a:solidFill>
                  <a:srgbClr val="66FFFF"/>
                </a:solidFill>
              </a:rPr>
              <a:t>.</a:t>
            </a:r>
          </a:p>
          <a:p>
            <a:pPr marL="971550" lvl="1" indent="-514350">
              <a:buFont typeface="Arial"/>
              <a:buChar char="•"/>
            </a:pPr>
            <a:endParaRPr lang="en-US" sz="1455" dirty="0" smtClean="0">
              <a:solidFill>
                <a:srgbClr val="66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Macro </a:t>
            </a:r>
            <a:r>
              <a:rPr lang="en-US" dirty="0" err="1">
                <a:solidFill>
                  <a:srgbClr val="FFFF00"/>
                </a:solidFill>
              </a:rPr>
              <a:t>Universum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– </a:t>
            </a:r>
            <a:r>
              <a:rPr lang="en-US" dirty="0" err="1" smtClean="0">
                <a:solidFill>
                  <a:srgbClr val="FFFF00"/>
                </a:solidFill>
              </a:rPr>
              <a:t>Deel</a:t>
            </a:r>
            <a:r>
              <a:rPr lang="en-US" dirty="0" smtClean="0">
                <a:solidFill>
                  <a:srgbClr val="FFFF00"/>
                </a:solidFill>
              </a:rPr>
              <a:t> 2 :                                       13 </a:t>
            </a:r>
            <a:r>
              <a:rPr lang="en-US" dirty="0" err="1">
                <a:solidFill>
                  <a:srgbClr val="FFFF00"/>
                </a:solidFill>
              </a:rPr>
              <a:t>november</a:t>
            </a:r>
            <a:endParaRPr lang="en-US" dirty="0">
              <a:solidFill>
                <a:srgbClr val="FFFF00"/>
              </a:solidFill>
            </a:endParaRPr>
          </a:p>
          <a:p>
            <a:pPr marL="971550" lvl="1" indent="-514350">
              <a:buFont typeface="Arial"/>
              <a:buChar char="•"/>
            </a:pPr>
            <a:r>
              <a:rPr lang="en-US" dirty="0" smtClean="0">
                <a:solidFill>
                  <a:srgbClr val="66FFFF"/>
                </a:solidFill>
              </a:rPr>
              <a:t>De </a:t>
            </a:r>
            <a:r>
              <a:rPr lang="en-US" dirty="0">
                <a:solidFill>
                  <a:srgbClr val="66FFFF"/>
                </a:solidFill>
              </a:rPr>
              <a:t>(on-)</a:t>
            </a:r>
            <a:r>
              <a:rPr lang="en-US" dirty="0" err="1">
                <a:solidFill>
                  <a:srgbClr val="66FFFF"/>
                </a:solidFill>
              </a:rPr>
              <a:t>eindigheid</a:t>
            </a:r>
            <a:r>
              <a:rPr lang="en-US" dirty="0">
                <a:solidFill>
                  <a:srgbClr val="66FFFF"/>
                </a:solidFill>
              </a:rPr>
              <a:t> van het </a:t>
            </a:r>
            <a:r>
              <a:rPr lang="en-US" dirty="0" err="1" smtClean="0">
                <a:solidFill>
                  <a:srgbClr val="66FFFF"/>
                </a:solidFill>
              </a:rPr>
              <a:t>heelal</a:t>
            </a:r>
            <a:r>
              <a:rPr lang="en-US" dirty="0" smtClean="0">
                <a:solidFill>
                  <a:srgbClr val="66FFFF"/>
                </a:solidFill>
              </a:rPr>
              <a:t>: begin en </a:t>
            </a:r>
            <a:r>
              <a:rPr lang="en-US" dirty="0" err="1" smtClean="0">
                <a:solidFill>
                  <a:srgbClr val="66FFFF"/>
                </a:solidFill>
              </a:rPr>
              <a:t>einde</a:t>
            </a:r>
            <a:r>
              <a:rPr lang="en-US" dirty="0" smtClean="0">
                <a:solidFill>
                  <a:srgbClr val="66FFFF"/>
                </a:solidFill>
              </a:rPr>
              <a:t> van het </a:t>
            </a:r>
            <a:r>
              <a:rPr lang="en-US" dirty="0" err="1" smtClean="0">
                <a:solidFill>
                  <a:srgbClr val="66FFFF"/>
                </a:solidFill>
              </a:rPr>
              <a:t>heelal</a:t>
            </a:r>
            <a:endParaRPr lang="en-US" dirty="0" smtClean="0">
              <a:solidFill>
                <a:srgbClr val="66FFFF"/>
              </a:solidFill>
            </a:endParaRPr>
          </a:p>
          <a:p>
            <a:pPr marL="971550" lvl="1" indent="-514350">
              <a:buFont typeface="Arial"/>
              <a:buChar char="•"/>
            </a:pPr>
            <a:endParaRPr lang="en-US" sz="1500" dirty="0">
              <a:solidFill>
                <a:srgbClr val="66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Micro </a:t>
            </a:r>
            <a:r>
              <a:rPr lang="en-US" dirty="0" err="1" smtClean="0">
                <a:solidFill>
                  <a:srgbClr val="FFFF00"/>
                </a:solidFill>
              </a:rPr>
              <a:t>Universum</a:t>
            </a:r>
            <a:r>
              <a:rPr lang="en-US" dirty="0" smtClean="0">
                <a:solidFill>
                  <a:srgbClr val="FFFF00"/>
                </a:solidFill>
              </a:rPr>
              <a:t> :                                                        20 </a:t>
            </a:r>
            <a:r>
              <a:rPr lang="en-US" dirty="0" err="1" smtClean="0">
                <a:solidFill>
                  <a:srgbClr val="FFFF00"/>
                </a:solidFill>
              </a:rPr>
              <a:t>november</a:t>
            </a:r>
            <a:endParaRPr lang="en-US" dirty="0" smtClean="0">
              <a:solidFill>
                <a:srgbClr val="FFFF00"/>
              </a:solidFill>
            </a:endParaRPr>
          </a:p>
          <a:p>
            <a:pPr marL="971550" lvl="1" indent="-514350">
              <a:buFont typeface="Arial"/>
              <a:buChar char="•"/>
            </a:pPr>
            <a:r>
              <a:rPr lang="en-US" dirty="0" err="1" smtClean="0">
                <a:solidFill>
                  <a:srgbClr val="66FFFF"/>
                </a:solidFill>
              </a:rPr>
              <a:t>Wat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zijn</a:t>
            </a:r>
            <a:r>
              <a:rPr lang="en-US" dirty="0" smtClean="0">
                <a:solidFill>
                  <a:srgbClr val="66FFFF"/>
                </a:solidFill>
              </a:rPr>
              <a:t> de </a:t>
            </a:r>
            <a:r>
              <a:rPr lang="en-US" dirty="0" err="1" smtClean="0">
                <a:solidFill>
                  <a:srgbClr val="66FFFF"/>
                </a:solidFill>
              </a:rPr>
              <a:t>bouwstenen</a:t>
            </a:r>
            <a:r>
              <a:rPr lang="en-US" dirty="0" smtClean="0">
                <a:solidFill>
                  <a:srgbClr val="66FFFF"/>
                </a:solidFill>
              </a:rPr>
              <a:t> van </a:t>
            </a:r>
            <a:r>
              <a:rPr lang="en-US" dirty="0" err="1" smtClean="0">
                <a:solidFill>
                  <a:srgbClr val="66FFFF"/>
                </a:solidFill>
              </a:rPr>
              <a:t>materie</a:t>
            </a:r>
            <a:r>
              <a:rPr lang="en-US" dirty="0" smtClean="0">
                <a:solidFill>
                  <a:srgbClr val="66FFFF"/>
                </a:solidFill>
              </a:rPr>
              <a:t>? </a:t>
            </a:r>
            <a:r>
              <a:rPr lang="en-US" dirty="0" err="1" smtClean="0">
                <a:solidFill>
                  <a:srgbClr val="66FFFF"/>
                </a:solidFill>
              </a:rPr>
              <a:t>Wat</a:t>
            </a:r>
            <a:r>
              <a:rPr lang="en-US" dirty="0" smtClean="0">
                <a:solidFill>
                  <a:srgbClr val="66FFFF"/>
                </a:solidFill>
              </a:rPr>
              <a:t> is </a:t>
            </a:r>
            <a:r>
              <a:rPr lang="en-US" dirty="0" err="1" smtClean="0">
                <a:solidFill>
                  <a:srgbClr val="66FFFF"/>
                </a:solidFill>
              </a:rPr>
              <a:t>een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kracht</a:t>
            </a:r>
            <a:r>
              <a:rPr lang="en-US" dirty="0" smtClean="0">
                <a:solidFill>
                  <a:srgbClr val="66FFFF"/>
                </a:solidFill>
              </a:rPr>
              <a:t>?</a:t>
            </a:r>
          </a:p>
          <a:p>
            <a:pPr marL="971550" lvl="1" indent="-514350">
              <a:buFont typeface="Arial"/>
              <a:buChar char="•"/>
            </a:pPr>
            <a:endParaRPr lang="en-US" sz="1455" dirty="0" smtClean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FF00"/>
                </a:solidFill>
              </a:rPr>
              <a:t>Antimaterie</a:t>
            </a:r>
            <a:r>
              <a:rPr lang="en-US" dirty="0" smtClean="0">
                <a:solidFill>
                  <a:srgbClr val="FFFF00"/>
                </a:solidFill>
              </a:rPr>
              <a:t> :                                                                 27 </a:t>
            </a:r>
            <a:r>
              <a:rPr lang="en-US" dirty="0" err="1" smtClean="0">
                <a:solidFill>
                  <a:srgbClr val="FFFF00"/>
                </a:solidFill>
              </a:rPr>
              <a:t>november</a:t>
            </a:r>
            <a:endParaRPr lang="en-US" dirty="0" smtClean="0">
              <a:solidFill>
                <a:srgbClr val="FFFF00"/>
              </a:solidFill>
            </a:endParaRPr>
          </a:p>
          <a:p>
            <a:pPr marL="971550" lvl="1" indent="-514350">
              <a:buFont typeface="Arial"/>
              <a:buChar char="•"/>
            </a:pPr>
            <a:r>
              <a:rPr lang="en-US" dirty="0" err="1" smtClean="0">
                <a:solidFill>
                  <a:srgbClr val="66FFFF"/>
                </a:solidFill>
              </a:rPr>
              <a:t>Wat</a:t>
            </a:r>
            <a:r>
              <a:rPr lang="en-US" dirty="0" smtClean="0">
                <a:solidFill>
                  <a:srgbClr val="66FFFF"/>
                </a:solidFill>
              </a:rPr>
              <a:t> is </a:t>
            </a:r>
            <a:r>
              <a:rPr lang="en-US" dirty="0" err="1" smtClean="0">
                <a:solidFill>
                  <a:srgbClr val="66FFFF"/>
                </a:solidFill>
              </a:rPr>
              <a:t>antimaterie</a:t>
            </a:r>
            <a:r>
              <a:rPr lang="en-US" dirty="0" smtClean="0">
                <a:solidFill>
                  <a:srgbClr val="66FFFF"/>
                </a:solidFill>
              </a:rPr>
              <a:t>? </a:t>
            </a:r>
            <a:r>
              <a:rPr lang="en-US" dirty="0" err="1" smtClean="0">
                <a:solidFill>
                  <a:srgbClr val="66FFFF"/>
                </a:solidFill>
              </a:rPr>
              <a:t>Antiematerie</a:t>
            </a:r>
            <a:r>
              <a:rPr lang="en-US" dirty="0" smtClean="0">
                <a:solidFill>
                  <a:srgbClr val="66FFFF"/>
                </a:solidFill>
              </a:rPr>
              <a:t> in het begin van het </a:t>
            </a:r>
            <a:r>
              <a:rPr lang="en-US" dirty="0" err="1" smtClean="0">
                <a:solidFill>
                  <a:srgbClr val="66FFFF"/>
                </a:solidFill>
              </a:rPr>
              <a:t>heelal</a:t>
            </a:r>
            <a:r>
              <a:rPr lang="en-US" dirty="0" smtClean="0">
                <a:solidFill>
                  <a:srgbClr val="66FFFF"/>
                </a:solidFill>
              </a:rPr>
              <a:t>.</a:t>
            </a:r>
          </a:p>
          <a:p>
            <a:pPr marL="971550" lvl="1" indent="-514350">
              <a:buFont typeface="Arial"/>
              <a:buChar char="•"/>
            </a:pPr>
            <a:endParaRPr lang="en-US" sz="1500" dirty="0" smtClean="0">
              <a:solidFill>
                <a:srgbClr val="66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Massa en Higgs :                                                            4 </a:t>
            </a:r>
            <a:r>
              <a:rPr lang="en-US" dirty="0" err="1" smtClean="0">
                <a:solidFill>
                  <a:srgbClr val="FFFF00"/>
                </a:solidFill>
              </a:rPr>
              <a:t>december</a:t>
            </a:r>
            <a:endParaRPr lang="en-US" dirty="0" smtClean="0">
              <a:solidFill>
                <a:srgbClr val="FFFF00"/>
              </a:solidFill>
            </a:endParaRPr>
          </a:p>
          <a:p>
            <a:pPr marL="914400" lvl="1" indent="-514350">
              <a:buFont typeface="Arial"/>
              <a:buChar char="•"/>
            </a:pPr>
            <a:r>
              <a:rPr lang="en-US" dirty="0" err="1" smtClean="0">
                <a:solidFill>
                  <a:srgbClr val="66FFFF"/>
                </a:solidFill>
              </a:rPr>
              <a:t>Wat</a:t>
            </a:r>
            <a:r>
              <a:rPr lang="en-US" dirty="0" smtClean="0">
                <a:solidFill>
                  <a:srgbClr val="66FFFF"/>
                </a:solidFill>
              </a:rPr>
              <a:t> is </a:t>
            </a:r>
            <a:r>
              <a:rPr lang="en-US" dirty="0" err="1" smtClean="0">
                <a:solidFill>
                  <a:srgbClr val="66FFFF"/>
                </a:solidFill>
              </a:rPr>
              <a:t>massa</a:t>
            </a:r>
            <a:r>
              <a:rPr lang="en-US" dirty="0" smtClean="0">
                <a:solidFill>
                  <a:srgbClr val="66FFFF"/>
                </a:solidFill>
              </a:rPr>
              <a:t>? De </a:t>
            </a:r>
            <a:r>
              <a:rPr lang="en-US" dirty="0" err="1" smtClean="0">
                <a:solidFill>
                  <a:srgbClr val="66FFFF"/>
                </a:solidFill>
              </a:rPr>
              <a:t>ontdekking</a:t>
            </a:r>
            <a:r>
              <a:rPr lang="en-US" dirty="0" smtClean="0">
                <a:solidFill>
                  <a:srgbClr val="66FFFF"/>
                </a:solidFill>
              </a:rPr>
              <a:t> van het Higgs </a:t>
            </a:r>
            <a:r>
              <a:rPr lang="en-US" dirty="0" err="1" smtClean="0">
                <a:solidFill>
                  <a:srgbClr val="66FFFF"/>
                </a:solidFill>
              </a:rPr>
              <a:t>deeltje</a:t>
            </a:r>
            <a:r>
              <a:rPr lang="en-US" dirty="0" smtClean="0">
                <a:solidFill>
                  <a:srgbClr val="66FFFF"/>
                </a:solidFill>
              </a:rPr>
              <a:t>.</a:t>
            </a:r>
          </a:p>
          <a:p>
            <a:pPr marL="914400" lvl="1" indent="-514350">
              <a:buFont typeface="Arial"/>
              <a:buChar char="•"/>
            </a:pPr>
            <a:endParaRPr lang="en-US" sz="1455" dirty="0" smtClean="0">
              <a:solidFill>
                <a:srgbClr val="66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FF00"/>
                </a:solidFill>
              </a:rPr>
              <a:t>Speciale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Relativiteitstheorie</a:t>
            </a:r>
            <a:r>
              <a:rPr lang="en-US" dirty="0" smtClean="0">
                <a:solidFill>
                  <a:srgbClr val="FFFF00"/>
                </a:solidFill>
              </a:rPr>
              <a:t>   :                                  </a:t>
            </a:r>
            <a:r>
              <a:rPr lang="en-US" dirty="0">
                <a:solidFill>
                  <a:srgbClr val="FFFF00"/>
                </a:solidFill>
              </a:rPr>
              <a:t>11 </a:t>
            </a:r>
            <a:r>
              <a:rPr lang="en-US" dirty="0" err="1">
                <a:solidFill>
                  <a:srgbClr val="FFFF00"/>
                </a:solidFill>
              </a:rPr>
              <a:t>december</a:t>
            </a:r>
            <a:endParaRPr lang="en-US" dirty="0">
              <a:solidFill>
                <a:srgbClr val="FFFF00"/>
              </a:solidFill>
            </a:endParaRPr>
          </a:p>
          <a:p>
            <a:pPr marL="914400" lvl="1" indent="-514350">
              <a:buFont typeface="Arial"/>
              <a:buChar char="•"/>
            </a:pPr>
            <a:r>
              <a:rPr lang="en-US" dirty="0" err="1">
                <a:solidFill>
                  <a:srgbClr val="66FFFF"/>
                </a:solidFill>
              </a:rPr>
              <a:t>Speciale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Relativiteitstheorie</a:t>
            </a:r>
            <a:r>
              <a:rPr lang="en-US" dirty="0">
                <a:solidFill>
                  <a:srgbClr val="66FFFF"/>
                </a:solidFill>
              </a:rPr>
              <a:t> en E=mc</a:t>
            </a:r>
            <a:r>
              <a:rPr lang="en-US" baseline="30000" dirty="0">
                <a:solidFill>
                  <a:srgbClr val="66FFFF"/>
                </a:solidFill>
              </a:rPr>
              <a:t>2</a:t>
            </a:r>
            <a:r>
              <a:rPr lang="en-US" dirty="0" smtClean="0">
                <a:solidFill>
                  <a:srgbClr val="66FFFF"/>
                </a:solidFill>
              </a:rPr>
              <a:t>.</a:t>
            </a:r>
          </a:p>
          <a:p>
            <a:pPr marL="914400" lvl="1" indent="-514350">
              <a:buFont typeface="Arial"/>
              <a:buChar char="•"/>
            </a:pPr>
            <a:endParaRPr lang="en-US" sz="1500" baseline="30000" dirty="0">
              <a:solidFill>
                <a:srgbClr val="66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FF00"/>
                </a:solidFill>
              </a:rPr>
              <a:t>Algemene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Relativiteitstheorie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en </a:t>
            </a:r>
            <a:r>
              <a:rPr lang="en-US" dirty="0" err="1">
                <a:solidFill>
                  <a:srgbClr val="FFFF00"/>
                </a:solidFill>
              </a:rPr>
              <a:t>Zwarte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Gaten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:    8 </a:t>
            </a:r>
            <a:r>
              <a:rPr lang="en-US" dirty="0" err="1" smtClean="0">
                <a:solidFill>
                  <a:srgbClr val="FFFF00"/>
                </a:solidFill>
              </a:rPr>
              <a:t>januari</a:t>
            </a:r>
            <a:endParaRPr lang="en-US" dirty="0">
              <a:solidFill>
                <a:srgbClr val="FFFF00"/>
              </a:solidFill>
            </a:endParaRPr>
          </a:p>
          <a:p>
            <a:pPr marL="914400" lvl="1" indent="-514350">
              <a:buFont typeface="Arial"/>
              <a:buChar char="•"/>
            </a:pPr>
            <a:r>
              <a:rPr lang="en-US" dirty="0" err="1" smtClean="0">
                <a:solidFill>
                  <a:srgbClr val="66FFFF"/>
                </a:solidFill>
              </a:rPr>
              <a:t>Algemene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relativiteitstheorie</a:t>
            </a:r>
            <a:r>
              <a:rPr lang="en-US" dirty="0">
                <a:solidFill>
                  <a:srgbClr val="66FFFF"/>
                </a:solidFill>
              </a:rPr>
              <a:t> en </a:t>
            </a:r>
            <a:r>
              <a:rPr lang="en-US" dirty="0" err="1">
                <a:solidFill>
                  <a:srgbClr val="66FFFF"/>
                </a:solidFill>
              </a:rPr>
              <a:t>zwarte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gaten</a:t>
            </a:r>
            <a:r>
              <a:rPr lang="en-US" dirty="0">
                <a:solidFill>
                  <a:srgbClr val="66FFFF"/>
                </a:solidFill>
              </a:rPr>
              <a:t>.</a:t>
            </a:r>
          </a:p>
          <a:p>
            <a:pPr marL="914400" lvl="1" indent="-514350">
              <a:buFont typeface="Arial"/>
              <a:buChar char="•"/>
            </a:pPr>
            <a:endParaRPr lang="en-US" sz="1455" dirty="0">
              <a:solidFill>
                <a:srgbClr val="66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rgbClr val="FFFF00"/>
                </a:solidFill>
              </a:rPr>
              <a:t>V</a:t>
            </a:r>
            <a:r>
              <a:rPr lang="en-US" dirty="0" err="1" smtClean="0">
                <a:solidFill>
                  <a:srgbClr val="FFFF00"/>
                </a:solidFill>
              </a:rPr>
              <a:t>oorbereiding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presentaties</a:t>
            </a:r>
            <a:r>
              <a:rPr lang="en-US" dirty="0" smtClean="0">
                <a:solidFill>
                  <a:srgbClr val="FFFF00"/>
                </a:solidFill>
              </a:rPr>
              <a:t> :                                     15 </a:t>
            </a:r>
            <a:r>
              <a:rPr lang="en-US" dirty="0" err="1" smtClean="0">
                <a:solidFill>
                  <a:srgbClr val="FFFF00"/>
                </a:solidFill>
              </a:rPr>
              <a:t>januari</a:t>
            </a:r>
            <a:endParaRPr lang="en-US" dirty="0">
              <a:solidFill>
                <a:srgbClr val="FFFF00"/>
              </a:solidFill>
            </a:endParaRPr>
          </a:p>
          <a:p>
            <a:pPr marL="914400" lvl="1" indent="-514350">
              <a:buFont typeface="Arial"/>
              <a:buChar char="•"/>
            </a:pPr>
            <a:r>
              <a:rPr lang="en-US" dirty="0" err="1" smtClean="0">
                <a:solidFill>
                  <a:srgbClr val="66FFFF"/>
                </a:solidFill>
              </a:rPr>
              <a:t>Werk</a:t>
            </a:r>
            <a:r>
              <a:rPr lang="en-US" dirty="0" smtClean="0">
                <a:solidFill>
                  <a:srgbClr val="66FFFF"/>
                </a:solidFill>
              </a:rPr>
              <a:t> per </a:t>
            </a:r>
            <a:r>
              <a:rPr lang="en-US" dirty="0" err="1" smtClean="0">
                <a:solidFill>
                  <a:srgbClr val="66FFFF"/>
                </a:solidFill>
              </a:rPr>
              <a:t>groep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aan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presentatie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voor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laatste</a:t>
            </a:r>
            <a:r>
              <a:rPr lang="en-US" dirty="0" smtClean="0">
                <a:solidFill>
                  <a:srgbClr val="66FFFF"/>
                </a:solidFill>
              </a:rPr>
              <a:t> week</a:t>
            </a:r>
            <a:endParaRPr lang="en-US" baseline="30000" dirty="0">
              <a:solidFill>
                <a:srgbClr val="66FFFF"/>
              </a:solidFill>
            </a:endParaRPr>
          </a:p>
          <a:p>
            <a:pPr marL="914400" lvl="1" indent="-514350">
              <a:buFont typeface="Arial"/>
              <a:buChar char="•"/>
            </a:pPr>
            <a:endParaRPr lang="en-US" sz="1455" dirty="0">
              <a:solidFill>
                <a:srgbClr val="66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FF00"/>
                </a:solidFill>
              </a:rPr>
              <a:t>Presentaties</a:t>
            </a:r>
            <a:r>
              <a:rPr lang="en-US" dirty="0" smtClean="0">
                <a:solidFill>
                  <a:srgbClr val="FFFF00"/>
                </a:solidFill>
              </a:rPr>
              <a:t> “Mini </a:t>
            </a:r>
            <a:r>
              <a:rPr lang="en-US" dirty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ymposium” en </a:t>
            </a:r>
            <a:r>
              <a:rPr lang="en-US" dirty="0" err="1" smtClean="0">
                <a:solidFill>
                  <a:srgbClr val="FFFF00"/>
                </a:solidFill>
              </a:rPr>
              <a:t>discussie</a:t>
            </a:r>
            <a:r>
              <a:rPr lang="en-US" dirty="0" smtClean="0">
                <a:solidFill>
                  <a:srgbClr val="FFFF00"/>
                </a:solidFill>
              </a:rPr>
              <a:t>:        22 </a:t>
            </a:r>
            <a:r>
              <a:rPr lang="en-US" dirty="0" err="1" smtClean="0">
                <a:solidFill>
                  <a:srgbClr val="FFFF00"/>
                </a:solidFill>
              </a:rPr>
              <a:t>januari</a:t>
            </a:r>
            <a:endParaRPr lang="en-US" dirty="0" smtClean="0">
              <a:solidFill>
                <a:srgbClr val="FFFF00"/>
              </a:solidFill>
            </a:endParaRPr>
          </a:p>
          <a:p>
            <a:pPr marL="914400" lvl="1" indent="-514350">
              <a:buFont typeface="Arial"/>
              <a:buChar char="•"/>
            </a:pPr>
            <a:r>
              <a:rPr lang="en-US" dirty="0" err="1" smtClean="0">
                <a:solidFill>
                  <a:srgbClr val="66FFFF"/>
                </a:solidFill>
              </a:rPr>
              <a:t>Presentatie</a:t>
            </a:r>
            <a:r>
              <a:rPr lang="en-US" dirty="0" smtClean="0">
                <a:solidFill>
                  <a:srgbClr val="66FFFF"/>
                </a:solidFill>
              </a:rPr>
              <a:t> en </a:t>
            </a:r>
            <a:r>
              <a:rPr lang="en-US" dirty="0" err="1" smtClean="0">
                <a:solidFill>
                  <a:srgbClr val="66FFFF"/>
                </a:solidFill>
              </a:rPr>
              <a:t>discussie</a:t>
            </a:r>
            <a:r>
              <a:rPr lang="en-US" dirty="0" smtClean="0">
                <a:solidFill>
                  <a:srgbClr val="66FFFF"/>
                </a:solidFill>
              </a:rPr>
              <a:t> van </a:t>
            </a:r>
            <a:r>
              <a:rPr lang="en-US" dirty="0" err="1" smtClean="0">
                <a:solidFill>
                  <a:srgbClr val="66FFFF"/>
                </a:solidFill>
              </a:rPr>
              <a:t>fundamentele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vragen</a:t>
            </a:r>
            <a:r>
              <a:rPr lang="en-US" dirty="0" smtClean="0">
                <a:solidFill>
                  <a:srgbClr val="66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5171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69053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>
                <a:solidFill>
                  <a:srgbClr val="FFFF00"/>
                </a:solidFill>
              </a:rPr>
              <a:t>1: Het Macro </a:t>
            </a:r>
            <a:r>
              <a:rPr lang="en-US" sz="4000" dirty="0" err="1" smtClean="0">
                <a:solidFill>
                  <a:srgbClr val="FFFF00"/>
                </a:solidFill>
              </a:rPr>
              <a:t>Universum</a:t>
            </a:r>
            <a:r>
              <a:rPr lang="en-US" sz="4000" dirty="0" smtClean="0">
                <a:solidFill>
                  <a:srgbClr val="FFFF00"/>
                </a:solidFill>
              </a:rPr>
              <a:t> – 1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i="1" dirty="0">
                <a:solidFill>
                  <a:srgbClr val="00FFFF"/>
                </a:solidFill>
              </a:rPr>
              <a:t>D</a:t>
            </a:r>
            <a:r>
              <a:rPr lang="en-US" sz="3200" i="1" dirty="0" smtClean="0">
                <a:solidFill>
                  <a:srgbClr val="00FFFF"/>
                </a:solidFill>
              </a:rPr>
              <a:t>e </a:t>
            </a:r>
            <a:r>
              <a:rPr lang="en-US" sz="3200" i="1" dirty="0" err="1" smtClean="0">
                <a:solidFill>
                  <a:srgbClr val="00FFFF"/>
                </a:solidFill>
              </a:rPr>
              <a:t>Aarde</a:t>
            </a:r>
            <a:r>
              <a:rPr lang="en-US" sz="3200" i="1" dirty="0" smtClean="0">
                <a:solidFill>
                  <a:srgbClr val="00FFFF"/>
                </a:solidFill>
              </a:rPr>
              <a:t> in het </a:t>
            </a:r>
            <a:r>
              <a:rPr lang="en-US" sz="3200" i="1" dirty="0" err="1" smtClean="0">
                <a:solidFill>
                  <a:srgbClr val="00FFFF"/>
                </a:solidFill>
              </a:rPr>
              <a:t>Heelal</a:t>
            </a:r>
            <a:endParaRPr lang="en-US" sz="3200" i="1" dirty="0" smtClean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De </a:t>
            </a:r>
            <a:r>
              <a:rPr lang="en-US" dirty="0" err="1" smtClean="0">
                <a:solidFill>
                  <a:srgbClr val="FF6600"/>
                </a:solidFill>
              </a:rPr>
              <a:t>Aarde</a:t>
            </a:r>
            <a:r>
              <a:rPr lang="en-US" dirty="0" smtClean="0">
                <a:solidFill>
                  <a:srgbClr val="FF6600"/>
                </a:solidFill>
              </a:rPr>
              <a:t> in de </a:t>
            </a:r>
            <a:r>
              <a:rPr lang="en-US" dirty="0" err="1" smtClean="0">
                <a:solidFill>
                  <a:srgbClr val="FF6600"/>
                </a:solidFill>
              </a:rPr>
              <a:t>Ruimte</a:t>
            </a:r>
            <a:endParaRPr lang="en-US" dirty="0"/>
          </a:p>
        </p:txBody>
      </p:sp>
      <p:pic>
        <p:nvPicPr>
          <p:cNvPr id="3" name="Picture 2" descr="planet-earth-from-spa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0" y="1022784"/>
            <a:ext cx="8956848" cy="50287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92859" y="586282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Lichtsnelheid</a:t>
            </a:r>
            <a:r>
              <a:rPr lang="en-US" sz="2000" dirty="0" smtClean="0">
                <a:solidFill>
                  <a:srgbClr val="FFFF00"/>
                </a:solidFill>
              </a:rPr>
              <a:t> = 300 000 km per </a:t>
            </a:r>
            <a:r>
              <a:rPr lang="en-US" sz="2000" dirty="0" err="1" smtClean="0">
                <a:solidFill>
                  <a:srgbClr val="FFFF00"/>
                </a:solidFill>
              </a:rPr>
              <a:t>seconde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8x </a:t>
            </a:r>
            <a:r>
              <a:rPr lang="en-US" sz="2000" dirty="0" err="1" smtClean="0">
                <a:solidFill>
                  <a:srgbClr val="FFFF00"/>
                </a:solidFill>
              </a:rPr>
              <a:t>rond</a:t>
            </a:r>
            <a:r>
              <a:rPr lang="en-US" sz="2000" dirty="0" smtClean="0">
                <a:solidFill>
                  <a:srgbClr val="FFFF00"/>
                </a:solidFill>
              </a:rPr>
              <a:t> de </a:t>
            </a:r>
            <a:r>
              <a:rPr lang="en-US" sz="2000" dirty="0" err="1" smtClean="0">
                <a:solidFill>
                  <a:srgbClr val="FFFF00"/>
                </a:solidFill>
              </a:rPr>
              <a:t>aarde</a:t>
            </a:r>
            <a:r>
              <a:rPr lang="en-US" sz="2000" smtClean="0">
                <a:solidFill>
                  <a:srgbClr val="FFFF00"/>
                </a:solidFill>
              </a:rPr>
              <a:t> in </a:t>
            </a:r>
            <a:r>
              <a:rPr lang="en-US" sz="2000" dirty="0" err="1" smtClean="0">
                <a:solidFill>
                  <a:srgbClr val="FFFF00"/>
                </a:solidFill>
              </a:rPr>
              <a:t>één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seconde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5396" y="699618"/>
            <a:ext cx="55363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u="sng" dirty="0" err="1" smtClean="0">
                <a:solidFill>
                  <a:srgbClr val="FFFF00"/>
                </a:solidFill>
              </a:rPr>
              <a:t>Vraag</a:t>
            </a:r>
            <a:r>
              <a:rPr lang="en-US" sz="2000" i="1" u="sng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sz="2000" i="1" dirty="0" err="1" smtClean="0">
                <a:solidFill>
                  <a:srgbClr val="FFFF00"/>
                </a:solidFill>
              </a:rPr>
              <a:t>Zien</a:t>
            </a:r>
            <a:r>
              <a:rPr lang="en-US" sz="2000" i="1" dirty="0" smtClean="0">
                <a:solidFill>
                  <a:srgbClr val="FFFF00"/>
                </a:solidFill>
              </a:rPr>
              <a:t> we de </a:t>
            </a:r>
            <a:r>
              <a:rPr lang="en-US" sz="2000" i="1" dirty="0" err="1" smtClean="0">
                <a:solidFill>
                  <a:srgbClr val="FFFF00"/>
                </a:solidFill>
              </a:rPr>
              <a:t>aarde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hier</a:t>
            </a:r>
            <a:r>
              <a:rPr lang="en-US" sz="2000" i="1" dirty="0" smtClean="0">
                <a:solidFill>
                  <a:srgbClr val="FFFF00"/>
                </a:solidFill>
              </a:rPr>
              <a:t> “</a:t>
            </a:r>
            <a:r>
              <a:rPr lang="en-US" sz="2000" i="1" dirty="0" err="1" smtClean="0">
                <a:solidFill>
                  <a:srgbClr val="FFFF00"/>
                </a:solidFill>
              </a:rPr>
              <a:t>rechtop</a:t>
            </a:r>
            <a:r>
              <a:rPr lang="en-US" sz="2000" i="1" dirty="0" smtClean="0">
                <a:solidFill>
                  <a:srgbClr val="FFFF00"/>
                </a:solidFill>
              </a:rPr>
              <a:t>”? </a:t>
            </a:r>
          </a:p>
          <a:p>
            <a:r>
              <a:rPr lang="en-US" sz="2000" i="1" dirty="0" err="1" smtClean="0">
                <a:solidFill>
                  <a:srgbClr val="FFFF00"/>
                </a:solidFill>
              </a:rPr>
              <a:t>Wat</a:t>
            </a:r>
            <a:r>
              <a:rPr lang="en-US" sz="2000" i="1" dirty="0" smtClean="0">
                <a:solidFill>
                  <a:srgbClr val="FFFF00"/>
                </a:solidFill>
              </a:rPr>
              <a:t> is “</a:t>
            </a:r>
            <a:r>
              <a:rPr lang="en-US" sz="2000" i="1" dirty="0" err="1" smtClean="0">
                <a:solidFill>
                  <a:srgbClr val="FFFF00"/>
                </a:solidFill>
              </a:rPr>
              <a:t>boven</a:t>
            </a:r>
            <a:r>
              <a:rPr lang="en-US" sz="2000" i="1" dirty="0" smtClean="0">
                <a:solidFill>
                  <a:srgbClr val="FFFF00"/>
                </a:solidFill>
              </a:rPr>
              <a:t>” en </a:t>
            </a:r>
            <a:r>
              <a:rPr lang="en-US" sz="2000" i="1" dirty="0" err="1" smtClean="0">
                <a:solidFill>
                  <a:srgbClr val="FFFF00"/>
                </a:solidFill>
              </a:rPr>
              <a:t>wat</a:t>
            </a:r>
            <a:r>
              <a:rPr lang="en-US" sz="2000" i="1" dirty="0" smtClean="0">
                <a:solidFill>
                  <a:srgbClr val="FFFF00"/>
                </a:solidFill>
              </a:rPr>
              <a:t> is “</a:t>
            </a:r>
            <a:r>
              <a:rPr lang="en-US" sz="2000" i="1" dirty="0" err="1" smtClean="0">
                <a:solidFill>
                  <a:srgbClr val="FFFF00"/>
                </a:solidFill>
              </a:rPr>
              <a:t>beneden</a:t>
            </a:r>
            <a:r>
              <a:rPr lang="en-US" sz="2000" i="1" dirty="0" smtClean="0">
                <a:solidFill>
                  <a:srgbClr val="FFFF00"/>
                </a:solidFill>
              </a:rPr>
              <a:t>” in de </a:t>
            </a:r>
            <a:r>
              <a:rPr lang="en-US" sz="2000" i="1" dirty="0" err="1" smtClean="0">
                <a:solidFill>
                  <a:srgbClr val="FFFF00"/>
                </a:solidFill>
              </a:rPr>
              <a:t>ruimte</a:t>
            </a:r>
            <a:r>
              <a:rPr lang="en-US" sz="2000" i="1" dirty="0" smtClean="0">
                <a:solidFill>
                  <a:srgbClr val="FFFF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lar-Syste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46" y="-1411839"/>
            <a:ext cx="9182420" cy="6829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2958"/>
            <a:ext cx="9144001" cy="686898"/>
          </a:xfrm>
        </p:spPr>
        <p:txBody>
          <a:bodyPr/>
          <a:lstStyle/>
          <a:p>
            <a:r>
              <a:rPr lang="en-US" dirty="0" err="1" smtClean="0"/>
              <a:t>Ons</a:t>
            </a:r>
            <a:r>
              <a:rPr lang="en-US" dirty="0" smtClean="0"/>
              <a:t> </a:t>
            </a:r>
            <a:r>
              <a:rPr lang="en-US" dirty="0" err="1" smtClean="0"/>
              <a:t>Zonnestelsel</a:t>
            </a:r>
            <a:endParaRPr lang="en-US" dirty="0"/>
          </a:p>
        </p:txBody>
      </p:sp>
      <p:pic>
        <p:nvPicPr>
          <p:cNvPr id="6" name="Picture 5" descr="PlanetObliquit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857238"/>
            <a:ext cx="9144000" cy="1921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G Times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2204</TotalTime>
  <Words>1028</Words>
  <Application>Microsoft Macintosh PowerPoint</Application>
  <PresentationFormat>On-screen Show (4:3)</PresentationFormat>
  <Paragraphs>169</Paragraphs>
  <Slides>29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2_Default Design</vt:lpstr>
      <vt:lpstr>Het Quantum Universum</vt:lpstr>
      <vt:lpstr>Even Voorstellen…</vt:lpstr>
      <vt:lpstr>Waar gaat het over?</vt:lpstr>
      <vt:lpstr>Theorie en Waarnemingen</vt:lpstr>
      <vt:lpstr>Wat gaan we doen?</vt:lpstr>
      <vt:lpstr>Inhoud van de lessen</vt:lpstr>
      <vt:lpstr>1: Het Macro Universum – 1 </vt:lpstr>
      <vt:lpstr>De Aarde in de Ruimte</vt:lpstr>
      <vt:lpstr>Ons Zonnestelsel</vt:lpstr>
      <vt:lpstr>PowerPoint Presentation</vt:lpstr>
      <vt:lpstr>Kijken naar het verleden</vt:lpstr>
      <vt:lpstr>De Sterrenhemel</vt:lpstr>
      <vt:lpstr>Cygnus, ofwel de Zwaan</vt:lpstr>
      <vt:lpstr>Afmetingen van Planeten en Sterren</vt:lpstr>
      <vt:lpstr>Melkweg aan de hemel</vt:lpstr>
      <vt:lpstr>De Melkweg</vt:lpstr>
      <vt:lpstr>De Melkweg</vt:lpstr>
      <vt:lpstr>De Melkweg</vt:lpstr>
      <vt:lpstr>Krab Nevel: Ontplofte Ster in Melkweg</vt:lpstr>
      <vt:lpstr>Krab Nevel: Ontplofte Ster in Melkweg</vt:lpstr>
      <vt:lpstr>Het leven van een ster</vt:lpstr>
      <vt:lpstr>PowerPoint Presentation</vt:lpstr>
      <vt:lpstr>Een bijzondere nevel in de hemel</vt:lpstr>
      <vt:lpstr>Andromeda nevel</vt:lpstr>
      <vt:lpstr>De Hubble Telescoop</vt:lpstr>
      <vt:lpstr>Stukje van de hemel sterk vergroot</vt:lpstr>
      <vt:lpstr>Hoeveel  beschavingen zouder er kunnen zijn? </vt:lpstr>
      <vt:lpstr>Hoeveel  beschavingen zouder er kunnen zijn? </vt:lpstr>
      <vt:lpstr>Hoeveel  beschavingen zouder er kunnen zijn? 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 Merk</dc:creator>
  <cp:lastModifiedBy>Marcel Merk</cp:lastModifiedBy>
  <cp:revision>84</cp:revision>
  <dcterms:created xsi:type="dcterms:W3CDTF">2014-01-15T08:08:32Z</dcterms:created>
  <dcterms:modified xsi:type="dcterms:W3CDTF">2014-11-15T16:54:17Z</dcterms:modified>
</cp:coreProperties>
</file>