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02" r:id="rId3"/>
    <p:sldMasterId id="2147483815" r:id="rId4"/>
  </p:sldMasterIdLst>
  <p:notesMasterIdLst>
    <p:notesMasterId r:id="rId123"/>
  </p:notesMasterIdLst>
  <p:handoutMasterIdLst>
    <p:handoutMasterId r:id="rId124"/>
  </p:handoutMasterIdLst>
  <p:sldIdLst>
    <p:sldId id="1523" r:id="rId5"/>
    <p:sldId id="1524" r:id="rId6"/>
    <p:sldId id="1743" r:id="rId7"/>
    <p:sldId id="1632" r:id="rId8"/>
    <p:sldId id="1727" r:id="rId9"/>
    <p:sldId id="1527" r:id="rId10"/>
    <p:sldId id="1528" r:id="rId11"/>
    <p:sldId id="1719" r:id="rId12"/>
    <p:sldId id="1720" r:id="rId13"/>
    <p:sldId id="1529" r:id="rId14"/>
    <p:sldId id="1530" r:id="rId15"/>
    <p:sldId id="1531" r:id="rId16"/>
    <p:sldId id="1532" r:id="rId17"/>
    <p:sldId id="1533" r:id="rId18"/>
    <p:sldId id="1694" r:id="rId19"/>
    <p:sldId id="1534" r:id="rId20"/>
    <p:sldId id="1535" r:id="rId21"/>
    <p:sldId id="1536" r:id="rId22"/>
    <p:sldId id="1686" r:id="rId23"/>
    <p:sldId id="1538" r:id="rId24"/>
    <p:sldId id="1728" r:id="rId25"/>
    <p:sldId id="1540" r:id="rId26"/>
    <p:sldId id="1541" r:id="rId27"/>
    <p:sldId id="1691" r:id="rId28"/>
    <p:sldId id="1543" r:id="rId29"/>
    <p:sldId id="1745" r:id="rId30"/>
    <p:sldId id="1661" r:id="rId31"/>
    <p:sldId id="1547" r:id="rId32"/>
    <p:sldId id="1548" r:id="rId33"/>
    <p:sldId id="1622" r:id="rId34"/>
    <p:sldId id="1550" r:id="rId35"/>
    <p:sldId id="1551" r:id="rId36"/>
    <p:sldId id="1552" r:id="rId37"/>
    <p:sldId id="1553" r:id="rId38"/>
    <p:sldId id="1744" r:id="rId39"/>
    <p:sldId id="1555" r:id="rId40"/>
    <p:sldId id="1556" r:id="rId41"/>
    <p:sldId id="1557" r:id="rId42"/>
    <p:sldId id="1559" r:id="rId43"/>
    <p:sldId id="1561" r:id="rId44"/>
    <p:sldId id="1562" r:id="rId45"/>
    <p:sldId id="1563" r:id="rId46"/>
    <p:sldId id="1564" r:id="rId47"/>
    <p:sldId id="1566" r:id="rId48"/>
    <p:sldId id="1567" r:id="rId49"/>
    <p:sldId id="1682" r:id="rId50"/>
    <p:sldId id="1569" r:id="rId51"/>
    <p:sldId id="1700" r:id="rId52"/>
    <p:sldId id="1701" r:id="rId53"/>
    <p:sldId id="1702" r:id="rId54"/>
    <p:sldId id="1703" r:id="rId55"/>
    <p:sldId id="1704" r:id="rId56"/>
    <p:sldId id="1705" r:id="rId57"/>
    <p:sldId id="1726" r:id="rId58"/>
    <p:sldId id="1678" r:id="rId59"/>
    <p:sldId id="1707" r:id="rId60"/>
    <p:sldId id="1708" r:id="rId61"/>
    <p:sldId id="1709" r:id="rId62"/>
    <p:sldId id="1714" r:id="rId63"/>
    <p:sldId id="1713" r:id="rId64"/>
    <p:sldId id="1683" r:id="rId65"/>
    <p:sldId id="1666" r:id="rId66"/>
    <p:sldId id="1583" r:id="rId67"/>
    <p:sldId id="1582" r:id="rId68"/>
    <p:sldId id="1585" r:id="rId69"/>
    <p:sldId id="1587" r:id="rId70"/>
    <p:sldId id="1638" r:id="rId71"/>
    <p:sldId id="1590" r:id="rId72"/>
    <p:sldId id="1591" r:id="rId73"/>
    <p:sldId id="1592" r:id="rId74"/>
    <p:sldId id="1593" r:id="rId75"/>
    <p:sldId id="1594" r:id="rId76"/>
    <p:sldId id="1595" r:id="rId77"/>
    <p:sldId id="1596" r:id="rId78"/>
    <p:sldId id="1597" r:id="rId79"/>
    <p:sldId id="1598" r:id="rId80"/>
    <p:sldId id="1599" r:id="rId81"/>
    <p:sldId id="1600" r:id="rId82"/>
    <p:sldId id="1601" r:id="rId83"/>
    <p:sldId id="1602" r:id="rId84"/>
    <p:sldId id="1603" r:id="rId85"/>
    <p:sldId id="1680" r:id="rId86"/>
    <p:sldId id="1604" r:id="rId87"/>
    <p:sldId id="1605" r:id="rId88"/>
    <p:sldId id="1607" r:id="rId89"/>
    <p:sldId id="1723" r:id="rId90"/>
    <p:sldId id="1626" r:id="rId91"/>
    <p:sldId id="1628" r:id="rId92"/>
    <p:sldId id="1629" r:id="rId93"/>
    <p:sldId id="1630" r:id="rId94"/>
    <p:sldId id="1635" r:id="rId95"/>
    <p:sldId id="1636" r:id="rId96"/>
    <p:sldId id="1671" r:id="rId97"/>
    <p:sldId id="1672" r:id="rId98"/>
    <p:sldId id="1676" r:id="rId99"/>
    <p:sldId id="1673" r:id="rId100"/>
    <p:sldId id="1675" r:id="rId101"/>
    <p:sldId id="1684" r:id="rId102"/>
    <p:sldId id="1648" r:id="rId103"/>
    <p:sldId id="1649" r:id="rId104"/>
    <p:sldId id="1650" r:id="rId105"/>
    <p:sldId id="1651" r:id="rId106"/>
    <p:sldId id="1662" r:id="rId107"/>
    <p:sldId id="1614" r:id="rId108"/>
    <p:sldId id="1692" r:id="rId109"/>
    <p:sldId id="1693" r:id="rId110"/>
    <p:sldId id="1618" r:id="rId111"/>
    <p:sldId id="1619" r:id="rId112"/>
    <p:sldId id="1739" r:id="rId113"/>
    <p:sldId id="1695" r:id="rId114"/>
    <p:sldId id="1715" r:id="rId115"/>
    <p:sldId id="1718" r:id="rId116"/>
    <p:sldId id="1687" r:id="rId117"/>
    <p:sldId id="1725" r:id="rId118"/>
    <p:sldId id="1724" r:id="rId119"/>
    <p:sldId id="1620" r:id="rId120"/>
    <p:sldId id="1644" r:id="rId121"/>
    <p:sldId id="1663" r:id="rId122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FF71"/>
    <a:srgbClr val="D00CA1"/>
    <a:srgbClr val="FF993E"/>
    <a:srgbClr val="D4F6FF"/>
    <a:srgbClr val="00FFFF"/>
    <a:srgbClr val="FFFFB3"/>
    <a:srgbClr val="FFFF99"/>
    <a:srgbClr val="CCECFF"/>
    <a:srgbClr val="FFFCCE"/>
    <a:srgbClr val="7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6" autoAdjust="0"/>
    <p:restoredTop sz="92083" autoAdjust="0"/>
  </p:normalViewPr>
  <p:slideViewPr>
    <p:cSldViewPr snapToGrid="0">
      <p:cViewPr varScale="1">
        <p:scale>
          <a:sx n="94" d="100"/>
          <a:sy n="94" d="100"/>
        </p:scale>
        <p:origin x="-7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notesMaster" Target="notesMasters/notesMaster1.xml"/><Relationship Id="rId124" Type="http://schemas.openxmlformats.org/officeDocument/2006/relationships/handoutMaster" Target="handoutMasters/handoutMaster1.xml"/><Relationship Id="rId125" Type="http://schemas.openxmlformats.org/officeDocument/2006/relationships/printerSettings" Target="printerSettings/printerSettings1.bin"/><Relationship Id="rId126" Type="http://schemas.openxmlformats.org/officeDocument/2006/relationships/presProps" Target="presProps.xml"/><Relationship Id="rId127" Type="http://schemas.openxmlformats.org/officeDocument/2006/relationships/viewProps" Target="viewProps.xml"/><Relationship Id="rId128" Type="http://schemas.openxmlformats.org/officeDocument/2006/relationships/theme" Target="theme/theme1.xml"/><Relationship Id="rId129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20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22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23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24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25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28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p+ p-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(yellow)  and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gamma gamma (red)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F01B2-E714-4546-801F-87329F1F62C7}" type="slidenum">
              <a:rPr lang="en-US"/>
              <a:pPr/>
              <a:t>29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DCF7-8829-4468-8DD7-9B3B89CBB90D}" type="slidenum">
              <a:rPr lang="en-US"/>
              <a:pPr/>
              <a:t>30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31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6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32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33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34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35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36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37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</a:t>
            </a:r>
            <a:r>
              <a:rPr lang="en-US" dirty="0" smtClean="0"/>
              <a:t>and </a:t>
            </a:r>
            <a:r>
              <a:rPr lang="en-US" dirty="0"/>
              <a:t>Wilson </a:t>
            </a:r>
            <a:r>
              <a:rPr lang="en-US" dirty="0" smtClean="0"/>
              <a:t>were</a:t>
            </a:r>
            <a:r>
              <a:rPr lang="en-US" baseline="0" dirty="0" smtClean="0"/>
              <a:t> looking for weak </a:t>
            </a:r>
            <a:r>
              <a:rPr lang="en-US" baseline="0" dirty="0" err="1" smtClean="0"/>
              <a:t>radiosignals</a:t>
            </a:r>
            <a:r>
              <a:rPr lang="en-US" baseline="0" dirty="0" smtClean="0"/>
              <a:t> in universe. Their goal was to test it for communication </a:t>
            </a:r>
            <a:r>
              <a:rPr lang="en-US" baseline="0" dirty="0" err="1" smtClean="0"/>
              <a:t>sattelites</a:t>
            </a:r>
            <a:r>
              <a:rPr lang="en-US" baseline="0" dirty="0" smtClean="0"/>
              <a:t>. However they observed a very strong signal: background light from big-bang. (Initially suspected suspected noise due to bird-shit on the </a:t>
            </a:r>
            <a:r>
              <a:rPr lang="en-US" baseline="0" dirty="0" err="1" smtClean="0"/>
              <a:t>radiotelescope</a:t>
            </a:r>
            <a:r>
              <a:rPr lang="en-US" baseline="0" dirty="0" smtClean="0"/>
              <a:t>.)  This is far(!) infrared light, invisible for the </a:t>
            </a:r>
            <a:r>
              <a:rPr lang="en-US" baseline="0" dirty="0" err="1" smtClean="0"/>
              <a:t>hunman</a:t>
            </a:r>
            <a:r>
              <a:rPr lang="en-US" baseline="0" dirty="0" smtClean="0"/>
              <a:t> eye. Compare it to radiation from microwave: 1mm waves. One of most important cosmological discoveries. It is sort of temperature radiation. </a:t>
            </a:r>
            <a:r>
              <a:rPr lang="en-US" baseline="0" dirty="0" err="1" smtClean="0"/>
              <a:t>Nobelprize</a:t>
            </a:r>
            <a:r>
              <a:rPr lang="en-US" baseline="0" dirty="0" smtClean="0"/>
              <a:t> in 1978. Mather and Smoot got the </a:t>
            </a:r>
            <a:r>
              <a:rPr lang="en-US" baseline="0" dirty="0" err="1" smtClean="0"/>
              <a:t>nobelprize</a:t>
            </a:r>
            <a:r>
              <a:rPr lang="en-US" baseline="0" dirty="0" smtClean="0"/>
              <a:t> in 2006 for </a:t>
            </a:r>
            <a:r>
              <a:rPr lang="en-US" baseline="0" dirty="0" err="1" smtClean="0"/>
              <a:t>Cobe</a:t>
            </a:r>
            <a:r>
              <a:rPr lang="en-US" baseline="0" dirty="0" smtClean="0"/>
              <a:t> satellite. Angular distribution. Amazing fact is that there are a factor billion more photons in the universe than matter particles.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38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41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46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7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51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52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53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58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CF15E-F0BB-4352-ADF3-A4DE7BDC446B}" type="slidenum">
              <a:rPr lang="en-US"/>
              <a:pPr/>
              <a:t>8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74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75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93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94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95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10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103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105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106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16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17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18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03045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42905"/>
      </p:ext>
    </p:extLst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60259"/>
      </p:ext>
    </p:extLst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68843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53100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46494"/>
      </p:ext>
    </p:extLst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70088"/>
      </p:ext>
    </p:extLst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4623"/>
      </p:ext>
    </p:extLst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87018"/>
      </p:ext>
    </p:extLst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74642"/>
      </p:ext>
    </p:extLst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59402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36936"/>
      </p:ext>
    </p:extLst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341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4194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10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904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451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021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875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743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350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55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49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01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638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23" y="2743201"/>
            <a:ext cx="6750755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80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1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62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emf"/><Relationship Id="rId3" Type="http://schemas.openxmlformats.org/officeDocument/2006/relationships/image" Target="../media/image164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png"/><Relationship Id="rId5" Type="http://schemas.openxmlformats.org/officeDocument/2006/relationships/image" Target="../media/image134.gif"/><Relationship Id="rId6" Type="http://schemas.openxmlformats.org/officeDocument/2006/relationships/image" Target="../media/image135.emf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43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wmf"/><Relationship Id="rId12" Type="http://schemas.openxmlformats.org/officeDocument/2006/relationships/image" Target="../media/image20.wmf"/><Relationship Id="rId13" Type="http://schemas.openxmlformats.org/officeDocument/2006/relationships/image" Target="../media/image13.wmf"/><Relationship Id="rId14" Type="http://schemas.openxmlformats.org/officeDocument/2006/relationships/image" Target="../media/image14.w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5.wmf"/><Relationship Id="rId8" Type="http://schemas.openxmlformats.org/officeDocument/2006/relationships/image" Target="../media/image16.wmf"/><Relationship Id="rId9" Type="http://schemas.openxmlformats.org/officeDocument/2006/relationships/image" Target="../media/image17.wmf"/><Relationship Id="rId10" Type="http://schemas.openxmlformats.org/officeDocument/2006/relationships/image" Target="../media/image1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2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9.png"/><Relationship Id="rId5" Type="http://schemas.openxmlformats.org/officeDocument/2006/relationships/image" Target="../media/image26.jpe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5.gif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1.jpeg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1.jpeg"/><Relationship Id="rId5" Type="http://schemas.openxmlformats.org/officeDocument/2006/relationships/image" Target="../media/image83.jpeg"/><Relationship Id="rId6" Type="http://schemas.openxmlformats.org/officeDocument/2006/relationships/image" Target="../media/image84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1.jpeg"/><Relationship Id="rId5" Type="http://schemas.openxmlformats.org/officeDocument/2006/relationships/image" Target="../media/image83.jpeg"/><Relationship Id="rId6" Type="http://schemas.openxmlformats.org/officeDocument/2006/relationships/image" Target="../media/image85.jpeg"/><Relationship Id="rId7" Type="http://schemas.openxmlformats.org/officeDocument/2006/relationships/image" Target="../media/image86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1.jpeg"/><Relationship Id="rId5" Type="http://schemas.openxmlformats.org/officeDocument/2006/relationships/image" Target="../media/image83.jpeg"/><Relationship Id="rId6" Type="http://schemas.openxmlformats.org/officeDocument/2006/relationships/image" Target="../media/image85.jpeg"/><Relationship Id="rId7" Type="http://schemas.openxmlformats.org/officeDocument/2006/relationships/image" Target="../media/image86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6.emf"/><Relationship Id="rId5" Type="http://schemas.openxmlformats.org/officeDocument/2006/relationships/image" Target="../media/image81.jpeg"/><Relationship Id="rId6" Type="http://schemas.openxmlformats.org/officeDocument/2006/relationships/image" Target="../media/image83.jpeg"/><Relationship Id="rId7" Type="http://schemas.openxmlformats.org/officeDocument/2006/relationships/image" Target="../media/image85.jpeg"/><Relationship Id="rId8" Type="http://schemas.openxmlformats.org/officeDocument/2006/relationships/image" Target="../media/image94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97.jpeg"/><Relationship Id="rId5" Type="http://schemas.openxmlformats.org/officeDocument/2006/relationships/image" Target="../media/image98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99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2.png"/><Relationship Id="rId3" Type="http://schemas.openxmlformats.org/officeDocument/2006/relationships/image" Target="../media/image10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wmf"/><Relationship Id="rId12" Type="http://schemas.openxmlformats.org/officeDocument/2006/relationships/image" Target="../media/image14.wmf"/><Relationship Id="rId13" Type="http://schemas.openxmlformats.org/officeDocument/2006/relationships/image" Target="../media/image12.wmf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19.wmf"/><Relationship Id="rId6" Type="http://schemas.openxmlformats.org/officeDocument/2006/relationships/image" Target="../media/image9.wmf"/><Relationship Id="rId7" Type="http://schemas.openxmlformats.org/officeDocument/2006/relationships/image" Target="../media/image15.wmf"/><Relationship Id="rId8" Type="http://schemas.openxmlformats.org/officeDocument/2006/relationships/image" Target="../media/image16.wmf"/><Relationship Id="rId9" Type="http://schemas.openxmlformats.org/officeDocument/2006/relationships/image" Target="../media/image17.wmf"/><Relationship Id="rId10" Type="http://schemas.openxmlformats.org/officeDocument/2006/relationships/image" Target="../media/image18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pn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117.png"/><Relationship Id="rId1" Type="http://schemas.microsoft.com/office/2007/relationships/media" Target="file://localhost/Users/marcel/Presentations/Merk/2013/Nijmegen_24_4_2013/particle_event_full_ns.avi" TargetMode="External"/><Relationship Id="rId2" Type="http://schemas.openxmlformats.org/officeDocument/2006/relationships/video" Target="file://localhost/Users/marcel/Presentations/Merk/2013/Nijmegen_24_4_2013/particle_event_full_ns.avi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5.wmf"/><Relationship Id="rId5" Type="http://schemas.openxmlformats.org/officeDocument/2006/relationships/image" Target="../media/image16.wmf"/><Relationship Id="rId6" Type="http://schemas.openxmlformats.org/officeDocument/2006/relationships/image" Target="../media/image17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18.png"/><Relationship Id="rId5" Type="http://schemas.openxmlformats.org/officeDocument/2006/relationships/image" Target="../media/image3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9.tiff"/><Relationship Id="rId3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1.png"/><Relationship Id="rId3" Type="http://schemas.openxmlformats.org/officeDocument/2006/relationships/image" Target="../media/image1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24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5.tif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gif"/><Relationship Id="rId5" Type="http://schemas.openxmlformats.org/officeDocument/2006/relationships/image" Target="../media/image135.emf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3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136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7.jpeg"/><Relationship Id="rId3" Type="http://schemas.openxmlformats.org/officeDocument/2006/relationships/image" Target="../media/image13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gi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1.jpeg"/><Relationship Id="rId5" Type="http://schemas.openxmlformats.org/officeDocument/2006/relationships/image" Target="../media/image83.jpeg"/><Relationship Id="rId6" Type="http://schemas.openxmlformats.org/officeDocument/2006/relationships/image" Target="../media/image85.jpeg"/><Relationship Id="rId7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560394"/>
            <a:ext cx="9108504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atlas.ch/angels-demons/images/page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8" y="2075486"/>
            <a:ext cx="3275785" cy="2763199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2878040" y="5483656"/>
            <a:ext cx="3664059" cy="132343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Marcel Merk</a:t>
            </a:r>
          </a:p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Aperture Lecture</a:t>
            </a:r>
          </a:p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Maastricht Science </a:t>
            </a:r>
            <a:r>
              <a:rPr lang="en-US" sz="2000" dirty="0" err="1" smtClean="0">
                <a:solidFill>
                  <a:srgbClr val="D6FFFC"/>
                </a:solidFill>
              </a:rPr>
              <a:t>Programme</a:t>
            </a:r>
            <a:endParaRPr lang="en-US" sz="2000" dirty="0" smtClean="0">
              <a:solidFill>
                <a:srgbClr val="D6FFFC"/>
              </a:solidFill>
            </a:endParaRPr>
          </a:p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April 13, 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9926"/>
            <a:ext cx="9144000" cy="762000"/>
          </a:xfrm>
        </p:spPr>
        <p:txBody>
          <a:bodyPr/>
          <a:lstStyle/>
          <a:p>
            <a:r>
              <a:rPr lang="en-US" i="1" dirty="0" smtClean="0">
                <a:solidFill>
                  <a:srgbClr val="FFFFB3"/>
                </a:solidFill>
              </a:rPr>
              <a:t>Higgs and the mystery of </a:t>
            </a:r>
            <a:br>
              <a:rPr lang="en-US" i="1" dirty="0" smtClean="0">
                <a:solidFill>
                  <a:srgbClr val="FFFFB3"/>
                </a:solidFill>
              </a:rPr>
            </a:br>
            <a:r>
              <a:rPr lang="en-US" i="1" dirty="0" smtClean="0">
                <a:solidFill>
                  <a:srgbClr val="FFFFB3"/>
                </a:solidFill>
              </a:rPr>
              <a:t>the missing </a:t>
            </a:r>
            <a:r>
              <a:rPr lang="en-US" i="1" dirty="0">
                <a:solidFill>
                  <a:srgbClr val="FFFFB3"/>
                </a:solidFill>
              </a:rPr>
              <a:t>a</a:t>
            </a:r>
            <a:r>
              <a:rPr lang="en-US" i="1" dirty="0" smtClean="0">
                <a:solidFill>
                  <a:srgbClr val="FFFFB3"/>
                </a:solidFill>
              </a:rPr>
              <a:t>ntimatter </a:t>
            </a:r>
            <a:endParaRPr lang="en-US" i="1" dirty="0">
              <a:solidFill>
                <a:srgbClr val="FFFFB3"/>
              </a:solidFill>
            </a:endParaRPr>
          </a:p>
        </p:txBody>
      </p:sp>
      <p:pic>
        <p:nvPicPr>
          <p:cNvPr id="9" name="Picture 8" descr="Peter_Higgs_2Curtai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4494" y="2061831"/>
            <a:ext cx="4334851" cy="2705786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398901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/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the laboratory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100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Compare 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millions of 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particle and antiparticle decays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…and look for differences between matter and antimatter!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08203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particles: </a:t>
            </a:r>
            <a:br>
              <a:rPr lang="en-US" dirty="0" smtClean="0"/>
            </a:br>
            <a:r>
              <a:rPr lang="en-US" dirty="0" smtClean="0"/>
              <a:t>a difference between matter and anti-matter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090509"/>
          </a:xfrm>
        </p:spPr>
        <p:txBody>
          <a:bodyPr/>
          <a:lstStyle/>
          <a:p>
            <a:r>
              <a:rPr lang="en-US" sz="2200" dirty="0" smtClean="0"/>
              <a:t>But left and right not at the same rate!</a:t>
            </a:r>
          </a:p>
          <a:p>
            <a:r>
              <a:rPr lang="en-US" sz="2200" dirty="0" smtClean="0"/>
              <a:t>This only occurs in rare decays in which particles of the </a:t>
            </a:r>
            <a:r>
              <a:rPr lang="en-US" sz="2200" b="1" i="1" dirty="0" smtClean="0"/>
              <a:t>1st, 2nd and 3rd </a:t>
            </a:r>
            <a:r>
              <a:rPr lang="en-US" sz="2200" dirty="0" smtClean="0"/>
              <a:t>generation are involved. </a:t>
            </a:r>
          </a:p>
          <a:p>
            <a:r>
              <a:rPr lang="en-US" sz="2200" dirty="0" smtClean="0">
                <a:solidFill>
                  <a:srgbClr val="66FFFF"/>
                </a:solidFill>
              </a:rPr>
              <a:t>This occurs exactly as predicted by the Higgs interaction!</a:t>
            </a:r>
            <a:endParaRPr lang="en-US" sz="1800" dirty="0" smtClean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particle  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decays to a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and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particle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particles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decays to a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and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1807" y="1739521"/>
            <a:ext cx="20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Matter process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740055"/>
            <a:ext cx="25198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Antimatter process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243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particles: </a:t>
            </a:r>
            <a:br>
              <a:rPr lang="en-US" dirty="0" smtClean="0"/>
            </a:br>
            <a:r>
              <a:rPr lang="en-US" dirty="0" smtClean="0"/>
              <a:t>a difference between matter and anti-matter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The laws </a:t>
            </a: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of nature for matter and antimatter are clearly not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100% </a:t>
            </a:r>
            <a:r>
              <a:rPr lang="en-US" sz="2400" kern="0" dirty="0" smtClean="0">
                <a:solidFill>
                  <a:srgbClr val="FF9900"/>
                </a:solidFill>
                <a:latin typeface="+mn-lt"/>
              </a:rPr>
              <a:t>mirror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-symmetric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particle  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decays to a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and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particle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particles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decays to a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and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7503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Escher’s </a:t>
            </a:r>
            <a:r>
              <a:rPr lang="en-US" sz="3200" dirty="0" smtClean="0"/>
              <a:t>impression on the difference between matter and anti-matter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082348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CECFF"/>
                </a:solidFill>
              </a:rPr>
              <a:t>matter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23549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CECFF"/>
                </a:solidFill>
              </a:rPr>
              <a:t>Anti-matter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273544" y="6113463"/>
            <a:ext cx="2093642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left      right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7472" y="3380116"/>
            <a:ext cx="3225562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FFFF"/>
                </a:solidFill>
              </a:rPr>
              <a:t>c</a:t>
            </a:r>
            <a:r>
              <a:rPr lang="en-US" dirty="0" smtClean="0">
                <a:solidFill>
                  <a:srgbClr val="66FFFF"/>
                </a:solidFill>
              </a:rPr>
              <a:t>olor  </a:t>
            </a:r>
            <a:r>
              <a:rPr lang="en-US" dirty="0" smtClean="0">
                <a:solidFill>
                  <a:srgbClr val="66FFFF"/>
                </a:solidFill>
                <a:sym typeface="Symbol" pitchFamily="18" charset="2"/>
              </a:rPr>
              <a:t>     </a:t>
            </a:r>
            <a:r>
              <a:rPr lang="en-US" dirty="0">
                <a:solidFill>
                  <a:srgbClr val="66FFFF"/>
                </a:solidFill>
                <a:sym typeface="Symbol" pitchFamily="18" charset="2"/>
              </a:rPr>
              <a:t>anti</a:t>
            </a:r>
            <a:r>
              <a:rPr lang="en-US" dirty="0" smtClean="0">
                <a:solidFill>
                  <a:srgbClr val="66FFFF"/>
                </a:solidFill>
                <a:sym typeface="Symbol" pitchFamily="18" charset="2"/>
              </a:rPr>
              <a:t>-color</a:t>
            </a:r>
            <a:endParaRPr lang="en-US" dirty="0">
              <a:solidFill>
                <a:srgbClr val="66FFFF"/>
              </a:solidFill>
              <a:sym typeface="Symbol" pitchFamily="18" charset="2"/>
            </a:endParaRP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6778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</a:t>
            </a:r>
            <a:r>
              <a:rPr lang="en-US" dirty="0" smtClean="0"/>
              <a:t>done now?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234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hot universe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33772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So: “Teeny-weeny” more </a:t>
            </a:r>
            <a:r>
              <a:rPr lang="en-US" dirty="0" smtClean="0">
                <a:solidFill>
                  <a:srgbClr val="66FFFF"/>
                </a:solidFill>
              </a:rPr>
              <a:t>matter particles</a:t>
            </a:r>
          </a:p>
          <a:p>
            <a:r>
              <a:rPr lang="en-US" dirty="0" smtClean="0"/>
              <a:t> than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smtClean="0">
                <a:solidFill>
                  <a:srgbClr val="FF0000"/>
                </a:solidFill>
              </a:rPr>
              <a:t>matter particles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1" y="1441450"/>
            <a:ext cx="2098674" cy="3373438"/>
            <a:chOff x="4461" y="278"/>
            <a:chExt cx="1322" cy="2125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0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smtClean="0"/>
                <a:t>matter:</a:t>
              </a:r>
              <a:endParaRPr lang="en-US" sz="2400" i="1" dirty="0"/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19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/>
                <a:t>anti-</a:t>
              </a:r>
              <a:r>
                <a:rPr lang="en-US" sz="2400" i="1" dirty="0" smtClean="0"/>
                <a:t>matter:</a:t>
              </a:r>
              <a:endParaRPr lang="en-US" sz="2400" i="1" dirty="0"/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8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light</a:t>
              </a:r>
              <a:endParaRPr lang="en-US" sz="2400" dirty="0"/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1041" cy="33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/>
                <a:t>Suppose:</a:t>
              </a:r>
              <a:endParaRPr lang="en-US" dirty="0"/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49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2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5098947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Time=</a:t>
            </a:r>
            <a:r>
              <a:rPr lang="en-US" dirty="0"/>
              <a:t>0.00000000001 </a:t>
            </a:r>
            <a:r>
              <a:rPr lang="en-US" dirty="0" smtClean="0"/>
              <a:t>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66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hot universe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33772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So: “Teeny-weeny” more </a:t>
            </a:r>
            <a:r>
              <a:rPr lang="en-US" dirty="0" smtClean="0">
                <a:solidFill>
                  <a:srgbClr val="66FFFF"/>
                </a:solidFill>
              </a:rPr>
              <a:t>matter particles</a:t>
            </a:r>
          </a:p>
          <a:p>
            <a:r>
              <a:rPr lang="en-US" dirty="0" smtClean="0"/>
              <a:t> than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smtClean="0">
                <a:solidFill>
                  <a:srgbClr val="FF0000"/>
                </a:solidFill>
              </a:rPr>
              <a:t>matter particles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1" y="1441450"/>
            <a:ext cx="2098674" cy="3373438"/>
            <a:chOff x="4461" y="278"/>
            <a:chExt cx="1322" cy="2125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0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smtClean="0"/>
                <a:t>matter:</a:t>
              </a:r>
              <a:endParaRPr lang="en-US" sz="2400" i="1" dirty="0"/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19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/>
                <a:t>anti-</a:t>
              </a:r>
              <a:r>
                <a:rPr lang="en-US" sz="2400" i="1" dirty="0" smtClean="0"/>
                <a:t>matter:</a:t>
              </a:r>
              <a:endParaRPr lang="en-US" sz="2400" i="1" dirty="0"/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8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light</a:t>
              </a:r>
              <a:endParaRPr lang="en-US" sz="2400" dirty="0"/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1041" cy="33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/>
                <a:t>Suppose:</a:t>
              </a:r>
              <a:endParaRPr lang="en-US" dirty="0"/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49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2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5098947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Time=</a:t>
            </a:r>
            <a:r>
              <a:rPr lang="en-US" dirty="0"/>
              <a:t>0.00000000001 </a:t>
            </a:r>
            <a:r>
              <a:rPr lang="en-US" dirty="0" smtClean="0"/>
              <a:t>second</a:t>
            </a:r>
            <a:endParaRPr lang="en-US" dirty="0"/>
          </a:p>
        </p:txBody>
      </p:sp>
      <p:sp>
        <p:nvSpPr>
          <p:cNvPr id="108" name="Oval 107"/>
          <p:cNvSpPr/>
          <p:nvPr/>
        </p:nvSpPr>
        <p:spPr bwMode="auto">
          <a:xfrm>
            <a:off x="2747006" y="1351117"/>
            <a:ext cx="4188092" cy="3837147"/>
          </a:xfrm>
          <a:prstGeom prst="ellipse">
            <a:avLst/>
          </a:prstGeom>
          <a:solidFill>
            <a:schemeClr val="tx1">
              <a:alpha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747433" y="2177331"/>
            <a:ext cx="4043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9900"/>
                </a:solidFill>
              </a:rPr>
              <a:t>Th</a:t>
            </a:r>
            <a:r>
              <a:rPr lang="en-US" b="1" dirty="0" smtClean="0">
                <a:solidFill>
                  <a:srgbClr val="FF9900"/>
                </a:solidFill>
              </a:rPr>
              <a:t>e </a:t>
            </a:r>
            <a:r>
              <a:rPr lang="en-US" b="1" dirty="0" smtClean="0">
                <a:solidFill>
                  <a:srgbClr val="FF9900"/>
                </a:solidFill>
              </a:rPr>
              <a:t>Standard Model explanation fails numerically. More </a:t>
            </a:r>
          </a:p>
          <a:p>
            <a:pPr algn="ctr"/>
            <a:r>
              <a:rPr lang="en-US" b="1" dirty="0" smtClean="0">
                <a:solidFill>
                  <a:srgbClr val="FF9900"/>
                </a:solidFill>
              </a:rPr>
              <a:t>is needed than a Higgs particle!</a:t>
            </a:r>
            <a:endParaRPr lang="en-US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977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72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9" y="154498"/>
            <a:ext cx="4420736" cy="65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377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8901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Recent Excitement</a:t>
            </a:r>
            <a:br>
              <a:rPr lang="en-US" sz="4000" dirty="0" smtClean="0"/>
            </a:br>
            <a:r>
              <a:rPr lang="en-US" sz="4000" dirty="0" smtClean="0"/>
              <a:t>X(750)?!  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828723" y="0"/>
            <a:ext cx="4150178" cy="3402540"/>
            <a:chOff x="4416323" y="2204065"/>
            <a:chExt cx="3072580" cy="308077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4" descr="asymmetry-295x30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9249241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LEP </a:t>
            </a:r>
            <a:r>
              <a:rPr lang="en-US" b="1" i="1" kern="0" noProof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collider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7900" y="1173489"/>
            <a:ext cx="486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of 27 km, 100 m deep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65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from LHC high energy: 13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42" y="1990884"/>
            <a:ext cx="8585200" cy="438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4753" y="851917"/>
            <a:ext cx="3511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 smtClean="0">
                <a:solidFill>
                  <a:srgbClr val="4CFF71"/>
                </a:solidFill>
              </a:rPr>
              <a:t>p p </a:t>
            </a:r>
            <a:r>
              <a:rPr lang="en-US" sz="4000" dirty="0" smtClean="0">
                <a:solidFill>
                  <a:srgbClr val="4CFF71"/>
                </a:solidFill>
                <a:sym typeface="Wingdings"/>
              </a:rPr>
              <a:t> </a:t>
            </a:r>
            <a:r>
              <a:rPr lang="en-US" sz="4000" dirty="0" smtClean="0">
                <a:solidFill>
                  <a:srgbClr val="4CFF71"/>
                </a:solidFill>
              </a:rPr>
              <a:t>? </a:t>
            </a:r>
            <a:r>
              <a:rPr lang="en-US" sz="4000" dirty="0" smtClean="0">
                <a:solidFill>
                  <a:srgbClr val="4CFF71"/>
                </a:solidFill>
                <a:sym typeface="Wingdings"/>
              </a:rPr>
              <a:t> </a:t>
            </a:r>
            <a:r>
              <a:rPr lang="en-US" sz="4000" dirty="0" smtClean="0">
                <a:solidFill>
                  <a:srgbClr val="4CFF71"/>
                </a:solidFill>
                <a:latin typeface="Symbol" charset="2"/>
                <a:cs typeface="Symbol" charset="2"/>
                <a:sym typeface="Wingdings"/>
              </a:rPr>
              <a:t>g g</a:t>
            </a:r>
            <a:r>
              <a:rPr lang="en-US" sz="4000" dirty="0" smtClean="0">
                <a:solidFill>
                  <a:srgbClr val="4CFF71"/>
                </a:solidFill>
                <a:sym typeface="Wingdings"/>
              </a:rPr>
              <a:t> </a:t>
            </a:r>
            <a:endParaRPr lang="en-US" sz="4000" dirty="0">
              <a:solidFill>
                <a:srgbClr val="4CF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674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</a:t>
            </a:r>
            <a:r>
              <a:rPr lang="en-US" dirty="0"/>
              <a:t> E</a:t>
            </a:r>
            <a:r>
              <a:rPr lang="en-US" dirty="0" smtClean="0"/>
              <a:t>xcitement at the LHC!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158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discovery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55826" y="5589053"/>
            <a:ext cx="364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Statistical fluctuation?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98935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21" grpId="0"/>
      <p:bldP spid="17" grpId="0" animBg="1"/>
      <p:bldP spid="2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01" y="1192696"/>
            <a:ext cx="4507844" cy="4491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Moriond</a:t>
            </a:r>
            <a:r>
              <a:rPr lang="en-US" dirty="0" smtClean="0"/>
              <a:t> conference 17-3-2016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36677" y="704088"/>
            <a:ext cx="996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1062" y="704628"/>
            <a:ext cx="906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CMS: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3025" y="342539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138183" y="391531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1780939" y="259346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6882" y="5945311"/>
            <a:ext cx="712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Either: </a:t>
            </a:r>
            <a:r>
              <a:rPr lang="en-US" dirty="0" smtClean="0">
                <a:solidFill>
                  <a:srgbClr val="FF6600"/>
                </a:solidFill>
              </a:rPr>
              <a:t>statistical </a:t>
            </a:r>
            <a:r>
              <a:rPr lang="en-US" dirty="0" smtClean="0">
                <a:solidFill>
                  <a:srgbClr val="FF6600"/>
                </a:solidFill>
              </a:rPr>
              <a:t>fluctuation, Or: revolution!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947" y="1199895"/>
            <a:ext cx="3922448" cy="451934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 rot="1000105">
            <a:off x="6347544" y="2776844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7314" y="3531326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6675519" y="3959293"/>
            <a:ext cx="12650" cy="1245207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190701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ICHEP </a:t>
            </a:r>
            <a:r>
              <a:rPr lang="en-US" dirty="0" err="1" smtClean="0"/>
              <a:t>conf</a:t>
            </a:r>
            <a:r>
              <a:rPr lang="en-US" dirty="0" smtClean="0"/>
              <a:t> (August 2016) we’ll know: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0" y="818904"/>
            <a:ext cx="4835000" cy="46992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4294" y="3122155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423357" y="3552780"/>
            <a:ext cx="26131" cy="1603208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2035504" y="2293946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389984" y="828077"/>
            <a:ext cx="3460677" cy="2052980"/>
            <a:chOff x="245414" y="3988083"/>
            <a:chExt cx="3882087" cy="2388217"/>
          </a:xfrm>
        </p:grpSpPr>
        <p:pic>
          <p:nvPicPr>
            <p:cNvPr id="22" name="Picture 21" descr="muon_orde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01" y="4001400"/>
              <a:ext cx="3810000" cy="2374900"/>
            </a:xfrm>
            <a:prstGeom prst="rect">
              <a:avLst/>
            </a:prstGeom>
            <a:ln w="127000">
              <a:solidFill>
                <a:schemeClr val="bg1"/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45414" y="3988083"/>
              <a:ext cx="2127305" cy="400110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1936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Isidor</a:t>
              </a:r>
              <a:r>
                <a:rPr lang="en-US" sz="2000" dirty="0" smtClean="0">
                  <a:solidFill>
                    <a:srgbClr val="00007E"/>
                  </a:solidFill>
                </a:rPr>
                <a:t> Rabi: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4547" y="5831108"/>
              <a:ext cx="1423890" cy="465445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the</a:t>
              </a:r>
              <a:r>
                <a:rPr lang="en-US" sz="2000" dirty="0" smtClean="0">
                  <a:solidFill>
                    <a:srgbClr val="00007E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muon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842875" y="1193331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59" y="3841153"/>
            <a:ext cx="2330135" cy="2873175"/>
          </a:xfrm>
          <a:prstGeom prst="rect">
            <a:avLst/>
          </a:prstGeom>
        </p:spPr>
      </p:pic>
      <p:pic>
        <p:nvPicPr>
          <p:cNvPr id="27" name="Picture 26" descr="WhoOrderedDiGamma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5B71A1"/>
              </a:clrFrom>
              <a:clrTo>
                <a:srgbClr val="5B71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69" y="3128890"/>
            <a:ext cx="2513350" cy="3558725"/>
          </a:xfrm>
          <a:prstGeom prst="rect">
            <a:avLst/>
          </a:prstGeom>
          <a:solidFill>
            <a:srgbClr val="D6FFFC"/>
          </a:solidFill>
        </p:spPr>
      </p:pic>
    </p:spTree>
    <p:extLst>
      <p:ext uri="{BB962C8B-B14F-4D97-AF65-F5344CB8AC3E}">
        <p14:creationId xmlns:p14="http://schemas.microsoft.com/office/powerpoint/2010/main" val="17595880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536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432" y="4089243"/>
            <a:ext cx="4255694" cy="261221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-1" y="-57724"/>
            <a:ext cx="9247909" cy="82607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" y="768350"/>
            <a:ext cx="4236427" cy="60195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36385" y="4827492"/>
            <a:ext cx="3440782" cy="944182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713238" y="605148"/>
            <a:ext cx="1050233" cy="2067899"/>
          </a:xfrm>
          <a:custGeom>
            <a:avLst/>
            <a:gdLst>
              <a:gd name="connsiteX0" fmla="*/ 264240 w 264240"/>
              <a:gd name="connsiteY0" fmla="*/ 0 h 1627936"/>
              <a:gd name="connsiteX1" fmla="*/ 68191 w 264240"/>
              <a:gd name="connsiteY1" fmla="*/ 860846 h 1627936"/>
              <a:gd name="connsiteX2" fmla="*/ 0 w 264240"/>
              <a:gd name="connsiteY2" fmla="*/ 1627936 h 162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240" h="1627936">
                <a:moveTo>
                  <a:pt x="264240" y="0"/>
                </a:moveTo>
                <a:cubicBezTo>
                  <a:pt x="188235" y="294761"/>
                  <a:pt x="112231" y="589523"/>
                  <a:pt x="68191" y="860846"/>
                </a:cubicBezTo>
                <a:cubicBezTo>
                  <a:pt x="24151" y="1132169"/>
                  <a:pt x="0" y="1627936"/>
                  <a:pt x="0" y="1627936"/>
                </a:cubicBezTo>
              </a:path>
            </a:pathLst>
          </a:custGeom>
          <a:ln w="381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75041" y="1179180"/>
            <a:ext cx="4472298" cy="1713318"/>
            <a:chOff x="4475041" y="695380"/>
            <a:chExt cx="4472298" cy="1713318"/>
          </a:xfrm>
        </p:grpSpPr>
        <p:pic>
          <p:nvPicPr>
            <p:cNvPr id="25" name="Picture 24" descr="ParticleMasses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7229" y="790466"/>
              <a:ext cx="4310566" cy="153201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475041" y="695380"/>
              <a:ext cx="4472298" cy="1713318"/>
            </a:xfrm>
            <a:prstGeom prst="rect">
              <a:avLst/>
            </a:prstGeom>
            <a:noFill/>
            <a:ln w="1905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Freeform 26"/>
          <p:cNvSpPr/>
          <p:nvPr/>
        </p:nvSpPr>
        <p:spPr>
          <a:xfrm>
            <a:off x="6132286" y="700529"/>
            <a:ext cx="550463" cy="573737"/>
          </a:xfrm>
          <a:custGeom>
            <a:avLst/>
            <a:gdLst>
              <a:gd name="connsiteX0" fmla="*/ 230145 w 230145"/>
              <a:gd name="connsiteY0" fmla="*/ 0 h 323883"/>
              <a:gd name="connsiteX1" fmla="*/ 93763 w 230145"/>
              <a:gd name="connsiteY1" fmla="*/ 153418 h 323883"/>
              <a:gd name="connsiteX2" fmla="*/ 0 w 230145"/>
              <a:gd name="connsiteY2" fmla="*/ 323883 h 323883"/>
              <a:gd name="connsiteX3" fmla="*/ 0 w 230145"/>
              <a:gd name="connsiteY3" fmla="*/ 323883 h 3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45" h="323883">
                <a:moveTo>
                  <a:pt x="230145" y="0"/>
                </a:moveTo>
                <a:cubicBezTo>
                  <a:pt x="181133" y="49719"/>
                  <a:pt x="132121" y="99438"/>
                  <a:pt x="93763" y="153418"/>
                </a:cubicBezTo>
                <a:cubicBezTo>
                  <a:pt x="55406" y="207399"/>
                  <a:pt x="0" y="323883"/>
                  <a:pt x="0" y="323883"/>
                </a:cubicBezTo>
                <a:lnTo>
                  <a:pt x="0" y="323883"/>
                </a:lnTo>
              </a:path>
            </a:pathLst>
          </a:custGeom>
          <a:ln w="381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844703" y="726099"/>
            <a:ext cx="1605560" cy="3809882"/>
          </a:xfrm>
          <a:custGeom>
            <a:avLst/>
            <a:gdLst>
              <a:gd name="connsiteX0" fmla="*/ 0 w 609458"/>
              <a:gd name="connsiteY0" fmla="*/ 0 h 3809882"/>
              <a:gd name="connsiteX1" fmla="*/ 528481 w 609458"/>
              <a:gd name="connsiteY1" fmla="*/ 1491564 h 3809882"/>
              <a:gd name="connsiteX2" fmla="*/ 485862 w 609458"/>
              <a:gd name="connsiteY2" fmla="*/ 3809882 h 380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458" h="3809882">
                <a:moveTo>
                  <a:pt x="0" y="0"/>
                </a:moveTo>
                <a:cubicBezTo>
                  <a:pt x="223752" y="428292"/>
                  <a:pt x="447504" y="856584"/>
                  <a:pt x="528481" y="1491564"/>
                </a:cubicBezTo>
                <a:cubicBezTo>
                  <a:pt x="609458" y="2126544"/>
                  <a:pt x="485862" y="3809882"/>
                  <a:pt x="485862" y="3809882"/>
                </a:cubicBezTo>
              </a:path>
            </a:pathLst>
          </a:custGeom>
          <a:ln w="381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higgs-potenti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333" y="2817984"/>
            <a:ext cx="3127416" cy="202756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364" y="-3877"/>
            <a:ext cx="9605819" cy="776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1297" y="3129984"/>
            <a:ext cx="2143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X(750) ??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3335675" y="4369400"/>
            <a:ext cx="106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2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7" grpId="0" animBg="1"/>
      <p:bldP spid="28" grpId="0" animBg="1"/>
      <p:bldP spid="5" grpId="0"/>
      <p:bldP spid="1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23" y="4006794"/>
            <a:ext cx="8493271" cy="2688990"/>
          </a:xfrm>
        </p:spPr>
        <p:txBody>
          <a:bodyPr/>
          <a:lstStyle/>
          <a:p>
            <a:r>
              <a:rPr lang="en-US" sz="2400" dirty="0" smtClean="0"/>
              <a:t>Standard Model includes</a:t>
            </a:r>
            <a:r>
              <a:rPr lang="en-US" sz="2400" dirty="0"/>
              <a:t> </a:t>
            </a:r>
            <a:r>
              <a:rPr lang="en-US" sz="2400" dirty="0" smtClean="0"/>
              <a:t>mathematical “accidents”.</a:t>
            </a:r>
          </a:p>
          <a:p>
            <a:r>
              <a:rPr lang="en-US" sz="2400" dirty="0" smtClean="0"/>
              <a:t>Missing anti-matter is not explained.</a:t>
            </a:r>
          </a:p>
          <a:p>
            <a:r>
              <a:rPr lang="en-US" sz="2400" dirty="0" smtClean="0"/>
              <a:t>Is there an answer with the leptons?</a:t>
            </a:r>
          </a:p>
          <a:p>
            <a:r>
              <a:rPr lang="en-US" sz="2400" dirty="0" smtClean="0"/>
              <a:t>What is Dark Matter?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New particles? X(750)? Standard </a:t>
            </a:r>
            <a:r>
              <a:rPr lang="en-US" sz="2000" dirty="0" err="1">
                <a:solidFill>
                  <a:srgbClr val="66FFFF"/>
                </a:solidFill>
              </a:rPr>
              <a:t>M</a:t>
            </a:r>
            <a:r>
              <a:rPr lang="en-US" sz="2000" dirty="0" err="1" smtClean="0">
                <a:solidFill>
                  <a:srgbClr val="66FFFF"/>
                </a:solidFill>
              </a:rPr>
              <a:t>odel</a:t>
            </a:r>
            <a:r>
              <a:rPr lang="en-US" sz="2000" dirty="0" err="1" smtClean="0">
                <a:solidFill>
                  <a:srgbClr val="66FF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66FFFF"/>
                </a:solidFill>
              </a:rPr>
              <a:t>Supersymmetry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The LHC is searching for new particles…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tandard_Model_of_Elementary_Partic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0806" y="178703"/>
            <a:ext cx="3933097" cy="37697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45122" y="1012188"/>
            <a:ext cx="5137793" cy="1360116"/>
          </a:xfrm>
          <a:prstGeom prst="rect">
            <a:avLst/>
          </a:prstGeom>
          <a:noFill/>
          <a:ln w="19050">
            <a:solidFill>
              <a:srgbClr val="FFFCC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personal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fascination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Why are there </a:t>
            </a:r>
            <a:r>
              <a:rPr kumimoji="0" lang="en-US" sz="2200" b="1" u="sng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three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generations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of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fundamental </a:t>
            </a:r>
            <a:r>
              <a:rPr lang="en-US" sz="2200" kern="0" dirty="0" smtClean="0">
                <a:solidFill>
                  <a:srgbClr val="FF9900"/>
                </a:solidFill>
                <a:latin typeface="+mn-lt"/>
              </a:rPr>
              <a:t>particles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44201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 Particles ?? </a:t>
            </a:r>
            <a:endParaRPr lang="en-US" b="1" dirty="0">
              <a:solidFill>
                <a:schemeClr val="tx1"/>
              </a:solidFill>
              <a:latin typeface="Tahoma" pitchFamily="-104" charset="0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7881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your attention.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6" y="824904"/>
            <a:ext cx="5082932" cy="5794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6879" y="6032173"/>
            <a:ext cx="1075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Beer?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43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collider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L3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259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Experiments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newtonscradleplay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685800"/>
            <a:ext cx="5101910" cy="4546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25003" y="5324846"/>
            <a:ext cx="2802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it moves, it’s biology.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718640" y="5679902"/>
            <a:ext cx="3055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it smells, it’s chemistry.  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24075" y="6035715"/>
            <a:ext cx="3631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it doesn’t work, it’s physics..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9707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FF99"/>
                </a:solidFill>
              </a:rPr>
              <a:t>All possible forms of matter </a:t>
            </a:r>
            <a:r>
              <a:rPr lang="en-US" dirty="0" smtClean="0"/>
              <a:t>are</a:t>
            </a:r>
            <a:r>
              <a:rPr lang="en-US" sz="2800" b="1" dirty="0" smtClean="0">
                <a:solidFill>
                  <a:srgbClr val="FFFF99"/>
                </a:solidFill>
              </a:rPr>
              <a:t> </a:t>
            </a:r>
            <a:r>
              <a:rPr lang="en-US" sz="2800" b="1" dirty="0" smtClean="0">
                <a:solidFill>
                  <a:srgbClr val="FFFF99"/>
                </a:solidFill>
              </a:rPr>
              <a:t>produced 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possible forms of matter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produced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2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00" y="22225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113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 smtClean="0"/>
              <a:t>Elementary </a:t>
            </a:r>
            <a:r>
              <a:rPr lang="en-US" dirty="0" smtClean="0"/>
              <a:t>Particles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721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 dirty="0" smtClean="0"/>
                <a:t>Charge</a:t>
              </a:r>
              <a:endParaRPr lang="en-US" sz="2400" u="sng" dirty="0"/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86671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 dirty="0" smtClean="0"/>
              <a:t>Generation:</a:t>
            </a:r>
            <a:endParaRPr lang="en-US" sz="2400" i="1" u="sng" dirty="0"/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351652" cy="584776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Matter</a:t>
            </a:r>
            <a:endParaRPr lang="en-US" sz="3200" dirty="0"/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CERN 1993: </a:t>
            </a:r>
            <a:r>
              <a:rPr lang="en-US" u="sng" dirty="0" smtClean="0"/>
              <a:t>There are exactly 3 generations!</a:t>
            </a:r>
            <a:endParaRPr lang="en-US" u="sng" dirty="0"/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14421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smtClean="0"/>
              <a:t>Charge</a:t>
            </a:r>
            <a:endParaRPr lang="en-US" sz="2400" u="sng" dirty="0"/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86671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 dirty="0" smtClean="0"/>
              <a:t>Generation:</a:t>
            </a:r>
            <a:endParaRPr lang="en-US" sz="2400" i="1" u="sng" dirty="0"/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351652" cy="584776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Matter</a:t>
            </a:r>
            <a:endParaRPr lang="en-US" sz="3200" dirty="0"/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84265"/>
            <a:ext cx="4725987" cy="5541964"/>
            <a:chOff x="2835" y="683"/>
            <a:chExt cx="2977" cy="3491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513" cy="318"/>
              <a:chOff x="3107" y="650"/>
              <a:chExt cx="151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1377" cy="233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 dirty="0" smtClean="0">
                    <a:solidFill>
                      <a:srgbClr val="FF0000"/>
                    </a:solidFill>
                  </a:rPr>
                  <a:t>measurements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707" cy="204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dirty="0" smtClean="0">
                  <a:solidFill>
                    <a:srgbClr val="66FFFF"/>
                  </a:solidFill>
                </a:rPr>
                <a:t>Collision Energy </a:t>
              </a:r>
              <a:r>
                <a:rPr lang="en-US" sz="2000" dirty="0">
                  <a:solidFill>
                    <a:srgbClr val="66FFFF"/>
                  </a:solidFill>
                </a:rPr>
                <a:t>(</a:t>
              </a:r>
              <a:r>
                <a:rPr lang="en-US" sz="2000" dirty="0" err="1">
                  <a:solidFill>
                    <a:srgbClr val="66FFFF"/>
                  </a:solidFill>
                </a:rPr>
                <a:t>GeV</a:t>
              </a:r>
              <a:r>
                <a:rPr lang="en-US" sz="2000" dirty="0">
                  <a:solidFill>
                    <a:srgbClr val="66FFFF"/>
                  </a:solidFill>
                </a:rPr>
                <a:t>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265" y="1522"/>
              <a:ext cx="1691" cy="20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dirty="0" smtClean="0">
                  <a:solidFill>
                    <a:srgbClr val="66FFFF"/>
                  </a:solidFill>
                </a:rPr>
                <a:t>The number of events</a:t>
              </a:r>
              <a:endParaRPr lang="en-US" sz="2000" dirty="0">
                <a:solidFill>
                  <a:srgbClr val="66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8997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854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Astronomy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Particle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Physics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4" name="Hexagon 3"/>
          <p:cNvSpPr/>
          <p:nvPr/>
        </p:nvSpPr>
        <p:spPr bwMode="auto">
          <a:xfrm>
            <a:off x="2926814" y="2079719"/>
            <a:ext cx="3331787" cy="2852707"/>
          </a:xfrm>
          <a:prstGeom prst="hexagon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26" y="2099891"/>
            <a:ext cx="3175000" cy="275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5789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Is </a:t>
            </a:r>
            <a:r>
              <a:rPr lang="en-US" dirty="0" smtClean="0"/>
              <a:t>this all there </a:t>
            </a:r>
            <a:r>
              <a:rPr lang="en-US" dirty="0"/>
              <a:t>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14421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smtClean="0"/>
              <a:t>Charge</a:t>
            </a:r>
            <a:endParaRPr lang="en-US" sz="2400" u="sng" dirty="0"/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86671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 dirty="0" smtClean="0"/>
              <a:t>Generation:</a:t>
            </a:r>
            <a:endParaRPr lang="en-US" sz="2400" i="1" u="sng" dirty="0"/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351652" cy="584776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Matter</a:t>
            </a:r>
            <a:endParaRPr lang="en-US" sz="3200" dirty="0"/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82651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Antimatter and </a:t>
            </a:r>
            <a:br>
              <a:rPr lang="en-US" sz="4000" dirty="0" smtClean="0"/>
            </a:br>
            <a:r>
              <a:rPr lang="en-US" sz="4000" dirty="0" smtClean="0"/>
              <a:t>the Big Bang 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36" y="141120"/>
            <a:ext cx="3457481" cy="291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752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of elementary particles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33536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smtClean="0"/>
              <a:t>Revolutions early last century:</a:t>
            </a:r>
            <a:endParaRPr lang="en-US" sz="2600" dirty="0"/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66FFFF"/>
                </a:solidFill>
              </a:rPr>
              <a:t>Theory of Relativity </a:t>
            </a:r>
            <a:endParaRPr lang="en-US" dirty="0">
              <a:solidFill>
                <a:srgbClr val="66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smtClean="0">
                <a:solidFill>
                  <a:srgbClr val="66FFFF"/>
                </a:solidFill>
              </a:rPr>
              <a:t>Mechanics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smtClean="0"/>
              <a:t>relativistic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theory!  </a:t>
            </a:r>
            <a:endParaRPr lang="en-US" sz="26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685624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smtClean="0"/>
              <a:t>Prediction </a:t>
            </a:r>
            <a:r>
              <a:rPr lang="en-US" sz="2400" u="sng" dirty="0"/>
              <a:t>Dirac 1928:</a:t>
            </a:r>
          </a:p>
          <a:p>
            <a:r>
              <a:rPr lang="en-US" sz="2400" dirty="0" smtClean="0">
                <a:solidFill>
                  <a:srgbClr val="66FFFF"/>
                </a:solidFill>
              </a:rPr>
              <a:t>For each matter particle</a:t>
            </a:r>
          </a:p>
          <a:p>
            <a:r>
              <a:rPr lang="en-US" sz="2400" dirty="0">
                <a:solidFill>
                  <a:srgbClr val="66FFFF"/>
                </a:solidFill>
              </a:rPr>
              <a:t>t</a:t>
            </a:r>
            <a:r>
              <a:rPr lang="en-US" sz="2400" dirty="0" smtClean="0">
                <a:solidFill>
                  <a:srgbClr val="66FFFF"/>
                </a:solidFill>
              </a:rPr>
              <a:t>here exists an antimatter</a:t>
            </a:r>
          </a:p>
          <a:p>
            <a:r>
              <a:rPr lang="en-US" sz="2400" dirty="0" smtClean="0">
                <a:solidFill>
                  <a:srgbClr val="66FFFF"/>
                </a:solidFill>
              </a:rPr>
              <a:t>Particle!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7014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predicts anti-particles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saw an electron with “wrong” charge : 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66FFFF"/>
                </a:solidFill>
              </a:rPr>
              <a:t>Observed </a:t>
            </a:r>
            <a:r>
              <a:rPr lang="en-US" sz="2400" dirty="0">
                <a:solidFill>
                  <a:srgbClr val="66FFFF"/>
                </a:solidFill>
              </a:rPr>
              <a:t>in a</a:t>
            </a:r>
            <a:r>
              <a:rPr lang="en-US" sz="2400" dirty="0" smtClean="0">
                <a:solidFill>
                  <a:srgbClr val="66FFFF"/>
                </a:solidFill>
              </a:rPr>
              <a:t> cloud chamber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332941" y="-90710"/>
            <a:ext cx="4620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discovers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anti-electron</a:t>
            </a:r>
          </a:p>
        </p:txBody>
      </p:sp>
    </p:spTree>
    <p:extLst>
      <p:ext uri="{BB962C8B-B14F-4D97-AF65-F5344CB8AC3E}">
        <p14:creationId xmlns:p14="http://schemas.microsoft.com/office/powerpoint/2010/main" val="14727328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14421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smtClean="0"/>
              <a:t>Charge</a:t>
            </a:r>
            <a:endParaRPr lang="en-US" sz="2400" u="sng" dirty="0"/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86671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 dirty="0" smtClean="0"/>
              <a:t>Generation:</a:t>
            </a:r>
            <a:endParaRPr lang="en-US" sz="2400" i="1" u="sng" dirty="0"/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351652" cy="584776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Matter</a:t>
            </a:r>
            <a:endParaRPr lang="en-US" sz="3200" dirty="0"/>
          </a:p>
        </p:txBody>
      </p:sp>
      <p:sp>
        <p:nvSpPr>
          <p:cNvPr id="56" name="Rectangle 3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353177" cy="762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The Elementary Particles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616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353177" cy="762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The Elemen</a:t>
            </a:r>
            <a:r>
              <a:rPr lang="en-US" dirty="0" smtClean="0">
                <a:solidFill>
                  <a:srgbClr val="000099"/>
                </a:solidFill>
              </a:rPr>
              <a:t>tary Particles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14421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smtClean="0"/>
              <a:t>Charge</a:t>
            </a:r>
            <a:endParaRPr lang="en-US" sz="2400" u="sng" dirty="0"/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86671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 dirty="0" smtClean="0"/>
              <a:t>Generation:</a:t>
            </a:r>
            <a:endParaRPr lang="en-US" sz="2400" i="1" u="sng" dirty="0"/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351652" cy="584776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Matter</a:t>
            </a:r>
            <a:endParaRPr lang="en-US" sz="3200" dirty="0"/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236510" cy="584776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Anti-</a:t>
            </a:r>
            <a:r>
              <a:rPr lang="en-US" sz="3200" dirty="0" smtClean="0">
                <a:solidFill>
                  <a:srgbClr val="000099"/>
                </a:solidFill>
              </a:rPr>
              <a:t>matter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14421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smtClean="0">
                <a:solidFill>
                  <a:srgbClr val="000099"/>
                </a:solidFill>
              </a:rPr>
              <a:t>Charge</a:t>
            </a:r>
            <a:endParaRPr lang="en-US" sz="2400" u="sng" dirty="0">
              <a:solidFill>
                <a:srgbClr val="000099"/>
              </a:solidFill>
            </a:endParaRP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24581" y="-39688"/>
            <a:ext cx="3095627" cy="6810376"/>
            <a:chOff x="3843" y="-25"/>
            <a:chExt cx="1950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843" y="-25"/>
              <a:ext cx="1893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800" i="1" u="sng" dirty="0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 dirty="0">
                  <a:solidFill>
                    <a:srgbClr val="000000"/>
                  </a:solidFill>
                  <a:latin typeface="Verdana" pitchFamily="-104" charset="0"/>
                </a:rPr>
                <a:t>-</a:t>
              </a:r>
              <a:r>
                <a:rPr lang="nl-NL" sz="3800" u="sng" dirty="0" smtClean="0">
                  <a:solidFill>
                    <a:srgbClr val="000000"/>
                  </a:solidFill>
                  <a:latin typeface="Verdana" pitchFamily="-104" charset="0"/>
                </a:rPr>
                <a:t>matter</a:t>
              </a:r>
              <a:endParaRPr lang="nl-NL" sz="3800" u="sng" dirty="0">
                <a:solidFill>
                  <a:srgbClr val="000000"/>
                </a:solidFill>
                <a:latin typeface="Verdana" pitchFamily="-104" charset="0"/>
              </a:endParaRP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85512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183363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800" u="sng" dirty="0" smtClean="0">
                <a:solidFill>
                  <a:srgbClr val="FFFFFF"/>
                </a:solidFill>
                <a:latin typeface="Verdana" pitchFamily="-104" charset="0"/>
              </a:rPr>
              <a:t>matter</a:t>
            </a:r>
            <a:endParaRPr lang="nl-NL" sz="3800" u="sng" dirty="0">
              <a:solidFill>
                <a:srgbClr val="FFFFFF"/>
              </a:solidFill>
              <a:latin typeface="Verdana" pitchFamily="-104" charset="0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6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dirty="0" err="1" smtClean="0">
                  <a:solidFill>
                    <a:srgbClr val="FFFFFF"/>
                  </a:solidFill>
                  <a:latin typeface="Verdana" pitchFamily="-104" charset="0"/>
                </a:rPr>
                <a:t>electron</a:t>
              </a:r>
              <a:endParaRPr lang="nl-NL" sz="2600" dirty="0">
                <a:solidFill>
                  <a:srgbClr val="FFFFFF"/>
                </a:solidFill>
                <a:latin typeface="Verdana" pitchFamily="-104" charset="0"/>
              </a:endParaRP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4534" y="4431643"/>
            <a:ext cx="5053988" cy="218521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Energy = </a:t>
            </a:r>
          </a:p>
          <a:p>
            <a:r>
              <a:rPr lang="en-US" sz="3600" b="1" i="1" dirty="0" smtClean="0">
                <a:solidFill>
                  <a:srgbClr val="3366FF"/>
                </a:solidFill>
              </a:rPr>
              <a:t>Matter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rgbClr val="FF993E"/>
                </a:solidFill>
              </a:rPr>
              <a:t>Antimatter</a:t>
            </a:r>
          </a:p>
          <a:p>
            <a:r>
              <a:rPr lang="en-US" sz="6400" b="1" i="1" dirty="0" smtClean="0">
                <a:solidFill>
                  <a:srgbClr val="00FFFF"/>
                </a:solidFill>
              </a:rPr>
              <a:t>    </a:t>
            </a:r>
            <a:r>
              <a:rPr lang="en-US" sz="6400" b="1" i="1" dirty="0" smtClean="0">
                <a:solidFill>
                  <a:schemeClr val="bg1"/>
                </a:solidFill>
              </a:rPr>
              <a:t>E=mc</a:t>
            </a:r>
            <a:r>
              <a:rPr lang="en-US" sz="6400" b="1" i="1" baseline="30000" dirty="0" smtClean="0">
                <a:solidFill>
                  <a:schemeClr val="bg1"/>
                </a:solidFill>
              </a:rPr>
              <a:t>2</a:t>
            </a:r>
            <a:endParaRPr lang="en-US" sz="6400" b="1" i="1" baseline="30000" dirty="0">
              <a:solidFill>
                <a:schemeClr val="bg1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73" y="207085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8580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Antimatter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28094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Hydrogen atom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88327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Anti-hydrogen atom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45289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ATHENA experiment </a:t>
            </a:r>
            <a:r>
              <a:rPr lang="en-US" dirty="0" smtClean="0"/>
              <a:t>at </a:t>
            </a:r>
            <a:r>
              <a:rPr lang="en-US" dirty="0"/>
              <a:t>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  <a:latin typeface="+mn-lt"/>
              </a:rPr>
              <a:t>Antimatter really exists!</a:t>
            </a:r>
            <a:endParaRPr lang="en-US" dirty="0">
              <a:solidFill>
                <a:srgbClr val="00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19874" name="Oval 2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5" name="Oval 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world of matter…</a:t>
            </a:r>
            <a:endParaRPr lang="en-US" dirty="0"/>
          </a:p>
        </p:txBody>
      </p:sp>
      <p:pic>
        <p:nvPicPr>
          <p:cNvPr id="719877" name="Picture 5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9878" name="Picture 6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9879" name="Picture 7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9880" name="Oval 8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9882" name="Oval 10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3" name="Oval 11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4" name="Line 12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85" name="Line 13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9887" name="Oval 15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8" name="Oval 16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9" name="Line 17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0" name="Line 18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9892" name="Oval 2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3" name="Oval 2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4" name="Line 2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5" name="Line 2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9897" name="Oval 2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8" name="Oval 2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9" name="Line 2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0" name="Line 2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9902" name="Oval 30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03" name="Oval 31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04" name="Line 32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5" name="Line 33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06" name="Picture 34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719907" name="Picture 35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719908" name="Picture 36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9910" name="Picture 38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9911" name="Picture 39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2" name="Picture 40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3" name="Picture 41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9915" name="Picture 43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9916" name="Picture 44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7" name="Picture 45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8" name="Picture 46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9920" name="Oval 48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21" name="Oval 49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2" name="Line 50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3" name="Line 51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9925" name="Oval 53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926" name="Oval 54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7" name="Line 55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8" name="Line 56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9929" name="Text Box 57"/>
          <p:cNvSpPr txBox="1">
            <a:spLocks noChangeArrowheads="1"/>
          </p:cNvSpPr>
          <p:nvPr/>
        </p:nvSpPr>
        <p:spPr bwMode="auto">
          <a:xfrm rot="-5400000">
            <a:off x="-586664" y="4299847"/>
            <a:ext cx="1936917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719930" name="Text Box 58"/>
          <p:cNvSpPr txBox="1">
            <a:spLocks noChangeArrowheads="1"/>
          </p:cNvSpPr>
          <p:nvPr/>
        </p:nvSpPr>
        <p:spPr bwMode="auto">
          <a:xfrm rot="5400000">
            <a:off x="7690105" y="5122122"/>
            <a:ext cx="2064826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Comic Sans MS" pitchFamily="66" charset="0"/>
              </a:rPr>
              <a:t>electron</a:t>
            </a:r>
            <a:endParaRPr lang="en-US" sz="3600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19931" name="Text Box 59"/>
          <p:cNvSpPr txBox="1">
            <a:spLocks noChangeArrowheads="1"/>
          </p:cNvSpPr>
          <p:nvPr/>
        </p:nvSpPr>
        <p:spPr bwMode="auto">
          <a:xfrm>
            <a:off x="5165758" y="5825410"/>
            <a:ext cx="1068321" cy="40011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719932" name="Text Box 60"/>
          <p:cNvSpPr txBox="1">
            <a:spLocks noChangeArrowheads="1"/>
          </p:cNvSpPr>
          <p:nvPr/>
        </p:nvSpPr>
        <p:spPr bwMode="auto">
          <a:xfrm>
            <a:off x="3134041" y="5883275"/>
            <a:ext cx="1233516" cy="707886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9934" name="Oval 62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35" name="Oval 63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36" name="Line 64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37" name="Line 65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719939" name="Picture 67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9940" name="Text Box 68"/>
            <p:cNvSpPr txBox="1">
              <a:spLocks noChangeArrowheads="1"/>
            </p:cNvSpPr>
            <p:nvPr/>
          </p:nvSpPr>
          <p:spPr bwMode="auto">
            <a:xfrm>
              <a:off x="4511" y="1336"/>
              <a:ext cx="440" cy="233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00000"/>
                  </a:solidFill>
                  <a:latin typeface="Arial" charset="0"/>
                </a:rPr>
                <a:t>atom</a:t>
              </a:r>
              <a:endParaRPr lang="en-US" sz="18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9942" name="Oval 70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43" name="Line 71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44" name="Line 72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45" name="Picture 73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9946" name="Oval 74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533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nimBg="1"/>
      <p:bldP spid="719875" grpId="0" animBg="1"/>
      <p:bldP spid="719929" grpId="0" animBg="1"/>
      <p:bldP spid="719930" grpId="0" animBg="1"/>
      <p:bldP spid="719931" grpId="0" animBg="1"/>
      <p:bldP spid="7199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854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Astronomy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Particle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Physics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5614" y="2946159"/>
            <a:ext cx="5564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D6FFFC"/>
                </a:solidFill>
              </a:rPr>
              <a:t>“New Physics”?</a:t>
            </a:r>
          </a:p>
          <a:p>
            <a:pPr algn="ctr"/>
            <a:r>
              <a:rPr lang="en-US" sz="2200" b="1" i="1" dirty="0" smtClean="0">
                <a:solidFill>
                  <a:srgbClr val="D6FFFC"/>
                </a:solidFill>
              </a:rPr>
              <a:t>(Physics beyond the Standard Model</a:t>
            </a:r>
            <a:r>
              <a:rPr lang="en-US" sz="2200" b="1" i="1" dirty="0" smtClean="0">
                <a:solidFill>
                  <a:schemeClr val="bg1"/>
                </a:solidFill>
              </a:rPr>
              <a:t>)</a:t>
            </a:r>
            <a:endParaRPr lang="en-US" sz="2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192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75538" y="5151438"/>
            <a:ext cx="715962" cy="715962"/>
            <a:chOff x="4709" y="3245"/>
            <a:chExt cx="451" cy="451"/>
          </a:xfrm>
        </p:grpSpPr>
        <p:pic>
          <p:nvPicPr>
            <p:cNvPr id="718851" name="Picture 3" descr="bolletje_3D_bruin_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9" y="3245"/>
              <a:ext cx="451" cy="451"/>
            </a:xfrm>
            <a:prstGeom prst="rect">
              <a:avLst/>
            </a:prstGeom>
            <a:noFill/>
          </p:spPr>
        </p:pic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4856" y="3354"/>
              <a:ext cx="1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…and a world of antimatter?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18854" name="Picture 6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8855" name="Picture 7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8856" name="Picture 8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8857" name="Oval 9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8859" name="Oval 11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0" name="Oval 12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1" name="Line 13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2" name="Line 14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8864" name="Oval 16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5" name="Oval 17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6" name="Line 18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7" name="Line 19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8869" name="Oval 21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0" name="Oval 22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1" name="Line 23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2" name="Line 24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8874" name="Oval 26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5" name="Oval 27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6" name="Line 28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7" name="Line 29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8879" name="Oval 31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80" name="Oval 32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81" name="Line 33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82" name="Line 34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8884" name="Picture 36" descr="bolletje_3D_roo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8885" name="Picture 37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6" name="Picture 38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7" name="Picture 39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8889" name="Picture 41" descr="bolletje_3D_blauw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8890" name="Picture 42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1" name="Picture 43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2" name="Picture 44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8894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95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96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97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8899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900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1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02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8903" name="Text Box 55"/>
          <p:cNvSpPr txBox="1">
            <a:spLocks noChangeArrowheads="1"/>
          </p:cNvSpPr>
          <p:nvPr/>
        </p:nvSpPr>
        <p:spPr bwMode="auto">
          <a:xfrm rot="-5400000">
            <a:off x="-994642" y="4281488"/>
            <a:ext cx="2665413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Tahoma"/>
              </a:rPr>
              <a:t>anti</a:t>
            </a:r>
            <a:r>
              <a:rPr lang="en-US" dirty="0">
                <a:solidFill>
                  <a:srgbClr val="008000"/>
                </a:solidFill>
                <a:latin typeface="Tahoma"/>
              </a:rPr>
              <a:t>-quarks</a:t>
            </a:r>
          </a:p>
        </p:txBody>
      </p:sp>
      <p:sp>
        <p:nvSpPr>
          <p:cNvPr id="718904" name="Text Box 56"/>
          <p:cNvSpPr txBox="1">
            <a:spLocks noChangeArrowheads="1"/>
          </p:cNvSpPr>
          <p:nvPr/>
        </p:nvSpPr>
        <p:spPr bwMode="auto">
          <a:xfrm rot="5400000">
            <a:off x="7545563" y="5219156"/>
            <a:ext cx="2494831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Tahoma"/>
              </a:rPr>
              <a:t>anti-</a:t>
            </a:r>
            <a:r>
              <a:rPr lang="en-US" dirty="0" smtClean="0">
                <a:solidFill>
                  <a:srgbClr val="008000"/>
                </a:solidFill>
                <a:latin typeface="Tahoma"/>
              </a:rPr>
              <a:t>electron</a:t>
            </a:r>
            <a:endParaRPr lang="en-US" dirty="0">
              <a:solidFill>
                <a:srgbClr val="008000"/>
              </a:solidFill>
              <a:latin typeface="Tahoma"/>
            </a:endParaRPr>
          </a:p>
        </p:txBody>
      </p:sp>
      <p:sp>
        <p:nvSpPr>
          <p:cNvPr id="718905" name="Text Box 57"/>
          <p:cNvSpPr txBox="1">
            <a:spLocks noChangeArrowheads="1"/>
          </p:cNvSpPr>
          <p:nvPr/>
        </p:nvSpPr>
        <p:spPr bwMode="auto">
          <a:xfrm>
            <a:off x="5080424" y="5854700"/>
            <a:ext cx="1474758" cy="369332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-nucleus</a:t>
            </a:r>
          </a:p>
        </p:txBody>
      </p:sp>
      <p:sp>
        <p:nvSpPr>
          <p:cNvPr id="718906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6508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-neutron</a:t>
            </a:r>
            <a:endParaRPr lang="en-US" sz="1800" dirty="0" smtClean="0">
              <a:solidFill>
                <a:srgbClr val="FF0066"/>
              </a:solidFill>
              <a:latin typeface="Tahoma"/>
            </a:endParaRPr>
          </a:p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-proton</a:t>
            </a: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8908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9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910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1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6786563" y="2209800"/>
            <a:ext cx="1506537" cy="2193925"/>
            <a:chOff x="4275" y="1351"/>
            <a:chExt cx="949" cy="1382"/>
          </a:xfrm>
        </p:grpSpPr>
        <p:pic>
          <p:nvPicPr>
            <p:cNvPr id="718913" name="Picture 65" descr="atoom_3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8914" name="Text Box 66"/>
            <p:cNvSpPr txBox="1">
              <a:spLocks noChangeArrowheads="1"/>
            </p:cNvSpPr>
            <p:nvPr/>
          </p:nvSpPr>
          <p:spPr bwMode="auto">
            <a:xfrm>
              <a:off x="4403" y="1351"/>
              <a:ext cx="655" cy="213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anti-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atom</a:t>
              </a:r>
              <a:endParaRPr lang="en-US" sz="16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4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8916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17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8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8919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8920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>
            <a:off x="966788" y="3490913"/>
            <a:ext cx="819150" cy="819150"/>
            <a:chOff x="609" y="2199"/>
            <a:chExt cx="516" cy="516"/>
          </a:xfrm>
        </p:grpSpPr>
        <p:pic>
          <p:nvPicPr>
            <p:cNvPr id="718922" name="Picture 74" descr="bolletje_3D_groen_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9" y="2199"/>
              <a:ext cx="516" cy="516"/>
            </a:xfrm>
            <a:prstGeom prst="rect">
              <a:avLst/>
            </a:prstGeom>
            <a:noFill/>
          </p:spPr>
        </p:pic>
        <p:sp>
          <p:nvSpPr>
            <p:cNvPr id="718923" name="Line 75"/>
            <p:cNvSpPr>
              <a:spLocks noChangeShapeType="1"/>
            </p:cNvSpPr>
            <p:nvPr/>
          </p:nvSpPr>
          <p:spPr bwMode="auto">
            <a:xfrm>
              <a:off x="791" y="2279"/>
              <a:ext cx="2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16" name="Group 76"/>
          <p:cNvGrpSpPr>
            <a:grpSpLocks/>
          </p:cNvGrpSpPr>
          <p:nvPr/>
        </p:nvGrpSpPr>
        <p:grpSpPr bwMode="auto">
          <a:xfrm>
            <a:off x="1176338" y="4872038"/>
            <a:ext cx="842962" cy="842962"/>
            <a:chOff x="741" y="3069"/>
            <a:chExt cx="531" cy="531"/>
          </a:xfrm>
        </p:grpSpPr>
        <p:pic>
          <p:nvPicPr>
            <p:cNvPr id="718925" name="Picture 77" descr="bolletje_3D_geel_u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1" y="3069"/>
              <a:ext cx="531" cy="531"/>
            </a:xfrm>
            <a:prstGeom prst="rect">
              <a:avLst/>
            </a:prstGeom>
            <a:noFill/>
          </p:spPr>
        </p:pic>
        <p:sp>
          <p:nvSpPr>
            <p:cNvPr id="718926" name="Line 78"/>
            <p:cNvSpPr>
              <a:spLocks noChangeShapeType="1"/>
            </p:cNvSpPr>
            <p:nvPr/>
          </p:nvSpPr>
          <p:spPr bwMode="auto">
            <a:xfrm>
              <a:off x="942" y="3241"/>
              <a:ext cx="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927" name="Text Box 79"/>
          <p:cNvSpPr txBox="1">
            <a:spLocks noChangeArrowheads="1"/>
          </p:cNvSpPr>
          <p:nvPr/>
        </p:nvSpPr>
        <p:spPr bwMode="auto">
          <a:xfrm>
            <a:off x="819150" y="1001713"/>
            <a:ext cx="1022350" cy="33972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>
                <a:solidFill>
                  <a:srgbClr val="000000"/>
                </a:solidFill>
                <a:latin typeface="Arial" charset="0"/>
              </a:rPr>
              <a:t>anti-plant</a:t>
            </a:r>
          </a:p>
        </p:txBody>
      </p:sp>
      <p:sp>
        <p:nvSpPr>
          <p:cNvPr id="718928" name="Text Box 80"/>
          <p:cNvSpPr txBox="1">
            <a:spLocks noChangeArrowheads="1"/>
          </p:cNvSpPr>
          <p:nvPr/>
        </p:nvSpPr>
        <p:spPr bwMode="auto">
          <a:xfrm>
            <a:off x="6691313" y="684213"/>
            <a:ext cx="2413842" cy="584776"/>
          </a:xfrm>
          <a:prstGeom prst="rect">
            <a:avLst/>
          </a:prstGeom>
          <a:noFill/>
          <a:ln w="25400" algn="ctr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CC0066"/>
                </a:solidFill>
              </a:rPr>
              <a:t>Identical </a:t>
            </a:r>
            <a:r>
              <a:rPr lang="en-US" sz="3200" b="1" i="1" dirty="0">
                <a:solidFill>
                  <a:srgbClr val="CC0066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66683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03" grpId="0" animBg="1"/>
      <p:bldP spid="718904" grpId="0" animBg="1"/>
      <p:bldP spid="718905" grpId="0" animBg="1"/>
      <p:bldP spid="718906" grpId="0" animBg="1"/>
      <p:bldP spid="718927" grpId="0" animBg="1"/>
      <p:bldP spid="7189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smtClean="0"/>
              <a:t>there antimatter </a:t>
            </a:r>
            <a:r>
              <a:rPr lang="en-US" dirty="0"/>
              <a:t>in </a:t>
            </a:r>
            <a:r>
              <a:rPr lang="en-US" dirty="0" smtClean="0"/>
              <a:t>nature?</a:t>
            </a:r>
            <a:endParaRPr lang="en-US" dirty="0"/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844053" cy="1419225"/>
          </a:xfrm>
        </p:spPr>
        <p:txBody>
          <a:bodyPr/>
          <a:lstStyle/>
          <a:p>
            <a:r>
              <a:rPr lang="en-US" dirty="0" smtClean="0"/>
              <a:t>Does it exist on Earth?</a:t>
            </a:r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 smtClean="0"/>
              <a:t>No, </a:t>
            </a:r>
            <a:r>
              <a:rPr lang="en-US" dirty="0"/>
              <a:t>we </a:t>
            </a:r>
            <a:r>
              <a:rPr lang="en-US" dirty="0" smtClean="0"/>
              <a:t>would immediately see it:</a:t>
            </a:r>
            <a:endParaRPr lang="en-US" dirty="0"/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/>
              <a:t>“</a:t>
            </a:r>
            <a:r>
              <a:rPr lang="en-US" sz="2400" dirty="0" smtClean="0"/>
              <a:t>Annihilation”</a:t>
            </a:r>
            <a:endParaRPr lang="en-US" sz="2400" dirty="0"/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smtClean="0"/>
              <a:t>there antimatter </a:t>
            </a:r>
            <a:r>
              <a:rPr lang="en-US" dirty="0"/>
              <a:t>in </a:t>
            </a:r>
            <a:r>
              <a:rPr lang="en-US" dirty="0" smtClean="0"/>
              <a:t>cosmic rays?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156585" cy="523220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The answer: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</a:rPr>
              <a:t>No!</a:t>
            </a:r>
            <a:endParaRPr lang="en-US" sz="3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antimatter galaxies?</a:t>
            </a:r>
            <a:endParaRPr lang="en-US" dirty="0"/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matter </a:t>
            </a:r>
            <a:r>
              <a:rPr lang="en-US" dirty="0"/>
              <a:t>+ anti-</a:t>
            </a:r>
            <a:r>
              <a:rPr lang="en-US" dirty="0" smtClean="0"/>
              <a:t>matter </a:t>
            </a:r>
            <a:r>
              <a:rPr lang="en-US" dirty="0"/>
              <a:t>= Intense gamma </a:t>
            </a:r>
            <a:r>
              <a:rPr lang="en-US" dirty="0" smtClean="0"/>
              <a:t>radiation)</a:t>
            </a:r>
            <a:endParaRPr lang="en-US" dirty="0"/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134145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66FFFF"/>
                </a:solidFill>
              </a:rPr>
              <a:t>No!</a:t>
            </a:r>
            <a:endParaRPr lang="en-US" sz="4800" dirty="0">
              <a:solidFill>
                <a:srgbClr val="66FFFF"/>
              </a:solidFill>
            </a:endParaRP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the Big Bang</a:t>
            </a:r>
            <a:endParaRPr lang="en-US" dirty="0"/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7810226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Assumption: matter and antimatter is produced!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53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hot universe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86721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So: “Teeny-weeny” more </a:t>
            </a:r>
            <a:r>
              <a:rPr lang="en-US" dirty="0" smtClean="0">
                <a:solidFill>
                  <a:srgbClr val="66FFFF"/>
                </a:solidFill>
              </a:rPr>
              <a:t>matter particles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than </a:t>
            </a:r>
            <a:r>
              <a:rPr lang="en-US" dirty="0" smtClean="0">
                <a:solidFill>
                  <a:srgbClr val="FF0000"/>
                </a:solidFill>
              </a:rPr>
              <a:t>antimatter particles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7" y="1441450"/>
            <a:ext cx="1985963" cy="3373438"/>
            <a:chOff x="4461" y="278"/>
            <a:chExt cx="1251" cy="2125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0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smtClean="0"/>
                <a:t>matter:</a:t>
              </a:r>
              <a:endParaRPr lang="en-US" sz="2400" i="1" dirty="0"/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127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smtClean="0"/>
                <a:t>antimatter:</a:t>
              </a:r>
              <a:endParaRPr lang="en-US" sz="2400" i="1" dirty="0"/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8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light</a:t>
              </a:r>
              <a:endParaRPr lang="en-US" sz="2400" dirty="0"/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1041" cy="33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/>
                <a:t>Suppose:</a:t>
              </a:r>
              <a:endParaRPr lang="en-US" dirty="0"/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497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31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5098947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Time=</a:t>
            </a:r>
            <a:r>
              <a:rPr lang="en-US" dirty="0"/>
              <a:t>0.00000000001 </a:t>
            </a:r>
            <a:r>
              <a:rPr lang="en-US" dirty="0" smtClean="0"/>
              <a:t>second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74001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cooling (expanding) universe</a:t>
            </a:r>
            <a:endParaRPr lang="en-US" dirty="0"/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1916113" cy="1570038"/>
            <a:chOff x="4469" y="644"/>
            <a:chExt cx="1207" cy="989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4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smtClean="0"/>
                <a:t>matter</a:t>
              </a:r>
              <a:endParaRPr lang="en-US" sz="2400" i="1" dirty="0"/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059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smtClean="0"/>
                <a:t>antimatter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544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smtClean="0"/>
                <a:t>light</a:t>
              </a:r>
              <a:endParaRPr lang="en-US" sz="2400" i="1" dirty="0"/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867457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What remains: </a:t>
            </a:r>
            <a:r>
              <a:rPr lang="en-US" dirty="0" smtClean="0">
                <a:solidFill>
                  <a:srgbClr val="FFFF00"/>
                </a:solidFill>
              </a:rPr>
              <a:t>lots of light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66FFFF"/>
                </a:solidFill>
              </a:rPr>
              <a:t>little matter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smtClean="0"/>
              <a:t>Ratio            </a:t>
            </a:r>
            <a:r>
              <a:rPr lang="en-US" dirty="0"/>
              <a:t>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Our current universe….</a:t>
            </a:r>
            <a:endParaRPr lang="en-US" dirty="0"/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83761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After cooling </a:t>
            </a:r>
            <a:endParaRPr lang="en-US" dirty="0"/>
          </a:p>
          <a:p>
            <a:r>
              <a:rPr lang="en-US" dirty="0" smtClean="0"/>
              <a:t>   and</a:t>
            </a:r>
            <a:endParaRPr lang="en-US" dirty="0"/>
          </a:p>
          <a:p>
            <a:r>
              <a:rPr lang="en-US" dirty="0" smtClean="0"/>
              <a:t>annihilate</a:t>
            </a:r>
            <a:endParaRPr lang="en-US" dirty="0"/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225252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1326601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57260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Time </a:t>
            </a:r>
            <a:r>
              <a:rPr lang="en-US" dirty="0"/>
              <a:t>~1 </a:t>
            </a:r>
            <a:r>
              <a:rPr lang="en-US" dirty="0" smtClean="0"/>
              <a:t>second</a:t>
            </a:r>
            <a:endParaRPr lang="en-US" dirty="0"/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915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</a:t>
            </a:r>
            <a:r>
              <a:rPr lang="en-US" dirty="0" smtClean="0"/>
              <a:t>background radiation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031873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1964: Penzias en Wilson</a:t>
            </a:r>
            <a:endParaRPr lang="en-US" sz="2400" dirty="0" smtClean="0"/>
          </a:p>
          <a:p>
            <a:r>
              <a:rPr lang="en-US" sz="2400" dirty="0" smtClean="0"/>
              <a:t>discover: “background light”</a:t>
            </a:r>
          </a:p>
          <a:p>
            <a:r>
              <a:rPr lang="en-US" sz="2400" dirty="0" smtClean="0"/>
              <a:t>(photons)</a:t>
            </a:r>
          </a:p>
          <a:p>
            <a:r>
              <a:rPr lang="en-US" sz="2400" dirty="0" smtClean="0">
                <a:solidFill>
                  <a:srgbClr val="66FFFF"/>
                </a:solidFill>
              </a:rPr>
              <a:t>Remnant of the Big Bang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 temperature map … </a:t>
            </a:r>
            <a:endParaRPr lang="en-US" sz="2400" dirty="0"/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317612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of the </a:t>
            </a:r>
            <a:r>
              <a:rPr lang="en-US" sz="2400" dirty="0" smtClean="0"/>
              <a:t>universe!</a:t>
            </a:r>
            <a:endParaRPr lang="en-US" sz="2400" dirty="0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909220" y="5286038"/>
            <a:ext cx="3259942" cy="120032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For each matter particle there are a </a:t>
            </a:r>
            <a:r>
              <a:rPr lang="en-US" sz="2400" dirty="0" smtClean="0"/>
              <a:t>billion </a:t>
            </a:r>
            <a:r>
              <a:rPr lang="en-US" sz="2400" dirty="0" smtClean="0"/>
              <a:t>photons</a:t>
            </a:r>
            <a:endParaRPr lang="en-US" sz="2400" dirty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140733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universe as we observe it today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958537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  <a:p>
            <a:r>
              <a:rPr lang="en-US" dirty="0"/>
              <a:t>b</a:t>
            </a:r>
            <a:r>
              <a:rPr lang="en-US" dirty="0" smtClean="0"/>
              <a:t>ackground light:</a:t>
            </a:r>
            <a:endParaRPr lang="en-US" dirty="0"/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762550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Remaining matter:</a:t>
            </a:r>
            <a:endParaRPr lang="en-US" dirty="0"/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</a:t>
            </a:r>
            <a:r>
              <a:rPr lang="en-US" dirty="0" smtClean="0">
                <a:solidFill>
                  <a:srgbClr val="FFFF00"/>
                </a:solidFill>
              </a:rPr>
              <a:t>“lots”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261884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smtClean="0">
                <a:solidFill>
                  <a:srgbClr val="66FFFF"/>
                </a:solidFill>
              </a:rPr>
              <a:t>“little”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sz="2000" dirty="0">
                <a:solidFill>
                  <a:srgbClr val="66FFFF"/>
                </a:solidFill>
              </a:rPr>
              <a:t>   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>
                <a:solidFill>
                  <a:srgbClr val="66FFFF"/>
                </a:solidFill>
              </a:rPr>
              <a:t>( 1 )</a:t>
            </a:r>
          </a:p>
        </p:txBody>
      </p:sp>
    </p:spTree>
    <p:extLst>
      <p:ext uri="{BB962C8B-B14F-4D97-AF65-F5344CB8AC3E}">
        <p14:creationId xmlns:p14="http://schemas.microsoft.com/office/powerpoint/2010/main" val="2168318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Bang: only matter, no antimatter?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81200" y="1003300"/>
            <a:ext cx="4838700" cy="5067300"/>
            <a:chOff x="4416323" y="2204065"/>
            <a:chExt cx="3072580" cy="3080774"/>
          </a:xfrm>
        </p:grpSpPr>
        <p:sp>
          <p:nvSpPr>
            <p:cNvPr id="7" name="Rectangle 6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8" name="Picture 7" descr="asymmetry-295x30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9018" y="2340077"/>
              <a:ext cx="2755491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742166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1504745" y="2054009"/>
            <a:ext cx="6295006" cy="2971277"/>
          </a:xfr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b="1" i="1" u="sng" dirty="0" smtClean="0">
                <a:solidFill>
                  <a:srgbClr val="D6FFFC"/>
                </a:solidFill>
              </a:rPr>
              <a:t>Contents:</a:t>
            </a:r>
          </a:p>
          <a:p>
            <a:r>
              <a:rPr lang="en-US" sz="2200" dirty="0" smtClean="0">
                <a:solidFill>
                  <a:srgbClr val="D6FFFC"/>
                </a:solidFill>
              </a:rPr>
              <a:t>Building blocks of matter: the number 3</a:t>
            </a:r>
          </a:p>
          <a:p>
            <a:r>
              <a:rPr lang="en-US" sz="2200" dirty="0" smtClean="0">
                <a:solidFill>
                  <a:srgbClr val="D6FFFC"/>
                </a:solidFill>
              </a:rPr>
              <a:t>Antimatter and the Big Bang</a:t>
            </a:r>
          </a:p>
          <a:p>
            <a:r>
              <a:rPr lang="en-US" sz="2200" dirty="0" smtClean="0">
                <a:solidFill>
                  <a:srgbClr val="D6FFFC"/>
                </a:solidFill>
              </a:rPr>
              <a:t>Standard </a:t>
            </a:r>
            <a:r>
              <a:rPr lang="en-US" sz="2200" dirty="0" smtClean="0">
                <a:solidFill>
                  <a:srgbClr val="D6FFFC"/>
                </a:solidFill>
              </a:rPr>
              <a:t>Model: particles, forces and Higgs</a:t>
            </a:r>
          </a:p>
          <a:p>
            <a:r>
              <a:rPr lang="en-US" sz="2200" dirty="0" smtClean="0">
                <a:solidFill>
                  <a:srgbClr val="D6FFFC"/>
                </a:solidFill>
              </a:rPr>
              <a:t>The quest for the Higgs boson</a:t>
            </a:r>
            <a:endParaRPr lang="en-US" sz="2200" dirty="0">
              <a:solidFill>
                <a:srgbClr val="D6FFFC"/>
              </a:solidFill>
            </a:endParaRPr>
          </a:p>
          <a:p>
            <a:r>
              <a:rPr lang="en-US" sz="2200" dirty="0" smtClean="0">
                <a:solidFill>
                  <a:srgbClr val="D6FFFC"/>
                </a:solidFill>
              </a:rPr>
              <a:t>The antimatter – Higgs connection: again 3</a:t>
            </a:r>
          </a:p>
          <a:p>
            <a:r>
              <a:rPr lang="en-US" sz="2200" dirty="0" smtClean="0">
                <a:solidFill>
                  <a:srgbClr val="D6FFFC"/>
                </a:solidFill>
              </a:rPr>
              <a:t>Recent exciting developments…</a:t>
            </a:r>
          </a:p>
          <a:p>
            <a:pPr lvl="1"/>
            <a:endParaRPr lang="en-US" sz="2200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854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Astronomy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Particle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Physics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6218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83661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The Standard Model</a:t>
            </a:r>
            <a:br>
              <a:rPr lang="en-US" sz="4000" dirty="0" smtClean="0"/>
            </a:br>
            <a:r>
              <a:rPr lang="en-US" sz="4000" dirty="0" smtClean="0"/>
              <a:t>Particles, Forces and Higgs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3" descr="05-0440-01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1981" y="0"/>
            <a:ext cx="4229619" cy="3183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80636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6244" y="0"/>
            <a:ext cx="6735802" cy="68689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The Elementary particles: 3 Generations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721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 dirty="0" smtClean="0"/>
                <a:t>Charge</a:t>
              </a:r>
              <a:endParaRPr lang="en-US" sz="2400" u="sng" dirty="0"/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86671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 dirty="0" smtClean="0"/>
              <a:t>Generation:</a:t>
            </a:r>
            <a:endParaRPr lang="en-US" sz="2400" i="1" u="sng" dirty="0"/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351652" cy="584776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Matter</a:t>
            </a:r>
            <a:endParaRPr lang="en-US" sz="3200" dirty="0"/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576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Four </a:t>
            </a:r>
            <a:r>
              <a:rPr lang="en-US" dirty="0" smtClean="0"/>
              <a:t>fundamental </a:t>
            </a:r>
            <a:r>
              <a:rPr lang="en-US" dirty="0" smtClean="0"/>
              <a:t>Forces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11034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243109" y="4299867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39" y="4223657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104866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742042"/>
            <a:ext cx="128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err="1" smtClean="0"/>
              <a:t>Gravity</a:t>
            </a:r>
            <a:r>
              <a:rPr lang="nl-NL" sz="2000" b="1" dirty="0" smtClean="0"/>
              <a:t> :</a:t>
            </a:r>
            <a:endParaRPr lang="nl-NL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54103" y="3906813"/>
            <a:ext cx="2613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err="1" smtClean="0"/>
              <a:t>Electromagnetism</a:t>
            </a:r>
            <a:r>
              <a:rPr lang="nl-NL" sz="2000" b="1" dirty="0" smtClean="0"/>
              <a:t>:</a:t>
            </a:r>
            <a:endParaRPr lang="nl-NL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47886" y="720271"/>
            <a:ext cx="2905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Strong </a:t>
            </a:r>
            <a:r>
              <a:rPr lang="nl-NL" sz="2000" b="1" dirty="0" err="1" smtClean="0"/>
              <a:t>nuclear</a:t>
            </a:r>
            <a:r>
              <a:rPr lang="nl-NL" sz="2000" b="1" dirty="0" smtClean="0"/>
              <a:t> force:</a:t>
            </a:r>
            <a:endParaRPr lang="nl-NL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69779" y="3890481"/>
            <a:ext cx="2765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err="1" smtClean="0"/>
              <a:t>Weak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nuclear</a:t>
            </a:r>
            <a:r>
              <a:rPr lang="nl-NL" sz="2000" b="1" dirty="0" smtClean="0"/>
              <a:t> force:</a:t>
            </a:r>
            <a:endParaRPr lang="nl-NL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1875" y="3018273"/>
            <a:ext cx="345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Works on </a:t>
            </a:r>
            <a:r>
              <a:rPr lang="nl-NL" sz="1800" dirty="0" err="1" smtClean="0">
                <a:solidFill>
                  <a:srgbClr val="FFFF00"/>
                </a:solidFill>
              </a:rPr>
              <a:t>all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err="1" smtClean="0">
                <a:solidFill>
                  <a:srgbClr val="FFFF00"/>
                </a:solidFill>
              </a:rPr>
              <a:t>particles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err="1" smtClean="0">
                <a:solidFill>
                  <a:srgbClr val="FFFF00"/>
                </a:solidFill>
              </a:rPr>
              <a:t>with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err="1" smtClean="0">
                <a:solidFill>
                  <a:srgbClr val="FFFF00"/>
                </a:solidFill>
              </a:rPr>
              <a:t>mass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146" y="6371783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Works on </a:t>
            </a:r>
            <a:r>
              <a:rPr lang="nl-NL" sz="1800" dirty="0" err="1" smtClean="0">
                <a:solidFill>
                  <a:srgbClr val="FFFF00"/>
                </a:solidFill>
              </a:rPr>
              <a:t>all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err="1" smtClean="0">
                <a:solidFill>
                  <a:srgbClr val="FFFF00"/>
                </a:solidFill>
              </a:rPr>
              <a:t>charged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err="1" smtClean="0">
                <a:solidFill>
                  <a:srgbClr val="FFFF00"/>
                </a:solidFill>
              </a:rPr>
              <a:t>particles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393" y="2965645"/>
            <a:ext cx="218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Works on </a:t>
            </a:r>
            <a:r>
              <a:rPr lang="nl-NL" sz="1800" dirty="0" err="1" smtClean="0">
                <a:solidFill>
                  <a:srgbClr val="FFFF00"/>
                </a:solidFill>
              </a:rPr>
              <a:t>all</a:t>
            </a:r>
            <a:r>
              <a:rPr lang="nl-NL" sz="1800" dirty="0" smtClean="0">
                <a:solidFill>
                  <a:srgbClr val="FFFF00"/>
                </a:solidFill>
              </a:rPr>
              <a:t> quarks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1550" y="6346374"/>
            <a:ext cx="23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Works on </a:t>
            </a:r>
            <a:r>
              <a:rPr lang="nl-NL" sz="1800" dirty="0" err="1" smtClean="0">
                <a:solidFill>
                  <a:srgbClr val="FFFF00"/>
                </a:solidFill>
              </a:rPr>
              <a:t>all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err="1" smtClean="0">
                <a:solidFill>
                  <a:srgbClr val="FFFF00"/>
                </a:solidFill>
              </a:rPr>
              <a:t>particles</a:t>
            </a:r>
            <a:endParaRPr lang="nl-NL" sz="1800" dirty="0">
              <a:solidFill>
                <a:srgbClr val="FFFF00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343400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/>
        </p:spPr>
        <p:txBody>
          <a:bodyPr/>
          <a:lstStyle/>
          <a:p>
            <a:r>
              <a:rPr lang="en-US" dirty="0" smtClean="0"/>
              <a:t>Force </a:t>
            </a:r>
            <a:r>
              <a:rPr lang="en-US" dirty="0"/>
              <a:t>= </a:t>
            </a:r>
            <a:r>
              <a:rPr lang="en-US" dirty="0" smtClean="0"/>
              <a:t>particle exchange!</a:t>
            </a:r>
            <a:r>
              <a:rPr lang="en-US" dirty="0"/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687" y="5055750"/>
            <a:ext cx="8488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Electromagnetism: </a:t>
            </a:r>
            <a:r>
              <a:rPr lang="en-US" sz="2000" dirty="0" smtClean="0">
                <a:solidFill>
                  <a:srgbClr val="FFFF00"/>
                </a:solidFill>
              </a:rPr>
              <a:t>Photon </a:t>
            </a:r>
            <a:r>
              <a:rPr lang="en-US" sz="2400" b="1" dirty="0" err="1" smtClean="0">
                <a:solidFill>
                  <a:srgbClr val="FFFF00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Strong nuclear force: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FFFF00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Weak nuclear force: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4) Gravitation: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  <p:pic>
        <p:nvPicPr>
          <p:cNvPr id="2" name="Picture 1" descr="BoatsParticle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850700"/>
            <a:ext cx="8913324" cy="32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34" y="4450765"/>
            <a:ext cx="8127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particle exchanged is called a “quantum” </a:t>
            </a:r>
            <a:r>
              <a:rPr lang="en-US" sz="2000" dirty="0" smtClean="0">
                <a:sym typeface="Wingdings"/>
              </a:rPr>
              <a:t> Quantum Mechanics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99063" y="6052791"/>
            <a:ext cx="6328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quantum of gravitation has never been observed.</a:t>
            </a:r>
          </a:p>
        </p:txBody>
      </p:sp>
    </p:spTree>
    <p:extLst>
      <p:ext uri="{BB962C8B-B14F-4D97-AF65-F5344CB8AC3E}">
        <p14:creationId xmlns:p14="http://schemas.microsoft.com/office/powerpoint/2010/main" val="1671308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strong are the forces?</a:t>
            </a:r>
            <a:endParaRPr lang="en-US" dirty="0"/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4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3114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0.0001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013158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7112002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60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105290" y="5556814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03" y="5535434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Strength</a:t>
            </a:r>
            <a:endParaRPr lang="en-US" sz="1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104390" y="3285766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64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365938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The Standard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9791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B3"/>
                </a:solidFill>
              </a:rPr>
              <a:t>The Standard Model</a:t>
            </a:r>
            <a:endParaRPr lang="en-US" b="1" dirty="0">
              <a:solidFill>
                <a:srgbClr val="FFFF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489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The Standard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72338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math_funny_lim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803400"/>
            <a:ext cx="4737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37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 bwMode="auto">
          <a:xfrm>
            <a:off x="1150725" y="2878132"/>
            <a:ext cx="2703691" cy="1869303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latin typeface="Tahoma"/>
              </a:rPr>
              <a:t>Quantum Field Theory</a:t>
            </a:r>
            <a:endParaRPr lang="en-US" b="1" dirty="0">
              <a:latin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0728" y="1052485"/>
            <a:ext cx="5012614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Tahoma"/>
              </a:rPr>
              <a:t>Particles and Forces are </a:t>
            </a:r>
            <a:r>
              <a:rPr lang="en-US" sz="2000" b="1" i="1" dirty="0" smtClean="0">
                <a:latin typeface="Tahoma"/>
              </a:rPr>
              <a:t>“fields”,  </a:t>
            </a:r>
            <a:r>
              <a:rPr lang="en-US" sz="2000" dirty="0" smtClean="0">
                <a:latin typeface="Tahoma"/>
              </a:rPr>
              <a:t>think of a quantum wave </a:t>
            </a:r>
            <a:r>
              <a:rPr lang="en-US" sz="2000" dirty="0" smtClean="0">
                <a:latin typeface="Tahoma"/>
              </a:rPr>
              <a:t>function:  </a:t>
            </a:r>
            <a:r>
              <a:rPr lang="en-US" i="1" dirty="0" smtClean="0">
                <a:solidFill>
                  <a:srgbClr val="66FFFF"/>
                </a:solidFill>
                <a:latin typeface="Symbol"/>
              </a:rPr>
              <a:t>y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(</a:t>
            </a:r>
            <a:r>
              <a:rPr lang="en-US" sz="1800" dirty="0" err="1" smtClean="0">
                <a:solidFill>
                  <a:srgbClr val="66FFFF"/>
                </a:solidFill>
                <a:latin typeface="Tahoma"/>
              </a:rPr>
              <a:t>x,t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)</a:t>
            </a:r>
            <a:endParaRPr lang="en-US" sz="1800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450" y="5199167"/>
            <a:ext cx="8084264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Standard model of 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Quantum 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field theory (recipe for experts):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Write down the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for all existing particles and forces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 (Electromagnetism + Weak force + Strong force, forget gravity).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Require that the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has certain mathematical symmetries.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The rest follows automatically: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behaviour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of particles and their interactions!</a:t>
            </a:r>
          </a:p>
        </p:txBody>
      </p:sp>
      <p:pic>
        <p:nvPicPr>
          <p:cNvPr id="19" name="Picture 18" descr="William_Rowan_Hamilton_portrait_oval_combin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678" y="2833210"/>
            <a:ext cx="1392546" cy="19114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42508" y="4151395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Hamilton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1805 - 1865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2840" y="2989639"/>
            <a:ext cx="186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66FFFF"/>
                </a:solidFill>
                <a:latin typeface="Lucida Calligraphy"/>
              </a:rPr>
              <a:t>L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i="1" dirty="0" smtClean="0">
                <a:solidFill>
                  <a:srgbClr val="66FFFF"/>
                </a:solidFill>
                <a:latin typeface="Tahoma"/>
              </a:rPr>
              <a:t>= T - V</a:t>
            </a:r>
            <a:endParaRPr lang="en-US" i="1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7154" y="3785990"/>
            <a:ext cx="2527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T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Kinetic energy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V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Potential energy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4516" y="1986198"/>
            <a:ext cx="5109091" cy="6617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Tahoma"/>
              </a:rPr>
              <a:t>The fundamental object is the</a:t>
            </a:r>
            <a:r>
              <a:rPr lang="en-US" sz="2000" b="1" i="1" dirty="0" smtClean="0">
                <a:latin typeface="Tahoma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Tahoma"/>
              </a:rPr>
              <a:t>Lagrangian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ahoma"/>
              </a:rPr>
              <a:t>(Classical mechanics: equation of motion follows)</a:t>
            </a:r>
          </a:p>
        </p:txBody>
      </p:sp>
      <p:pic>
        <p:nvPicPr>
          <p:cNvPr id="17" name="Picture 16" descr="Langrange_portrai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952" y="2940491"/>
            <a:ext cx="1575666" cy="17701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95441" y="4147049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Lagrange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1736 - 1813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792743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678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79722" y="381249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Elementary Particles</a:t>
            </a:r>
            <a:br>
              <a:rPr lang="en-US" sz="4000" dirty="0" smtClean="0"/>
            </a:br>
            <a:r>
              <a:rPr lang="en-US" sz="4000" dirty="0" smtClean="0"/>
              <a:t>and the number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http://www.infiniteartsstudio.com/astro-mandala/image/gallery/elements/element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59" y="0"/>
            <a:ext cx="3289941" cy="310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6585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The Standard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78" y="1205099"/>
            <a:ext cx="5425151" cy="1162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9826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LagrangianL</a:t>
            </a:r>
            <a:endParaRPr lang="nl-NL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The Standard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52" y="1206518"/>
            <a:ext cx="5436647" cy="247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443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The Standard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13" name="Picture 12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62373" y="5947228"/>
            <a:ext cx="814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Higgs</a:t>
            </a:r>
            <a:endParaRPr lang="en-US" sz="2000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019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The Standard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479592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Force-fields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31077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Coupling of force</a:t>
            </a:r>
            <a:r>
              <a:rPr lang="en-US" sz="2000" dirty="0">
                <a:solidFill>
                  <a:srgbClr val="FF6600"/>
                </a:solidFill>
              </a:rPr>
              <a:t>s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to matter-particles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266566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FF"/>
                </a:solidFill>
              </a:rPr>
              <a:t>Coupling of Higgs </a:t>
            </a:r>
          </a:p>
          <a:p>
            <a:r>
              <a:rPr lang="en-US" sz="2000" dirty="0" smtClean="0">
                <a:solidFill>
                  <a:srgbClr val="FF00FF"/>
                </a:solidFill>
              </a:rPr>
              <a:t>to matter-particles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70262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field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571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 rot="-5400000">
            <a:off x="6672137" y="3962330"/>
            <a:ext cx="3359401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Verdana" pitchFamily="-105" charset="0"/>
              </a:rPr>
              <a:t>Standard</a:t>
            </a:r>
            <a:endParaRPr lang="en-US" sz="5400" dirty="0">
              <a:solidFill>
                <a:srgbClr val="FFFF00"/>
              </a:solidFill>
              <a:latin typeface="Verdana" pitchFamily="-105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Verdana" pitchFamily="-105" charset="0"/>
              </a:rPr>
              <a:t>Model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glash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1487714"/>
            <a:ext cx="2477142" cy="3503386"/>
          </a:xfrm>
          <a:prstGeom prst="rect">
            <a:avLst/>
          </a:prstGeom>
        </p:spPr>
      </p:pic>
      <p:pic>
        <p:nvPicPr>
          <p:cNvPr id="5" name="Picture 4" descr="sal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62" y="1523999"/>
            <a:ext cx="2438015" cy="3448049"/>
          </a:xfrm>
          <a:prstGeom prst="rect">
            <a:avLst/>
          </a:prstGeom>
        </p:spPr>
      </p:pic>
      <p:pic>
        <p:nvPicPr>
          <p:cNvPr id="6" name="Picture 5" descr="weinber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352" y="1533070"/>
            <a:ext cx="2437374" cy="344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214" y="4472214"/>
            <a:ext cx="2506966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Sheldon Glashow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63669" y="4506687"/>
            <a:ext cx="1938001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Abdus</a:t>
            </a:r>
            <a:r>
              <a:rPr lang="en-US" sz="2400" dirty="0" smtClean="0"/>
              <a:t> Salam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31108" y="4506688"/>
            <a:ext cx="2483522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Steven Weinberg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28303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79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expand_maths_jok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628910"/>
            <a:ext cx="6261100" cy="574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36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Find-x-Here-it-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2" y="1663700"/>
            <a:ext cx="7287986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85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The Standard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479592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Force-fields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304387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Coupling of forces </a:t>
            </a:r>
          </a:p>
          <a:p>
            <a:r>
              <a:rPr lang="en-US" sz="2000" dirty="0">
                <a:solidFill>
                  <a:srgbClr val="FF6600"/>
                </a:solidFill>
              </a:rPr>
              <a:t>t</a:t>
            </a:r>
            <a:r>
              <a:rPr lang="en-US" sz="2000" dirty="0" smtClean="0">
                <a:solidFill>
                  <a:srgbClr val="FF6600"/>
                </a:solidFill>
              </a:rPr>
              <a:t>o matter-particles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266566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FF"/>
                </a:solidFill>
              </a:rPr>
              <a:t>Coupling of Higgs </a:t>
            </a:r>
          </a:p>
          <a:p>
            <a:r>
              <a:rPr lang="en-US" sz="2000" dirty="0">
                <a:solidFill>
                  <a:srgbClr val="FF00FF"/>
                </a:solidFill>
              </a:rPr>
              <a:t>t</a:t>
            </a:r>
            <a:r>
              <a:rPr lang="en-US" sz="2000" dirty="0" smtClean="0">
                <a:solidFill>
                  <a:srgbClr val="FF00FF"/>
                </a:solidFill>
              </a:rPr>
              <a:t>o matter-particles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70262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field 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3410858" y="3991429"/>
            <a:ext cx="2612571" cy="2866571"/>
            <a:chOff x="2667000" y="2648843"/>
            <a:chExt cx="2612571" cy="2866571"/>
          </a:xfrm>
        </p:grpSpPr>
        <p:sp>
          <p:nvSpPr>
            <p:cNvPr id="29" name="Rectangle 28"/>
            <p:cNvSpPr/>
            <p:nvPr/>
          </p:nvSpPr>
          <p:spPr bwMode="auto">
            <a:xfrm>
              <a:off x="2667000" y="2648843"/>
              <a:ext cx="2612571" cy="286657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7766" y="2783127"/>
              <a:ext cx="1249589" cy="2023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6314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Field and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field is uniform, difficult to observe.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particle is “wave” of the field.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 results from interaction of matter particles with the Higgs field.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44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 of matter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+mn-lt"/>
              </a:rPr>
              <a:t>electron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511" y="1336"/>
              <a:ext cx="440" cy="233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atom</a:t>
              </a:r>
              <a:endParaRPr lang="en-US" sz="18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The Standard Model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05318" y="2374909"/>
            <a:ext cx="1844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field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3360" y="2164454"/>
            <a:ext cx="2980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particle</a:t>
            </a:r>
          </a:p>
          <a:p>
            <a:r>
              <a:rPr lang="en-US" dirty="0">
                <a:solidFill>
                  <a:srgbClr val="00FFFF"/>
                </a:solidFill>
              </a:rPr>
              <a:t>a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smtClean="0">
                <a:solidFill>
                  <a:srgbClr val="00FFFF"/>
                </a:solidFill>
              </a:rPr>
              <a:t>“field-quantum” </a:t>
            </a:r>
          </a:p>
        </p:txBody>
      </p:sp>
      <p:pic>
        <p:nvPicPr>
          <p:cNvPr id="15" name="Picture 14" descr="ripp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3296098"/>
            <a:ext cx="3591019" cy="284483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32701" y="3883706"/>
            <a:ext cx="3885293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FF6600"/>
                </a:solidFill>
                <a:latin typeface="+mn-lt"/>
              </a:rPr>
              <a:t>Compare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A </a:t>
            </a: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ph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is 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a quantum of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electromagnetic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field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Waterwave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203" y="1058385"/>
            <a:ext cx="52451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142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The Standard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 bwMode="auto">
          <a:xfrm>
            <a:off x="4182876" y="2995845"/>
            <a:ext cx="1535619" cy="1480435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20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64044" y="381650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LHC: </a:t>
            </a:r>
            <a:r>
              <a:rPr lang="en-US" sz="4000" dirty="0"/>
              <a:t>Q</a:t>
            </a:r>
            <a:r>
              <a:rPr lang="en-US" sz="4000" dirty="0" smtClean="0"/>
              <a:t>uest for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/>
              <a:t>H</a:t>
            </a:r>
            <a:r>
              <a:rPr lang="en-US" sz="4000" dirty="0" smtClean="0"/>
              <a:t>iggs Boson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AtlasSchematic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30" y="-123686"/>
            <a:ext cx="5275360" cy="38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875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25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LHC </a:t>
            </a:r>
            <a:r>
              <a:rPr lang="en-US" b="1" i="1" kern="0" noProof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collider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7321" y="3460519"/>
            <a:ext cx="39775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Re-using the LEP tunnel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With new experiments.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Th</a:t>
            </a:r>
            <a:r>
              <a:rPr lang="en-US" dirty="0" smtClean="0"/>
              <a:t>e </a:t>
            </a:r>
            <a:r>
              <a:rPr lang="en-US" dirty="0" smtClean="0"/>
              <a:t>LHC accelerator</a:t>
            </a:r>
            <a:endParaRPr lang="en-US" dirty="0"/>
          </a:p>
        </p:txBody>
      </p:sp>
      <p:pic>
        <p:nvPicPr>
          <p:cNvPr id="4" name="Picture 11" descr="T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9" y="3702751"/>
            <a:ext cx="3523106" cy="26396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miter lim="800000"/>
            <a:headEnd/>
            <a:tailEnd/>
          </a:ln>
          <a:extLst/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709163" y="3755997"/>
            <a:ext cx="2561280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beam 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312187" y="4440584"/>
            <a:ext cx="2561280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beam 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2839" y="3702749"/>
            <a:ext cx="3413260" cy="664743"/>
          </a:xfrm>
          <a:prstGeom prst="rect">
            <a:avLst/>
          </a:prstGeom>
        </p:spPr>
        <p:txBody>
          <a:bodyPr wrap="square" lIns="79193" tIns="39597" rIns="79193" bIns="39597">
            <a:spAutoFit/>
          </a:bodyPr>
          <a:lstStyle/>
          <a:p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Total </a:t>
            </a:r>
            <a:r>
              <a:rPr lang="nl-NL" sz="1900" i="1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beam</a:t>
            </a:r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energy is </a:t>
            </a:r>
            <a:r>
              <a:rPr lang="nl-NL" sz="1900" i="1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equal</a:t>
            </a:r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nl-NL" sz="1900" i="1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to</a:t>
            </a:r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nl-NL" sz="1900" i="1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that</a:t>
            </a:r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of a TGV at high speed.</a:t>
            </a:r>
            <a:endParaRPr lang="nl-NL" sz="19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60742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Atlas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36807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Largest </a:t>
            </a:r>
            <a:r>
              <a:rPr lang="en-US" sz="2000" i="1" dirty="0" err="1" smtClean="0">
                <a:solidFill>
                  <a:srgbClr val="FFFCCE"/>
                </a:solidFill>
              </a:rPr>
              <a:t>photocamera</a:t>
            </a:r>
            <a:r>
              <a:rPr lang="en-US" sz="2000" i="1" dirty="0" smtClean="0">
                <a:solidFill>
                  <a:srgbClr val="FFFCCE"/>
                </a:solidFill>
              </a:rPr>
              <a:t> on earth</a:t>
            </a:r>
            <a:endParaRPr lang="en-US" sz="2000" i="1" dirty="0">
              <a:solidFill>
                <a:srgbClr val="FFFCCE"/>
              </a:solidFill>
            </a:endParaRPr>
          </a:p>
          <a:p>
            <a:r>
              <a:rPr lang="en-US" sz="2000" i="1" dirty="0" smtClean="0">
                <a:solidFill>
                  <a:srgbClr val="FFFCCE"/>
                </a:solidFill>
              </a:rPr>
              <a:t> 45m x 25 m</a:t>
            </a: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2500 physicists</a:t>
            </a:r>
            <a:endParaRPr lang="en-US" sz="2000" i="1" dirty="0">
              <a:solidFill>
                <a:srgbClr val="FFFCC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smtClean="0">
                <a:solidFill>
                  <a:schemeClr val="bg1"/>
                </a:solidFill>
              </a:rPr>
              <a:t>photos </a:t>
            </a:r>
            <a:r>
              <a:rPr lang="en-US" sz="2400" dirty="0">
                <a:solidFill>
                  <a:schemeClr val="bg1"/>
                </a:solidFill>
              </a:rPr>
              <a:t>per </a:t>
            </a:r>
            <a:r>
              <a:rPr lang="en-US" sz="2400" dirty="0" smtClean="0">
                <a:solidFill>
                  <a:schemeClr val="bg1"/>
                </a:solidFill>
              </a:rPr>
              <a:t>second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950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The Atlas Experiment during construction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61471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Largest man-made underground cavity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smtClean="0">
                <a:solidFill>
                  <a:srgbClr val="FFFF00"/>
                </a:solidFill>
              </a:rPr>
              <a:t>on earth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0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50800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59" name="Rectangle 58"/>
          <p:cNvSpPr/>
          <p:nvPr/>
        </p:nvSpPr>
        <p:spPr bwMode="auto">
          <a:xfrm>
            <a:off x="4623396" y="5527514"/>
            <a:ext cx="4520604" cy="13304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Matter on Earth</a:t>
            </a:r>
            <a:endParaRPr lang="en-US" dirty="0"/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904127" y="3541713"/>
            <a:ext cx="1949636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/>
              <a:t>Periodic table of elements</a:t>
            </a:r>
            <a:endParaRPr lang="en-US" sz="2000" dirty="0"/>
          </a:p>
        </p:txBody>
      </p:sp>
      <p:pic>
        <p:nvPicPr>
          <p:cNvPr id="2" name="Picture 1" descr="zoervleis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68" y="2013214"/>
            <a:ext cx="3884417" cy="2182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1266" y="1988026"/>
            <a:ext cx="1244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Even…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085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 smtClean="0">
                <a:latin typeface="+mj-lt"/>
                <a:ea typeface="+mj-ea"/>
                <a:cs typeface="+mj-cs"/>
              </a:rPr>
              <a:t>Th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lang="en-US" b="1" kern="0" dirty="0" smtClean="0">
                <a:latin typeface="+mj-lt"/>
                <a:ea typeface="+mj-ea"/>
                <a:cs typeface="+mj-cs"/>
              </a:rPr>
              <a:t>side-view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Atlas: front-view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article collisions </a:t>
            </a:r>
            <a:endParaRPr lang="en-US" dirty="0"/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possible particles are created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2169424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97699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24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50946" name="Picture 2" descr="showers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</p:spPr>
      </p:pic>
      <p:sp>
        <p:nvSpPr>
          <p:cNvPr id="850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</a:t>
            </a:r>
            <a:r>
              <a:rPr lang="en-US" dirty="0"/>
              <a:t>R</a:t>
            </a:r>
            <a:r>
              <a:rPr lang="en-US" dirty="0" smtClean="0"/>
              <a:t>adiation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89981" y="4204800"/>
            <a:ext cx="3460677" cy="2052980"/>
            <a:chOff x="245414" y="3988083"/>
            <a:chExt cx="3882087" cy="2388217"/>
          </a:xfrm>
        </p:grpSpPr>
        <p:pic>
          <p:nvPicPr>
            <p:cNvPr id="13" name="Picture 12" descr="muon_order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501" y="4001400"/>
              <a:ext cx="3810000" cy="2374900"/>
            </a:xfrm>
            <a:prstGeom prst="rect">
              <a:avLst/>
            </a:prstGeom>
            <a:ln w="127000">
              <a:solidFill>
                <a:schemeClr val="bg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45414" y="3988083"/>
              <a:ext cx="2127305" cy="400110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1936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Isidor</a:t>
              </a:r>
              <a:r>
                <a:rPr lang="en-US" sz="2000" dirty="0" smtClean="0">
                  <a:solidFill>
                    <a:srgbClr val="00007E"/>
                  </a:solidFill>
                </a:rPr>
                <a:t> Rabi: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4547" y="5831108"/>
              <a:ext cx="1423890" cy="465445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7E"/>
                  </a:solidFill>
                </a:rPr>
                <a:t>the</a:t>
              </a:r>
              <a:r>
                <a:rPr lang="en-US" sz="2000" dirty="0" smtClean="0">
                  <a:solidFill>
                    <a:srgbClr val="00007E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007E"/>
                  </a:solidFill>
                </a:rPr>
                <a:t>muon</a:t>
              </a:r>
              <a:endParaRPr lang="en-US" sz="2000" dirty="0">
                <a:solidFill>
                  <a:srgbClr val="00007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6993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60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i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759" y="742590"/>
            <a:ext cx="6223741" cy="60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2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4,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79" y="492806"/>
            <a:ext cx="5651500" cy="1797050"/>
          </a:xfrm>
        </p:spPr>
        <p:txBody>
          <a:bodyPr/>
          <a:lstStyle/>
          <a:p>
            <a:r>
              <a:rPr lang="en-US" dirty="0" smtClean="0"/>
              <a:t>Higgs dependence day July 4th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DependenceDa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42"/>
            <a:ext cx="9144000" cy="59139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80193" y="1849974"/>
            <a:ext cx="3422435" cy="3494251"/>
            <a:chOff x="6133589" y="305848"/>
            <a:chExt cx="2805395" cy="2851011"/>
          </a:xfrm>
        </p:grpSpPr>
        <p:pic>
          <p:nvPicPr>
            <p:cNvPr id="8" name="Picture 7" descr="Minckeleer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3589" y="305848"/>
              <a:ext cx="2805395" cy="2851011"/>
            </a:xfrm>
            <a:prstGeom prst="rect">
              <a:avLst/>
            </a:prstGeom>
          </p:spPr>
        </p:pic>
        <p:pic>
          <p:nvPicPr>
            <p:cNvPr id="9" name="Picture 8" descr="HiggsFace1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8529" y="680357"/>
              <a:ext cx="239792" cy="354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50742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/>
              <a:t>CERN Auditorium</a:t>
            </a:r>
            <a:br>
              <a:rPr lang="en-US" dirty="0" smtClean="0"/>
            </a:br>
            <a:r>
              <a:rPr lang="en-US" dirty="0" smtClean="0"/>
              <a:t>4 July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6064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Nobel prize in Physics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00" y="999625"/>
            <a:ext cx="7297720" cy="43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37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01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57724"/>
            <a:ext cx="9247909" cy="82607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" y="768350"/>
            <a:ext cx="4236427" cy="60195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36385" y="4827492"/>
            <a:ext cx="3440782" cy="944182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22"/>
          <p:cNvSpPr/>
          <p:nvPr/>
        </p:nvSpPr>
        <p:spPr>
          <a:xfrm flipH="1">
            <a:off x="5217078" y="605148"/>
            <a:ext cx="392551" cy="846201"/>
          </a:xfrm>
          <a:custGeom>
            <a:avLst/>
            <a:gdLst>
              <a:gd name="connsiteX0" fmla="*/ 264240 w 264240"/>
              <a:gd name="connsiteY0" fmla="*/ 0 h 1627936"/>
              <a:gd name="connsiteX1" fmla="*/ 68191 w 264240"/>
              <a:gd name="connsiteY1" fmla="*/ 860846 h 1627936"/>
              <a:gd name="connsiteX2" fmla="*/ 0 w 264240"/>
              <a:gd name="connsiteY2" fmla="*/ 1627936 h 162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240" h="1627936">
                <a:moveTo>
                  <a:pt x="264240" y="0"/>
                </a:moveTo>
                <a:cubicBezTo>
                  <a:pt x="188235" y="294761"/>
                  <a:pt x="112231" y="589523"/>
                  <a:pt x="68191" y="860846"/>
                </a:cubicBezTo>
                <a:cubicBezTo>
                  <a:pt x="24151" y="1132169"/>
                  <a:pt x="0" y="1627936"/>
                  <a:pt x="0" y="1627936"/>
                </a:cubicBezTo>
              </a:path>
            </a:pathLst>
          </a:custGeom>
          <a:ln w="381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552483" y="4896672"/>
            <a:ext cx="4472298" cy="1713318"/>
            <a:chOff x="4475041" y="695380"/>
            <a:chExt cx="4472298" cy="1713318"/>
          </a:xfrm>
        </p:grpSpPr>
        <p:pic>
          <p:nvPicPr>
            <p:cNvPr id="25" name="Picture 24" descr="ParticleMasses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7229" y="790466"/>
              <a:ext cx="4310566" cy="153201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475041" y="695380"/>
              <a:ext cx="4472298" cy="1713318"/>
            </a:xfrm>
            <a:prstGeom prst="rect">
              <a:avLst/>
            </a:prstGeom>
            <a:noFill/>
            <a:ln w="1905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Freeform 27"/>
          <p:cNvSpPr/>
          <p:nvPr/>
        </p:nvSpPr>
        <p:spPr>
          <a:xfrm>
            <a:off x="6844703" y="726099"/>
            <a:ext cx="1955310" cy="3809882"/>
          </a:xfrm>
          <a:custGeom>
            <a:avLst/>
            <a:gdLst>
              <a:gd name="connsiteX0" fmla="*/ 0 w 609458"/>
              <a:gd name="connsiteY0" fmla="*/ 0 h 3809882"/>
              <a:gd name="connsiteX1" fmla="*/ 528481 w 609458"/>
              <a:gd name="connsiteY1" fmla="*/ 1491564 h 3809882"/>
              <a:gd name="connsiteX2" fmla="*/ 485862 w 609458"/>
              <a:gd name="connsiteY2" fmla="*/ 3809882 h 380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458" h="3809882">
                <a:moveTo>
                  <a:pt x="0" y="0"/>
                </a:moveTo>
                <a:cubicBezTo>
                  <a:pt x="223752" y="428292"/>
                  <a:pt x="447504" y="856584"/>
                  <a:pt x="528481" y="1491564"/>
                </a:cubicBezTo>
                <a:cubicBezTo>
                  <a:pt x="609458" y="2126544"/>
                  <a:pt x="485862" y="3809882"/>
                  <a:pt x="485862" y="3809882"/>
                </a:cubicBezTo>
              </a:path>
            </a:pathLst>
          </a:custGeom>
          <a:ln w="381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higgs-potenti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64" y="1222560"/>
            <a:ext cx="3991668" cy="258787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364" y="-3877"/>
            <a:ext cx="9605819" cy="77615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flipH="1" flipV="1">
            <a:off x="3621541" y="3731818"/>
            <a:ext cx="2241906" cy="1301432"/>
          </a:xfrm>
          <a:custGeom>
            <a:avLst/>
            <a:gdLst>
              <a:gd name="connsiteX0" fmla="*/ 264240 w 264240"/>
              <a:gd name="connsiteY0" fmla="*/ 0 h 1627936"/>
              <a:gd name="connsiteX1" fmla="*/ 68191 w 264240"/>
              <a:gd name="connsiteY1" fmla="*/ 860846 h 1627936"/>
              <a:gd name="connsiteX2" fmla="*/ 0 w 264240"/>
              <a:gd name="connsiteY2" fmla="*/ 1627936 h 162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240" h="1627936">
                <a:moveTo>
                  <a:pt x="264240" y="0"/>
                </a:moveTo>
                <a:cubicBezTo>
                  <a:pt x="188235" y="294761"/>
                  <a:pt x="112231" y="589523"/>
                  <a:pt x="68191" y="860846"/>
                </a:cubicBezTo>
                <a:cubicBezTo>
                  <a:pt x="24151" y="1132169"/>
                  <a:pt x="0" y="1627936"/>
                  <a:pt x="0" y="1627936"/>
                </a:cubicBezTo>
              </a:path>
            </a:pathLst>
          </a:custGeom>
          <a:ln w="381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9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8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094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  <a:cs typeface="+mn-cs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smtClean="0"/>
              <a:t>Electron in Higgs field</a:t>
            </a:r>
            <a:endParaRPr lang="en-US" dirty="0"/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77927" y="3131056"/>
            <a:ext cx="1080745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1964</a:t>
            </a:r>
            <a:endParaRPr lang="nl-NL" sz="3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896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68563" cy="5943600"/>
            <a:chOff x="48" y="576"/>
            <a:chExt cx="155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5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Electron,</a:t>
              </a:r>
              <a:r>
                <a:rPr lang="en-US" sz="1000" i="1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Charge </a:t>
              </a:r>
              <a:r>
                <a: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dirty="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dirty="0" err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</a:t>
                  </a:r>
                  <a:r>
                    <a:rPr lang="en-US" sz="3200" i="1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,</a:t>
                  </a:r>
                  <a:r>
                    <a:rPr lang="en-US" sz="1000" i="1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Charge </a:t>
                  </a:r>
                  <a:r>
                    <a:rPr lang="en-US" sz="20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dirty="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06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dirty="0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Charge </a:t>
                </a:r>
                <a:r>
                  <a:rPr lang="en-US" sz="2000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</a:t>
                </a:r>
                <a:r>
                  <a:rPr lang="en-US" sz="2000" dirty="0" err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fs</a:t>
                </a:r>
                <a:endPara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endParaRPr>
              </a:p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9009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MuonJok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444499"/>
            <a:ext cx="6870700" cy="59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460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281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27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8901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Missing Antimatter</a:t>
            </a:r>
            <a:br>
              <a:rPr lang="en-US" sz="4000" dirty="0" smtClean="0"/>
            </a:br>
            <a:r>
              <a:rPr lang="en-US" sz="4000" dirty="0" smtClean="0"/>
              <a:t> and Higgs: again 3 ?</a:t>
            </a:r>
            <a:r>
              <a:rPr lang="en-US" sz="4000" dirty="0"/>
              <a:t>!</a:t>
            </a:r>
            <a:r>
              <a:rPr lang="en-US" sz="4000" dirty="0" smtClean="0"/>
              <a:t>   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828723" y="0"/>
            <a:ext cx="4150178" cy="3402540"/>
            <a:chOff x="4416323" y="2204065"/>
            <a:chExt cx="3072580" cy="308077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4" descr="asymmetry-295x30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370342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hot universe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33772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So: “Teeny-weeny” more </a:t>
            </a:r>
            <a:r>
              <a:rPr lang="en-US" dirty="0" smtClean="0">
                <a:solidFill>
                  <a:srgbClr val="66FFFF"/>
                </a:solidFill>
              </a:rPr>
              <a:t>matter particles</a:t>
            </a:r>
          </a:p>
          <a:p>
            <a:r>
              <a:rPr lang="en-US" dirty="0" smtClean="0"/>
              <a:t> than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smtClean="0">
                <a:solidFill>
                  <a:srgbClr val="FF0000"/>
                </a:solidFill>
              </a:rPr>
              <a:t>matter particles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1" y="1441450"/>
            <a:ext cx="2098674" cy="3373438"/>
            <a:chOff x="4461" y="278"/>
            <a:chExt cx="1322" cy="2125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0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smtClean="0"/>
                <a:t>matter:</a:t>
              </a:r>
              <a:endParaRPr lang="en-US" sz="2400" i="1" dirty="0"/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19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/>
                <a:t>anti-</a:t>
              </a:r>
              <a:r>
                <a:rPr lang="en-US" sz="2400" i="1" dirty="0" smtClean="0"/>
                <a:t>matter:</a:t>
              </a:r>
              <a:endParaRPr lang="en-US" sz="2400" i="1" dirty="0"/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8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light</a:t>
              </a:r>
              <a:endParaRPr lang="en-US" sz="2400" dirty="0"/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1041" cy="33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/>
                <a:t>Suppose:</a:t>
              </a:r>
              <a:endParaRPr lang="en-US" dirty="0"/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49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2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5098947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Time=</a:t>
            </a:r>
            <a:r>
              <a:rPr lang="en-US" dirty="0"/>
              <a:t>0.00000000001 </a:t>
            </a:r>
            <a:r>
              <a:rPr lang="en-US" dirty="0" smtClean="0"/>
              <a:t>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08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Escher’s </a:t>
            </a:r>
            <a:r>
              <a:rPr lang="en-US" sz="3200" dirty="0" smtClean="0"/>
              <a:t>impression on 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world of matter and antimatter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082348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CECFF"/>
                </a:solidFill>
              </a:rPr>
              <a:t>matter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23549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CECFF"/>
                </a:solidFill>
              </a:rPr>
              <a:t>Anti-matter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242568" y="6113463"/>
            <a:ext cx="2093642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left      right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7473" y="3380116"/>
            <a:ext cx="3225562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FFFF"/>
                </a:solidFill>
              </a:rPr>
              <a:t>c</a:t>
            </a:r>
            <a:r>
              <a:rPr lang="en-US" dirty="0" smtClean="0">
                <a:solidFill>
                  <a:srgbClr val="66FFFF"/>
                </a:solidFill>
              </a:rPr>
              <a:t>olor  </a:t>
            </a:r>
            <a:r>
              <a:rPr lang="en-US" dirty="0" smtClean="0">
                <a:solidFill>
                  <a:srgbClr val="66FFFF"/>
                </a:solidFill>
                <a:sym typeface="Symbol" pitchFamily="18" charset="2"/>
              </a:rPr>
              <a:t>     </a:t>
            </a:r>
            <a:r>
              <a:rPr lang="en-US" dirty="0">
                <a:solidFill>
                  <a:srgbClr val="66FFFF"/>
                </a:solidFill>
                <a:sym typeface="Symbol" pitchFamily="18" charset="2"/>
              </a:rPr>
              <a:t>anti</a:t>
            </a:r>
            <a:r>
              <a:rPr lang="en-US" dirty="0" smtClean="0">
                <a:solidFill>
                  <a:srgbClr val="66FFFF"/>
                </a:solidFill>
                <a:sym typeface="Symbol" pitchFamily="18" charset="2"/>
              </a:rPr>
              <a:t>-color</a:t>
            </a:r>
            <a:endParaRPr lang="en-US" dirty="0">
              <a:solidFill>
                <a:srgbClr val="66FFFF"/>
              </a:solidFill>
              <a:sym typeface="Symbol" pitchFamily="18" charset="2"/>
            </a:endParaRP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476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8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8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8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8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The Standard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479592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Force-fields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266566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Coupling </a:t>
            </a:r>
            <a:r>
              <a:rPr lang="en-US" sz="2000" dirty="0" smtClean="0">
                <a:solidFill>
                  <a:srgbClr val="FF6600"/>
                </a:solidFill>
              </a:rPr>
              <a:t>of forces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to matter-particles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24953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FF"/>
                </a:solidFill>
              </a:rPr>
              <a:t>Coupling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smtClean="0">
                <a:solidFill>
                  <a:srgbClr val="FF00FF"/>
                </a:solidFill>
              </a:rPr>
              <a:t>of Higgs </a:t>
            </a:r>
          </a:p>
          <a:p>
            <a:r>
              <a:rPr lang="en-US" sz="2000" dirty="0" smtClean="0">
                <a:solidFill>
                  <a:srgbClr val="FF00FF"/>
                </a:solidFill>
              </a:rPr>
              <a:t>to matter-particles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70262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field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414146" y="3368600"/>
            <a:ext cx="2471072" cy="1145876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D00CA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061670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Matter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Antimatter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565" y="4529591"/>
            <a:ext cx="7370412" cy="1648052"/>
          </a:xfrm>
        </p:spPr>
        <p:txBody>
          <a:bodyPr/>
          <a:lstStyle/>
          <a:p>
            <a:r>
              <a:rPr lang="en-US" dirty="0" smtClean="0"/>
              <a:t>1972: Theory: with </a:t>
            </a:r>
            <a:r>
              <a:rPr lang="en-US" b="1" dirty="0" smtClean="0"/>
              <a:t>3 generations </a:t>
            </a:r>
            <a:r>
              <a:rPr lang="en-US" dirty="0" smtClean="0"/>
              <a:t>of particles a difference in forces of matter and anti-matter is possible.</a:t>
            </a:r>
          </a:p>
          <a:p>
            <a:pPr lvl="1"/>
            <a:r>
              <a:rPr lang="en-US" dirty="0" smtClean="0">
                <a:solidFill>
                  <a:srgbClr val="00FFFF"/>
                </a:solidFill>
              </a:rPr>
              <a:t>This is caused by the Higgs field!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8208" y="127339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202" y="131872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9010" y="771071"/>
            <a:ext cx="26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Makoto Kobayashi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0545" y="77833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FFFF"/>
                </a:solidFill>
              </a:rPr>
              <a:t>Toshihide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Maskawa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6953" y="3599663"/>
            <a:ext cx="2376522" cy="461665"/>
          </a:xfrm>
          <a:prstGeom prst="rect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Nobelprize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2008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3" name="Picture 3" descr="05-0440-01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200" y="1242517"/>
            <a:ext cx="3860800" cy="29054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43166" y="745509"/>
            <a:ext cx="2458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3 </a:t>
            </a:r>
            <a:r>
              <a:rPr lang="en-US" dirty="0" smtClean="0">
                <a:solidFill>
                  <a:srgbClr val="66FFFF"/>
                </a:solidFill>
              </a:rPr>
              <a:t>generations</a:t>
            </a:r>
            <a:r>
              <a:rPr lang="en-US" dirty="0" smtClean="0">
                <a:solidFill>
                  <a:srgbClr val="66FFFF"/>
                </a:solidFill>
              </a:rPr>
              <a:t>!</a:t>
            </a:r>
            <a:endParaRPr lang="en-US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268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CERN 1993: </a:t>
            </a:r>
            <a:r>
              <a:rPr lang="en-US" u="sng" dirty="0" smtClean="0"/>
              <a:t>There are exactly </a:t>
            </a:r>
            <a:r>
              <a:rPr lang="en-US" u="sng" dirty="0"/>
              <a:t>3 </a:t>
            </a:r>
            <a:r>
              <a:rPr lang="en-US" u="sng" dirty="0" smtClean="0"/>
              <a:t>generations</a:t>
            </a:r>
            <a:r>
              <a:rPr lang="en-US" u="sng" dirty="0"/>
              <a:t>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14421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smtClean="0"/>
              <a:t>Charge</a:t>
            </a:r>
            <a:endParaRPr lang="en-US" sz="2400" u="sng" dirty="0"/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86671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 dirty="0" smtClean="0"/>
              <a:t>Generation:</a:t>
            </a:r>
            <a:endParaRPr lang="en-US" sz="2400" i="1" u="sng" dirty="0"/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351652" cy="584776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Matter</a:t>
            </a:r>
            <a:endParaRPr lang="en-US" sz="3200" dirty="0"/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pic>
        <p:nvPicPr>
          <p:cNvPr id="76" name="Picture 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94373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7644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The Standard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11696" y="769723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B-mesons: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   particles with a b-quark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077835" y="2212546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858325" y="1408185"/>
            <a:ext cx="793916" cy="938272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29985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latin typeface="+mj-lt"/>
                <a:ea typeface="+mj-ea"/>
                <a:cs typeface="+mj-cs"/>
              </a:rPr>
              <a:t>The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56643" y="3964214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615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18954</TotalTime>
  <Words>2673</Words>
  <Application>Microsoft Macintosh PowerPoint</Application>
  <PresentationFormat>On-screen Show (4:3)</PresentationFormat>
  <Paragraphs>800</Paragraphs>
  <Slides>118</Slides>
  <Notes>53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118</vt:i4>
      </vt:variant>
    </vt:vector>
  </HeadingPairs>
  <TitlesOfParts>
    <vt:vector size="122" baseType="lpstr">
      <vt:lpstr>Default Design</vt:lpstr>
      <vt:lpstr>2_Default Design</vt:lpstr>
      <vt:lpstr>5_Default Design</vt:lpstr>
      <vt:lpstr>Office Theme</vt:lpstr>
      <vt:lpstr>Higgs and the mystery of  the missing antimatter </vt:lpstr>
      <vt:lpstr>PowerPoint Presentation</vt:lpstr>
      <vt:lpstr>PowerPoint Presentation</vt:lpstr>
      <vt:lpstr>PowerPoint Presentation</vt:lpstr>
      <vt:lpstr>Elementary Particles and the number 3</vt:lpstr>
      <vt:lpstr>Building blocks of matter</vt:lpstr>
      <vt:lpstr>Matter on Earth</vt:lpstr>
      <vt:lpstr>Cosmic Radiation</vt:lpstr>
      <vt:lpstr>PowerPoint Presentation</vt:lpstr>
      <vt:lpstr>PowerPoint Presentation</vt:lpstr>
      <vt:lpstr>PowerPoint Presentation</vt:lpstr>
      <vt:lpstr>Large Electron Positron collider</vt:lpstr>
      <vt:lpstr>The L3 LEP Experiment</vt:lpstr>
      <vt:lpstr>The L3 LEP Experiment</vt:lpstr>
      <vt:lpstr>Scientific Experiments </vt:lpstr>
      <vt:lpstr>All possible forms of matter are produced </vt:lpstr>
      <vt:lpstr>All possible forms of matter are produced</vt:lpstr>
      <vt:lpstr> The Elementary Particles</vt:lpstr>
      <vt:lpstr> CERN 1993: There are exactly 3 generations!</vt:lpstr>
      <vt:lpstr> Is this all there is?</vt:lpstr>
      <vt:lpstr>Antimatter and  the Big Bang </vt:lpstr>
      <vt:lpstr>Physics of elementary particles</vt:lpstr>
      <vt:lpstr>1928: Dirac predicts anti-particles</vt:lpstr>
      <vt:lpstr> The Elementary Particles</vt:lpstr>
      <vt:lpstr> The Elementary Particles</vt:lpstr>
      <vt:lpstr>PowerPoint Presentation</vt:lpstr>
      <vt:lpstr>Antimatter</vt:lpstr>
      <vt:lpstr>The ATHENA experiment at CERN</vt:lpstr>
      <vt:lpstr>A world of matter…</vt:lpstr>
      <vt:lpstr>…and a world of antimatter?</vt:lpstr>
      <vt:lpstr>Is there antimatter in nature?</vt:lpstr>
      <vt:lpstr>PowerPoint Presentation</vt:lpstr>
      <vt:lpstr>Are there antimatter galaxies?</vt:lpstr>
      <vt:lpstr>Back to the Big Bang</vt:lpstr>
      <vt:lpstr>The early hot universe</vt:lpstr>
      <vt:lpstr>The cooling (expanding) universe</vt:lpstr>
      <vt:lpstr>Cosmic background radiation</vt:lpstr>
      <vt:lpstr>The universe as we observe it today</vt:lpstr>
      <vt:lpstr>Big Bang: only matter, no antimatter?</vt:lpstr>
      <vt:lpstr>The Standard Model Particles, Forces and Higgs</vt:lpstr>
      <vt:lpstr> The Elementary particles: 3 Generations</vt:lpstr>
      <vt:lpstr>Four fundamental Forces</vt:lpstr>
      <vt:lpstr>Force = particle exchange!!</vt:lpstr>
      <vt:lpstr>How strong are the forces?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LagrangianL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 Field and Particle</vt:lpstr>
      <vt:lpstr>PowerPoint Presentation</vt:lpstr>
      <vt:lpstr>PowerPoint Presentation</vt:lpstr>
      <vt:lpstr>LHC: Quest for  Higgs Boson</vt:lpstr>
      <vt:lpstr>PowerPoint Presentation</vt:lpstr>
      <vt:lpstr>PowerPoint Presentation</vt:lpstr>
      <vt:lpstr>The LHC accelerator</vt:lpstr>
      <vt:lpstr>The Atlas Experiment</vt:lpstr>
      <vt:lpstr>The Atlas Experiment</vt:lpstr>
      <vt:lpstr>The Atlas Experiment during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 collisions </vt:lpstr>
      <vt:lpstr>All possible particles are created</vt:lpstr>
      <vt:lpstr>PowerPoint Presentation</vt:lpstr>
      <vt:lpstr>ppHiggsZZ?</vt:lpstr>
      <vt:lpstr>PowerPoint Presentation</vt:lpstr>
      <vt:lpstr>PowerPoint Presentation</vt:lpstr>
      <vt:lpstr>PowerPoint Presentation</vt:lpstr>
      <vt:lpstr>PowerPoint Presentation</vt:lpstr>
      <vt:lpstr>July 4, 2012</vt:lpstr>
      <vt:lpstr>CERN Auditorium 4 July 2012</vt:lpstr>
      <vt:lpstr>Nobel prize in Physics 2013</vt:lpstr>
      <vt:lpstr>PowerPoint Presentation</vt:lpstr>
      <vt:lpstr>PowerPoint Presentation</vt:lpstr>
      <vt:lpstr>The Vacuum</vt:lpstr>
      <vt:lpstr>Electron in Higgs field</vt:lpstr>
      <vt:lpstr>PowerPoint Presentation</vt:lpstr>
      <vt:lpstr>PowerPoint Presentation</vt:lpstr>
      <vt:lpstr>So…</vt:lpstr>
      <vt:lpstr>Missing Antimatter  and Higgs: again 3 ?!   </vt:lpstr>
      <vt:lpstr>The early hot universe</vt:lpstr>
      <vt:lpstr>Escher’s impression on a world of matter and antimatter</vt:lpstr>
      <vt:lpstr>PowerPoint Presentation</vt:lpstr>
      <vt:lpstr>Matter vs Antimatter</vt:lpstr>
      <vt:lpstr> CERN 1993: There are exactly 3 generations!</vt:lpstr>
      <vt:lpstr>PowerPoint Presentation</vt:lpstr>
      <vt:lpstr>PowerPoint Presentation</vt:lpstr>
      <vt:lpstr>PowerPoint Presentation</vt:lpstr>
      <vt:lpstr>Beauty particles:  a difference between matter and anti-matter</vt:lpstr>
      <vt:lpstr>Beauty particles:  a difference between matter and anti-matter</vt:lpstr>
      <vt:lpstr>Escher’s impression on the difference between matter and anti-matter</vt:lpstr>
      <vt:lpstr>Are we done now?</vt:lpstr>
      <vt:lpstr>The early hot universe</vt:lpstr>
      <vt:lpstr>The early hot universe</vt:lpstr>
      <vt:lpstr>PowerPoint Presentation</vt:lpstr>
      <vt:lpstr>PowerPoint Presentation</vt:lpstr>
      <vt:lpstr>Recent Excitement X(750)?!  </vt:lpstr>
      <vt:lpstr>News from LHC high energy: 13 TeV</vt:lpstr>
      <vt:lpstr>Recent Excitement at the LHC!</vt:lpstr>
      <vt:lpstr>Moriond conference 17-3-2016</vt:lpstr>
      <vt:lpstr>At the ICHEP conf (August 2016) we’ll know:</vt:lpstr>
      <vt:lpstr>PowerPoint Presentation</vt:lpstr>
      <vt:lpstr>PowerPoint Presentation</vt:lpstr>
      <vt:lpstr>Summary and Outlook</vt:lpstr>
      <vt:lpstr>PowerPoint Presentation</vt:lpstr>
      <vt:lpstr>Thanks for your attention.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2040</cp:revision>
  <dcterms:created xsi:type="dcterms:W3CDTF">2013-10-28T15:23:24Z</dcterms:created>
  <dcterms:modified xsi:type="dcterms:W3CDTF">2016-04-12T20:04:34Z</dcterms:modified>
</cp:coreProperties>
</file>